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Default Extension="png" ContentType="image/png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Default Extension="fntdata" ContentType="application/x-fontdata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</p:sldIdLst>
  <p:sldSz cx="7556500" cy="10693400"/>
  <p:notesSz cx="7556500" cy="10693400"/>
  <p:defaultTextStyle>
    <a:defPPr>
      <a:defRPr kern="0"/>
    </a:defPPr>
  </p:defaultTextStyle>
  <p:embeddedFontLst>
    <p:embeddedFont>
      <p:font typeface="Arial" panose="00000000000000000000" pitchFamily="34" charset="1"/>
      <p:regular r:id="rId180"/>
      <p:bold r:id="rId179"/>
      <p:italic r:id="rId181"/>
    </p:embeddedFont>
    <p:embeddedFont>
      <p:font typeface="Calibri" panose="00000000000000000000" pitchFamily="34" charset="1"/>
      <p:regular r:id="rId183"/>
      <p:bold r:id="rId184"/>
      <p:boldItalic r:id="rId186"/>
    </p:embeddedFont>
    <p:embeddedFont>
      <p:font typeface="Cambria" panose="00000000000000000000" pitchFamily="18" charset="1"/>
      <p:bold r:id="rId182"/>
      <p:italic r:id="rId187"/>
      <p:boldItalic r:id="rId185"/>
    </p:embeddedFont>
    <p:embeddedFont>
      <p:font typeface="Courier New" panose="00000000000000000000" pitchFamily="49" charset="1"/>
      <p:regular r:id="rId189"/>
    </p:embeddedFont>
    <p:embeddedFont>
      <p:font typeface="Symbol" panose="00000000000000000000" pitchFamily="18" charset="2"/>
      <p:regular r:id="rId188"/>
    </p:embeddedFont>
    <p:embeddedFont>
      <p:font typeface="Times New Roman" panose="00000000000000000000" pitchFamily="18" charset="1"/>
      <p:regular r:id="rId178"/>
    </p:embeddedFont>
    <p:embeddedFont>
      <p:font typeface="Wingdings" panose="00000000000000000000" pitchFamily="2" charset="2"/>
      <p:regular r:id="rId190"/>
    </p:embeddedFont>
    <p:embeddedFont>
      <p:font typeface="Wingdings 2" panose="00000000000000000000" pitchFamily="18" charset="2"/>
      <p:regular r:id="rId19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font" Target="fonts/font1.fntdata"/><Relationship Id="rId179" Type="http://schemas.openxmlformats.org/officeDocument/2006/relationships/font" Target="fonts/font2.fntdata"/><Relationship Id="rId180" Type="http://schemas.openxmlformats.org/officeDocument/2006/relationships/font" Target="fonts/font3.fntdata"/><Relationship Id="rId181" Type="http://schemas.openxmlformats.org/officeDocument/2006/relationships/font" Target="fonts/font4.fntdata"/><Relationship Id="rId182" Type="http://schemas.openxmlformats.org/officeDocument/2006/relationships/font" Target="fonts/font5.fntdata"/><Relationship Id="rId183" Type="http://schemas.openxmlformats.org/officeDocument/2006/relationships/font" Target="fonts/font6.fntdata"/><Relationship Id="rId184" Type="http://schemas.openxmlformats.org/officeDocument/2006/relationships/font" Target="fonts/font7.fntdata"/><Relationship Id="rId185" Type="http://schemas.openxmlformats.org/officeDocument/2006/relationships/font" Target="fonts/font8.fntdata"/><Relationship Id="rId186" Type="http://schemas.openxmlformats.org/officeDocument/2006/relationships/font" Target="fonts/font9.fntdata"/><Relationship Id="rId187" Type="http://schemas.openxmlformats.org/officeDocument/2006/relationships/font" Target="fonts/font10.fntdata"/><Relationship Id="rId188" Type="http://schemas.openxmlformats.org/officeDocument/2006/relationships/font" Target="fonts/font11.fntdata"/><Relationship Id="rId189" Type="http://schemas.openxmlformats.org/officeDocument/2006/relationships/font" Target="fonts/font12.fntdata"/><Relationship Id="rId190" Type="http://schemas.openxmlformats.org/officeDocument/2006/relationships/font" Target="fonts/font13.fntdata"/><Relationship Id="rId191" Type="http://schemas.openxmlformats.org/officeDocument/2006/relationships/font" Target="fonts/font14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033458"/>
            <a:ext cx="6428422" cy="2054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479796"/>
            <a:ext cx="5293995" cy="2446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250630"/>
            <a:ext cx="3289839" cy="6458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250630"/>
            <a:ext cx="3289839" cy="6458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391414"/>
            <a:ext cx="6806565" cy="1565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250630"/>
            <a:ext cx="6806565" cy="6458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048001" y="9894303"/>
            <a:ext cx="3465829" cy="17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1">
                <a:solidFill>
                  <a:srgbClr val="8B8B8B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100376"/>
            <a:ext cx="1739455" cy="4892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100376"/>
            <a:ext cx="1739455" cy="4892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-archivo.uc3m.es/" TargetMode="External"/><Relationship Id="rId3" Type="http://schemas.openxmlformats.org/officeDocument/2006/relationships/hyperlink" Target="http://hdl.handle.net/10016/22997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17.xml"/><Relationship Id="rId3" Type="http://schemas.openxmlformats.org/officeDocument/2006/relationships/slide" Target="slide118.xml"/><Relationship Id="rId4" Type="http://schemas.openxmlformats.org/officeDocument/2006/relationships/slide" Target="slide119.xml"/><Relationship Id="rId5" Type="http://schemas.openxmlformats.org/officeDocument/2006/relationships/slide" Target="slide120.xml"/><Relationship Id="rId6" Type="http://schemas.openxmlformats.org/officeDocument/2006/relationships/slide" Target="slide122.xml"/><Relationship Id="rId7" Type="http://schemas.openxmlformats.org/officeDocument/2006/relationships/slide" Target="slide124.xml"/><Relationship Id="rId8" Type="http://schemas.openxmlformats.org/officeDocument/2006/relationships/slide" Target="slide125.xml"/><Relationship Id="rId9" Type="http://schemas.openxmlformats.org/officeDocument/2006/relationships/slide" Target="slide127.xml"/><Relationship Id="rId10" Type="http://schemas.openxmlformats.org/officeDocument/2006/relationships/slide" Target="slide128.xml"/><Relationship Id="rId11" Type="http://schemas.openxmlformats.org/officeDocument/2006/relationships/slide" Target="slide129.xml"/><Relationship Id="rId12" Type="http://schemas.openxmlformats.org/officeDocument/2006/relationships/slide" Target="slide132.xml"/><Relationship Id="rId13" Type="http://schemas.openxmlformats.org/officeDocument/2006/relationships/slide" Target="slide133.xml"/><Relationship Id="rId14" Type="http://schemas.openxmlformats.org/officeDocument/2006/relationships/slide" Target="slide134.xml"/><Relationship Id="rId15" Type="http://schemas.openxmlformats.org/officeDocument/2006/relationships/slide" Target="slide136.xml"/><Relationship Id="rId16" Type="http://schemas.openxmlformats.org/officeDocument/2006/relationships/slide" Target="slide137.xml"/><Relationship Id="rId17" Type="http://schemas.openxmlformats.org/officeDocument/2006/relationships/slide" Target="slide138.xml"/><Relationship Id="rId18" Type="http://schemas.openxmlformats.org/officeDocument/2006/relationships/slide" Target="slide139.xml"/><Relationship Id="rId19" Type="http://schemas.openxmlformats.org/officeDocument/2006/relationships/slide" Target="slide140.xml"/><Relationship Id="rId20" Type="http://schemas.openxmlformats.org/officeDocument/2006/relationships/slide" Target="slide141.xml"/><Relationship Id="rId21" Type="http://schemas.openxmlformats.org/officeDocument/2006/relationships/slide" Target="slide142.xml"/><Relationship Id="rId22" Type="http://schemas.openxmlformats.org/officeDocument/2006/relationships/slide" Target="slide143.xml"/><Relationship Id="rId23" Type="http://schemas.openxmlformats.org/officeDocument/2006/relationships/slide" Target="slide144.xml"/><Relationship Id="rId24" Type="http://schemas.openxmlformats.org/officeDocument/2006/relationships/slide" Target="slide146.xml"/><Relationship Id="rId25" Type="http://schemas.openxmlformats.org/officeDocument/2006/relationships/slide" Target="slide147.xml"/><Relationship Id="rId26" Type="http://schemas.openxmlformats.org/officeDocument/2006/relationships/slide" Target="slide148.xml"/><Relationship Id="rId27" Type="http://schemas.openxmlformats.org/officeDocument/2006/relationships/slide" Target="slide149.xml"/><Relationship Id="rId28" Type="http://schemas.openxmlformats.org/officeDocument/2006/relationships/slide" Target="slide154.xml"/><Relationship Id="rId29" Type="http://schemas.openxmlformats.org/officeDocument/2006/relationships/slide" Target="slide159.xml"/><Relationship Id="rId30" Type="http://schemas.openxmlformats.org/officeDocument/2006/relationships/slide" Target="slide160.xml"/><Relationship Id="rId31" Type="http://schemas.openxmlformats.org/officeDocument/2006/relationships/slide" Target="slide161.xml"/><Relationship Id="rId32" Type="http://schemas.openxmlformats.org/officeDocument/2006/relationships/slide" Target="slide162.xml"/><Relationship Id="rId33" Type="http://schemas.openxmlformats.org/officeDocument/2006/relationships/slide" Target="slide164.xml"/><Relationship Id="rId34" Type="http://schemas.openxmlformats.org/officeDocument/2006/relationships/slide" Target="slide165.xml"/><Relationship Id="rId35" Type="http://schemas.openxmlformats.org/officeDocument/2006/relationships/slide" Target="slide166.xml"/><Relationship Id="rId36" Type="http://schemas.openxmlformats.org/officeDocument/2006/relationships/slide" Target="slide167.xml"/><Relationship Id="rId37" Type="http://schemas.openxmlformats.org/officeDocument/2006/relationships/slide" Target="slide169.xml"/><Relationship Id="rId38" Type="http://schemas.openxmlformats.org/officeDocument/2006/relationships/slide" Target="slide171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jpg"/><Relationship Id="rId3" Type="http://schemas.openxmlformats.org/officeDocument/2006/relationships/image" Target="../media/image152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vn.apache.org/viewvc?view=revision&amp;revision=834047" TargetMode="External"/><Relationship Id="rId3" Type="http://schemas.openxmlformats.org/officeDocument/2006/relationships/hyperlink" Target="http://marc.info/?l=apache-httpd-dev&amp;m=131420013520206&amp;w=2" TargetMode="External"/><Relationship Id="rId4" Type="http://schemas.openxmlformats.org/officeDocument/2006/relationships/hyperlink" Target="http://www.novell.com/support/viewContent.do?externalId=3426981" TargetMode="External"/><Relationship Id="rId5" Type="http://schemas.openxmlformats.org/officeDocument/2006/relationships/hyperlink" Target="http://www.microsoft.com/technet/security/bulletin/ms09-001.mspx" TargetMode="External"/><Relationship Id="rId6" Type="http://schemas.openxmlformats.org/officeDocument/2006/relationships/hyperlink" Target="http://www.microsoft.com/technet/security/bulletin/ms10-012.mspx" TargetMode="External"/><Relationship Id="rId7" Type="http://schemas.openxmlformats.org/officeDocument/2006/relationships/hyperlink" Target="http://technet.microsoft.com/en-us/security/bulletin/ms12-020" TargetMode="Externa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ve.mitre.org/)" TargetMode="External"/><Relationship Id="rId3" Type="http://schemas.openxmlformats.org/officeDocument/2006/relationships/hyperlink" Target="http://www.securityfocus.com/" TargetMode="External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plashdata.com/press/worstpasswords2013.htm" TargetMode="External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hackmageddon.com/" TargetMode="External"/><Relationship Id="rId3" Type="http://schemas.openxmlformats.org/officeDocument/2006/relationships/hyperlink" Target="http://www.agpd.es/" TargetMode="External"/><Relationship Id="rId4" Type="http://schemas.openxmlformats.org/officeDocument/2006/relationships/image" Target="../media/image154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7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29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99.xml"/><Relationship Id="rId3" Type="http://schemas.openxmlformats.org/officeDocument/2006/relationships/slide" Target="slide4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99.xml"/><Relationship Id="rId3" Type="http://schemas.openxmlformats.org/officeDocument/2006/relationships/slide" Target="slide100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0.xml"/><Relationship Id="rId3" Type="http://schemas.openxmlformats.org/officeDocument/2006/relationships/slide" Target="slide10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1.xml"/><Relationship Id="rId3" Type="http://schemas.openxmlformats.org/officeDocument/2006/relationships/slide" Target="slide12.xml"/><Relationship Id="rId4" Type="http://schemas.openxmlformats.org/officeDocument/2006/relationships/slide" Target="slide13.xml"/><Relationship Id="rId5" Type="http://schemas.openxmlformats.org/officeDocument/2006/relationships/slide" Target="slide15.xml"/><Relationship Id="rId6" Type="http://schemas.openxmlformats.org/officeDocument/2006/relationships/slide" Target="slide16.xml"/><Relationship Id="rId7" Type="http://schemas.openxmlformats.org/officeDocument/2006/relationships/slide" Target="slide17.xml"/><Relationship Id="rId8" Type="http://schemas.openxmlformats.org/officeDocument/2006/relationships/slide" Target="slide18.xml"/><Relationship Id="rId9" Type="http://schemas.openxmlformats.org/officeDocument/2006/relationships/slide" Target="slide19.xml"/><Relationship Id="rId10" Type="http://schemas.openxmlformats.org/officeDocument/2006/relationships/slide" Target="slide20.xml"/><Relationship Id="rId11" Type="http://schemas.openxmlformats.org/officeDocument/2006/relationships/slide" Target="slide21.xml"/><Relationship Id="rId12" Type="http://schemas.openxmlformats.org/officeDocument/2006/relationships/slide" Target="slide23.xml"/><Relationship Id="rId13" Type="http://schemas.openxmlformats.org/officeDocument/2006/relationships/slide" Target="slide24.xml"/><Relationship Id="rId14" Type="http://schemas.openxmlformats.org/officeDocument/2006/relationships/slide" Target="slide25.xml"/><Relationship Id="rId15" Type="http://schemas.openxmlformats.org/officeDocument/2006/relationships/slide" Target="slide27.xml"/><Relationship Id="rId16" Type="http://schemas.openxmlformats.org/officeDocument/2006/relationships/slide" Target="slide34.xml"/><Relationship Id="rId17" Type="http://schemas.openxmlformats.org/officeDocument/2006/relationships/slide" Target="slide43.xml"/><Relationship Id="rId18" Type="http://schemas.openxmlformats.org/officeDocument/2006/relationships/slide" Target="slide44.xml"/><Relationship Id="rId19" Type="http://schemas.openxmlformats.org/officeDocument/2006/relationships/slide" Target="slide45.xml"/><Relationship Id="rId20" Type="http://schemas.openxmlformats.org/officeDocument/2006/relationships/slide" Target="slide46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Relationship Id="rId39" Type="http://schemas.openxmlformats.org/officeDocument/2006/relationships/image" Target="../media/image39.png"/><Relationship Id="rId40" Type="http://schemas.openxmlformats.org/officeDocument/2006/relationships/image" Target="../media/image40.png"/><Relationship Id="rId41" Type="http://schemas.openxmlformats.org/officeDocument/2006/relationships/image" Target="../media/image41.png"/><Relationship Id="rId42" Type="http://schemas.openxmlformats.org/officeDocument/2006/relationships/image" Target="../media/image42.png"/><Relationship Id="rId43" Type="http://schemas.openxmlformats.org/officeDocument/2006/relationships/image" Target="../media/image43.png"/><Relationship Id="rId44" Type="http://schemas.openxmlformats.org/officeDocument/2006/relationships/image" Target="../media/image44.png"/><Relationship Id="rId45" Type="http://schemas.openxmlformats.org/officeDocument/2006/relationships/image" Target="../media/image45.png"/><Relationship Id="rId46" Type="http://schemas.openxmlformats.org/officeDocument/2006/relationships/image" Target="../media/image46.png"/><Relationship Id="rId47" Type="http://schemas.openxmlformats.org/officeDocument/2006/relationships/image" Target="../media/image47.png"/><Relationship Id="rId48" Type="http://schemas.openxmlformats.org/officeDocument/2006/relationships/image" Target="../media/image48.png"/><Relationship Id="rId49" Type="http://schemas.openxmlformats.org/officeDocument/2006/relationships/image" Target="../media/image49.png"/><Relationship Id="rId50" Type="http://schemas.openxmlformats.org/officeDocument/2006/relationships/image" Target="../media/image50.png"/><Relationship Id="rId51" Type="http://schemas.openxmlformats.org/officeDocument/2006/relationships/image" Target="../media/image51.png"/><Relationship Id="rId52" Type="http://schemas.openxmlformats.org/officeDocument/2006/relationships/image" Target="../media/image52.png"/><Relationship Id="rId53" Type="http://schemas.openxmlformats.org/officeDocument/2006/relationships/image" Target="../media/image53.png"/><Relationship Id="rId54" Type="http://schemas.openxmlformats.org/officeDocument/2006/relationships/image" Target="../media/image54.png"/><Relationship Id="rId55" Type="http://schemas.openxmlformats.org/officeDocument/2006/relationships/image" Target="../media/image55.png"/><Relationship Id="rId56" Type="http://schemas.openxmlformats.org/officeDocument/2006/relationships/image" Target="../media/image56.png"/><Relationship Id="rId57" Type="http://schemas.openxmlformats.org/officeDocument/2006/relationships/image" Target="../media/image57.png"/><Relationship Id="rId58" Type="http://schemas.openxmlformats.org/officeDocument/2006/relationships/image" Target="../media/image58.png"/><Relationship Id="rId59" Type="http://schemas.openxmlformats.org/officeDocument/2006/relationships/image" Target="../media/image59.png"/><Relationship Id="rId60" Type="http://schemas.openxmlformats.org/officeDocument/2006/relationships/image" Target="../media/image60.png"/><Relationship Id="rId61" Type="http://schemas.openxmlformats.org/officeDocument/2006/relationships/image" Target="../media/image61.png"/><Relationship Id="rId62" Type="http://schemas.openxmlformats.org/officeDocument/2006/relationships/image" Target="../media/image62.png"/><Relationship Id="rId63" Type="http://schemas.openxmlformats.org/officeDocument/2006/relationships/image" Target="../media/image63.png"/><Relationship Id="rId64" Type="http://schemas.openxmlformats.org/officeDocument/2006/relationships/image" Target="../media/image64.png"/><Relationship Id="rId65" Type="http://schemas.openxmlformats.org/officeDocument/2006/relationships/image" Target="../media/image65.png"/><Relationship Id="rId66" Type="http://schemas.openxmlformats.org/officeDocument/2006/relationships/image" Target="../media/image66.png"/><Relationship Id="rId67" Type="http://schemas.openxmlformats.org/officeDocument/2006/relationships/image" Target="../media/image67.png"/><Relationship Id="rId68" Type="http://schemas.openxmlformats.org/officeDocument/2006/relationships/image" Target="../media/image68.png"/><Relationship Id="rId69" Type="http://schemas.openxmlformats.org/officeDocument/2006/relationships/image" Target="../media/image69.png"/><Relationship Id="rId70" Type="http://schemas.openxmlformats.org/officeDocument/2006/relationships/image" Target="../media/image70.png"/><Relationship Id="rId71" Type="http://schemas.openxmlformats.org/officeDocument/2006/relationships/image" Target="../media/image71.png"/><Relationship Id="rId72" Type="http://schemas.openxmlformats.org/officeDocument/2006/relationships/image" Target="../media/image72.png"/><Relationship Id="rId73" Type="http://schemas.openxmlformats.org/officeDocument/2006/relationships/image" Target="../media/image73.png"/><Relationship Id="rId74" Type="http://schemas.openxmlformats.org/officeDocument/2006/relationships/image" Target="../media/image74.png"/><Relationship Id="rId75" Type="http://schemas.openxmlformats.org/officeDocument/2006/relationships/image" Target="../media/image75.png"/><Relationship Id="rId76" Type="http://schemas.openxmlformats.org/officeDocument/2006/relationships/image" Target="../media/image76.png"/><Relationship Id="rId77" Type="http://schemas.openxmlformats.org/officeDocument/2006/relationships/image" Target="../media/image77.png"/><Relationship Id="rId78" Type="http://schemas.openxmlformats.org/officeDocument/2006/relationships/image" Target="../media/image78.png"/><Relationship Id="rId79" Type="http://schemas.openxmlformats.org/officeDocument/2006/relationships/image" Target="../media/image79.png"/><Relationship Id="rId80" Type="http://schemas.openxmlformats.org/officeDocument/2006/relationships/image" Target="../media/image80.png"/><Relationship Id="rId81" Type="http://schemas.openxmlformats.org/officeDocument/2006/relationships/image" Target="../media/image81.png"/><Relationship Id="rId82" Type="http://schemas.openxmlformats.org/officeDocument/2006/relationships/image" Target="../media/image82.png"/><Relationship Id="rId83" Type="http://schemas.openxmlformats.org/officeDocument/2006/relationships/image" Target="../media/image83.png"/><Relationship Id="rId84" Type="http://schemas.openxmlformats.org/officeDocument/2006/relationships/image" Target="../media/image84.png"/><Relationship Id="rId85" Type="http://schemas.openxmlformats.org/officeDocument/2006/relationships/image" Target="../media/image85.png"/><Relationship Id="rId86" Type="http://schemas.openxmlformats.org/officeDocument/2006/relationships/image" Target="../media/image86.png"/><Relationship Id="rId87" Type="http://schemas.openxmlformats.org/officeDocument/2006/relationships/image" Target="../media/image87.png"/><Relationship Id="rId88" Type="http://schemas.openxmlformats.org/officeDocument/2006/relationships/image" Target="../media/image88.png"/><Relationship Id="rId89" Type="http://schemas.openxmlformats.org/officeDocument/2006/relationships/image" Target="../media/image89.png"/><Relationship Id="rId90" Type="http://schemas.openxmlformats.org/officeDocument/2006/relationships/image" Target="../media/image90.png"/><Relationship Id="rId91" Type="http://schemas.openxmlformats.org/officeDocument/2006/relationships/image" Target="../media/image91.png"/><Relationship Id="rId92" Type="http://schemas.openxmlformats.org/officeDocument/2006/relationships/image" Target="../media/image92.png"/><Relationship Id="rId93" Type="http://schemas.openxmlformats.org/officeDocument/2006/relationships/image" Target="../media/image93.png"/><Relationship Id="rId94" Type="http://schemas.openxmlformats.org/officeDocument/2006/relationships/image" Target="../media/image94.png"/><Relationship Id="rId95" Type="http://schemas.openxmlformats.org/officeDocument/2006/relationships/image" Target="../media/image95.png"/><Relationship Id="rId96" Type="http://schemas.openxmlformats.org/officeDocument/2006/relationships/image" Target="../media/image96.png"/><Relationship Id="rId97" Type="http://schemas.openxmlformats.org/officeDocument/2006/relationships/image" Target="../media/image97.png"/><Relationship Id="rId98" Type="http://schemas.openxmlformats.org/officeDocument/2006/relationships/image" Target="../media/image98.png"/><Relationship Id="rId99" Type="http://schemas.openxmlformats.org/officeDocument/2006/relationships/image" Target="../media/image99.png"/><Relationship Id="rId100" Type="http://schemas.openxmlformats.org/officeDocument/2006/relationships/image" Target="../media/image100.png"/><Relationship Id="rId101" Type="http://schemas.openxmlformats.org/officeDocument/2006/relationships/image" Target="../media/image101.png"/><Relationship Id="rId102" Type="http://schemas.openxmlformats.org/officeDocument/2006/relationships/image" Target="../media/image102.png"/><Relationship Id="rId103" Type="http://schemas.openxmlformats.org/officeDocument/2006/relationships/image" Target="../media/image103.png"/><Relationship Id="rId104" Type="http://schemas.openxmlformats.org/officeDocument/2006/relationships/image" Target="../media/image104.png"/><Relationship Id="rId105" Type="http://schemas.openxmlformats.org/officeDocument/2006/relationships/image" Target="../media/image105.png"/><Relationship Id="rId106" Type="http://schemas.openxmlformats.org/officeDocument/2006/relationships/image" Target="../media/image106.png"/><Relationship Id="rId107" Type="http://schemas.openxmlformats.org/officeDocument/2006/relationships/image" Target="../media/image107.png"/><Relationship Id="rId108" Type="http://schemas.openxmlformats.org/officeDocument/2006/relationships/image" Target="../media/image108.png"/><Relationship Id="rId109" Type="http://schemas.openxmlformats.org/officeDocument/2006/relationships/image" Target="../media/image109.png"/><Relationship Id="rId110" Type="http://schemas.openxmlformats.org/officeDocument/2006/relationships/image" Target="../media/image110.png"/><Relationship Id="rId111" Type="http://schemas.openxmlformats.org/officeDocument/2006/relationships/image" Target="../media/image111.png"/><Relationship Id="rId112" Type="http://schemas.openxmlformats.org/officeDocument/2006/relationships/image" Target="../media/image112.png"/><Relationship Id="rId113" Type="http://schemas.openxmlformats.org/officeDocument/2006/relationships/image" Target="../media/image113.png"/><Relationship Id="rId114" Type="http://schemas.openxmlformats.org/officeDocument/2006/relationships/image" Target="../media/image114.png"/><Relationship Id="rId115" Type="http://schemas.openxmlformats.org/officeDocument/2006/relationships/image" Target="../media/image115.png"/><Relationship Id="rId116" Type="http://schemas.openxmlformats.org/officeDocument/2006/relationships/image" Target="../media/image116.png"/><Relationship Id="rId117" Type="http://schemas.openxmlformats.org/officeDocument/2006/relationships/image" Target="../media/image117.png"/><Relationship Id="rId118" Type="http://schemas.openxmlformats.org/officeDocument/2006/relationships/image" Target="../media/image118.png"/><Relationship Id="rId119" Type="http://schemas.openxmlformats.org/officeDocument/2006/relationships/image" Target="../media/image119.png"/><Relationship Id="rId120" Type="http://schemas.openxmlformats.org/officeDocument/2006/relationships/image" Target="../media/image120.png"/><Relationship Id="rId121" Type="http://schemas.openxmlformats.org/officeDocument/2006/relationships/image" Target="../media/image121.png"/><Relationship Id="rId122" Type="http://schemas.openxmlformats.org/officeDocument/2006/relationships/image" Target="../media/image122.png"/><Relationship Id="rId123" Type="http://schemas.openxmlformats.org/officeDocument/2006/relationships/image" Target="../media/image123.png"/><Relationship Id="rId124" Type="http://schemas.openxmlformats.org/officeDocument/2006/relationships/image" Target="../media/image124.png"/><Relationship Id="rId125" Type="http://schemas.openxmlformats.org/officeDocument/2006/relationships/image" Target="../media/image125.png"/><Relationship Id="rId126" Type="http://schemas.openxmlformats.org/officeDocument/2006/relationships/image" Target="../media/image126.png"/><Relationship Id="rId127" Type="http://schemas.openxmlformats.org/officeDocument/2006/relationships/image" Target="../media/image127.png"/><Relationship Id="rId128" Type="http://schemas.openxmlformats.org/officeDocument/2006/relationships/image" Target="../media/image128.png"/><Relationship Id="rId129" Type="http://schemas.openxmlformats.org/officeDocument/2006/relationships/image" Target="../media/image129.png"/><Relationship Id="rId130" Type="http://schemas.openxmlformats.org/officeDocument/2006/relationships/image" Target="../media/image130.png"/><Relationship Id="rId131" Type="http://schemas.openxmlformats.org/officeDocument/2006/relationships/image" Target="../media/image131.png"/><Relationship Id="rId132" Type="http://schemas.openxmlformats.org/officeDocument/2006/relationships/image" Target="../media/image132.png"/><Relationship Id="rId133" Type="http://schemas.openxmlformats.org/officeDocument/2006/relationships/image" Target="../media/image13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7.xml"/><Relationship Id="rId3" Type="http://schemas.openxmlformats.org/officeDocument/2006/relationships/slide" Target="slide52.xml"/><Relationship Id="rId4" Type="http://schemas.openxmlformats.org/officeDocument/2006/relationships/slide" Target="slide53.xml"/><Relationship Id="rId5" Type="http://schemas.openxmlformats.org/officeDocument/2006/relationships/slide" Target="slide63.xml"/><Relationship Id="rId6" Type="http://schemas.openxmlformats.org/officeDocument/2006/relationships/slide" Target="slide65.xml"/><Relationship Id="rId7" Type="http://schemas.openxmlformats.org/officeDocument/2006/relationships/slide" Target="slide67.xml"/><Relationship Id="rId8" Type="http://schemas.openxmlformats.org/officeDocument/2006/relationships/slide" Target="slide68.xml"/><Relationship Id="rId9" Type="http://schemas.openxmlformats.org/officeDocument/2006/relationships/slide" Target="slide69.xml"/><Relationship Id="rId10" Type="http://schemas.openxmlformats.org/officeDocument/2006/relationships/slide" Target="slide70.xml"/><Relationship Id="rId11" Type="http://schemas.openxmlformats.org/officeDocument/2006/relationships/slide" Target="slide72.xml"/><Relationship Id="rId12" Type="http://schemas.openxmlformats.org/officeDocument/2006/relationships/slide" Target="slide73.xml"/><Relationship Id="rId13" Type="http://schemas.openxmlformats.org/officeDocument/2006/relationships/slide" Target="slide75.xml"/><Relationship Id="rId14" Type="http://schemas.openxmlformats.org/officeDocument/2006/relationships/slide" Target="slide76.xml"/><Relationship Id="rId15" Type="http://schemas.openxmlformats.org/officeDocument/2006/relationships/slide" Target="slide77.xml"/><Relationship Id="rId16" Type="http://schemas.openxmlformats.org/officeDocument/2006/relationships/slide" Target="slide79.xml"/><Relationship Id="rId17" Type="http://schemas.openxmlformats.org/officeDocument/2006/relationships/slide" Target="slide80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7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81.xml"/><Relationship Id="rId4" Type="http://schemas.openxmlformats.org/officeDocument/2006/relationships/slide" Target="slide83.xml"/><Relationship Id="rId5" Type="http://schemas.openxmlformats.org/officeDocument/2006/relationships/slide" Target="slide84.xml"/><Relationship Id="rId6" Type="http://schemas.openxmlformats.org/officeDocument/2006/relationships/slide" Target="slide85.xml"/><Relationship Id="rId7" Type="http://schemas.openxmlformats.org/officeDocument/2006/relationships/slide" Target="slide87.xml"/><Relationship Id="rId8" Type="http://schemas.openxmlformats.org/officeDocument/2006/relationships/slide" Target="slide89.xml"/><Relationship Id="rId9" Type="http://schemas.openxmlformats.org/officeDocument/2006/relationships/slide" Target="slide91.xml"/><Relationship Id="rId10" Type="http://schemas.openxmlformats.org/officeDocument/2006/relationships/slide" Target="slide93.xml"/><Relationship Id="rId11" Type="http://schemas.openxmlformats.org/officeDocument/2006/relationships/slide" Target="slide96.xml"/><Relationship Id="rId12" Type="http://schemas.openxmlformats.org/officeDocument/2006/relationships/slide" Target="slide99.xml"/><Relationship Id="rId13" Type="http://schemas.openxmlformats.org/officeDocument/2006/relationships/slide" Target="slide100.xml"/><Relationship Id="rId14" Type="http://schemas.openxmlformats.org/officeDocument/2006/relationships/slide" Target="slide101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02.xml"/><Relationship Id="rId3" Type="http://schemas.openxmlformats.org/officeDocument/2006/relationships/slide" Target="slide104.xml"/><Relationship Id="rId4" Type="http://schemas.openxmlformats.org/officeDocument/2006/relationships/slide" Target="slide107.xml"/><Relationship Id="rId5" Type="http://schemas.openxmlformats.org/officeDocument/2006/relationships/slide" Target="slide125.xml"/><Relationship Id="rId6" Type="http://schemas.openxmlformats.org/officeDocument/2006/relationships/slide" Target="slide168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google.com/" TargetMode="External"/><Relationship Id="rId3" Type="http://schemas.openxmlformats.org/officeDocument/2006/relationships/hyperlink" Target="http://www.flu-project.com/sobre-flu/herramientas-de-auditoria-de-seguridad" TargetMode="External"/><Relationship Id="rId4" Type="http://schemas.openxmlformats.org/officeDocument/2006/relationships/hyperlink" Target="http://www.ub.edu.ar/catedras/ingenieria/auditoria/tpmetodo/tpmetodo2.htm" TargetMode="External"/><Relationship Id="rId5" Type="http://schemas.openxmlformats.org/officeDocument/2006/relationships/hyperlink" Target="http://www.iso27000.es/" TargetMode="External"/><Relationship Id="rId6" Type="http://schemas.openxmlformats.org/officeDocument/2006/relationships/hyperlink" Target="http://auditorinformatico.blogspot.com.es/" TargetMode="External"/><Relationship Id="rId7" Type="http://schemas.openxmlformats.org/officeDocument/2006/relationships/hyperlink" Target="http://blog.segu-info.com.ar/2013/02/cambios-en-la-nueva-iso-27001-2013.html#axzz2SikWso5b" TargetMode="External"/><Relationship Id="rId8" Type="http://schemas.openxmlformats.org/officeDocument/2006/relationships/hyperlink" Target="http://www.agpd.es/" TargetMode="External"/><Relationship Id="rId9" Type="http://schemas.openxmlformats.org/officeDocument/2006/relationships/hyperlink" Target="http://www.audea.com/" TargetMode="External"/><Relationship Id="rId10" Type="http://schemas.openxmlformats.org/officeDocument/2006/relationships/hyperlink" Target="http://es.wikipedia.org/" TargetMode="External"/><Relationship Id="rId11" Type="http://schemas.openxmlformats.org/officeDocument/2006/relationships/hyperlink" Target="http://www.monografias.com/" TargetMode="External"/><Relationship Id="rId12" Type="http://schemas.openxmlformats.org/officeDocument/2006/relationships/hyperlink" Target="http://www.slideshare.net/" TargetMode="External"/><Relationship Id="rId13" Type="http://schemas.openxmlformats.org/officeDocument/2006/relationships/hyperlink" Target="http://www.securityartwork.es/" TargetMode="External"/><Relationship Id="rId14" Type="http://schemas.openxmlformats.org/officeDocument/2006/relationships/hyperlink" Target="https://www.ccn-cert.cni.es/" TargetMode="External"/><Relationship Id="rId15" Type="http://schemas.openxmlformats.org/officeDocument/2006/relationships/hyperlink" Target="https://www.isaca.org/" TargetMode="External"/><Relationship Id="rId16" Type="http://schemas.openxmlformats.org/officeDocument/2006/relationships/hyperlink" Target="http://www.openvas.org/" TargetMode="Externa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echnet.microsoft.com/es-es/security/cc184924.aspx" TargetMode="External"/><Relationship Id="rId3" Type="http://schemas.openxmlformats.org/officeDocument/2006/relationships/hyperlink" Target="http://hackmageddon.com/" TargetMode="Externa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5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4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34.xml"/><Relationship Id="rId4" Type="http://schemas.openxmlformats.org/officeDocument/2006/relationships/slide" Target="slide35.xml"/><Relationship Id="rId5" Type="http://schemas.openxmlformats.org/officeDocument/2006/relationships/slide" Target="slide36.xml"/><Relationship Id="rId6" Type="http://schemas.openxmlformats.org/officeDocument/2006/relationships/slide" Target="slide37.xml"/><Relationship Id="rId7" Type="http://schemas.openxmlformats.org/officeDocument/2006/relationships/slide" Target="slide39.xml"/><Relationship Id="rId8" Type="http://schemas.openxmlformats.org/officeDocument/2006/relationships/slide" Target="slide40.xml"/><Relationship Id="rId9" Type="http://schemas.openxmlformats.org/officeDocument/2006/relationships/slide" Target="slide41.xml"/><Relationship Id="rId10" Type="http://schemas.openxmlformats.org/officeDocument/2006/relationships/slide" Target="slide42.xml"/><Relationship Id="rId11" Type="http://schemas.openxmlformats.org/officeDocument/2006/relationships/slide" Target="slide43.xml"/><Relationship Id="rId12" Type="http://schemas.openxmlformats.org/officeDocument/2006/relationships/slide" Target="slide44.xml"/><Relationship Id="rId13" Type="http://schemas.openxmlformats.org/officeDocument/2006/relationships/slide" Target="slide46.xml"/><Relationship Id="rId14" Type="http://schemas.openxmlformats.org/officeDocument/2006/relationships/slide" Target="slide52.xml"/><Relationship Id="rId15" Type="http://schemas.openxmlformats.org/officeDocument/2006/relationships/slide" Target="slide54.xml"/><Relationship Id="rId16" Type="http://schemas.openxmlformats.org/officeDocument/2006/relationships/slide" Target="slide55.xml"/><Relationship Id="rId17" Type="http://schemas.openxmlformats.org/officeDocument/2006/relationships/slide" Target="slide56.xml"/><Relationship Id="rId18" Type="http://schemas.openxmlformats.org/officeDocument/2006/relationships/slide" Target="slide57.xml"/><Relationship Id="rId19" Type="http://schemas.openxmlformats.org/officeDocument/2006/relationships/slide" Target="slide58.xml"/><Relationship Id="rId20" Type="http://schemas.openxmlformats.org/officeDocument/2006/relationships/slide" Target="slide59.xml"/><Relationship Id="rId21" Type="http://schemas.openxmlformats.org/officeDocument/2006/relationships/slide" Target="slide60.xml"/><Relationship Id="rId22" Type="http://schemas.openxmlformats.org/officeDocument/2006/relationships/slide" Target="slide61.xml"/><Relationship Id="rId23" Type="http://schemas.openxmlformats.org/officeDocument/2006/relationships/slide" Target="slide64.xml"/><Relationship Id="rId24" Type="http://schemas.openxmlformats.org/officeDocument/2006/relationships/slide" Target="slide78.xml"/><Relationship Id="rId25" Type="http://schemas.openxmlformats.org/officeDocument/2006/relationships/slide" Target="slide96.xml"/><Relationship Id="rId26" Type="http://schemas.openxmlformats.org/officeDocument/2006/relationships/slide" Target="slide98.xml"/><Relationship Id="rId27" Type="http://schemas.openxmlformats.org/officeDocument/2006/relationships/slide" Target="slide104.xml"/><Relationship Id="rId28" Type="http://schemas.openxmlformats.org/officeDocument/2006/relationships/slide" Target="slide105.xml"/><Relationship Id="rId29" Type="http://schemas.openxmlformats.org/officeDocument/2006/relationships/slide" Target="slide106.xml"/><Relationship Id="rId30" Type="http://schemas.openxmlformats.org/officeDocument/2006/relationships/slide" Target="slide108.xml"/><Relationship Id="rId31" Type="http://schemas.openxmlformats.org/officeDocument/2006/relationships/slide" Target="slide109.xml"/><Relationship Id="rId32" Type="http://schemas.openxmlformats.org/officeDocument/2006/relationships/slide" Target="slide110.xml"/><Relationship Id="rId33" Type="http://schemas.openxmlformats.org/officeDocument/2006/relationships/slide" Target="slide111.xml"/><Relationship Id="rId34" Type="http://schemas.openxmlformats.org/officeDocument/2006/relationships/slide" Target="slide112.xml"/><Relationship Id="rId35" Type="http://schemas.openxmlformats.org/officeDocument/2006/relationships/slide" Target="slide113.xml"/><Relationship Id="rId36" Type="http://schemas.openxmlformats.org/officeDocument/2006/relationships/slide" Target="slide114.xml"/><Relationship Id="rId37" Type="http://schemas.openxmlformats.org/officeDocument/2006/relationships/slide" Target="slide115.xml"/><Relationship Id="rId38" Type="http://schemas.openxmlformats.org/officeDocument/2006/relationships/slide" Target="slide116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gpd.es/portalwebAGPD/jornadas/dia_proteccion_2011/responsable/evalu" TargetMode="External"/><Relationship Id="rId3" Type="http://schemas.openxmlformats.org/officeDocument/2006/relationships/hyperlink" Target="http://www.scribd.com/doc/18565564/CUESTIONARIO-PARA-REALIZAR-UNA-" TargetMode="External"/><Relationship Id="rId4" Type="http://schemas.openxmlformats.org/officeDocument/2006/relationships/hyperlink" Target="http://auditordesistemas.blogspot.com.es/2012/02/listas-de-" TargetMode="External"/><Relationship Id="rId5" Type="http://schemas.openxmlformats.org/officeDocument/2006/relationships/hyperlink" Target="http://www.boe.es/buscar/doc.php?id=BOE-A-1999-23750" TargetMode="External"/><Relationship Id="rId6" Type="http://schemas.openxmlformats.org/officeDocument/2006/relationships/hyperlink" Target="http://cocomsys.com/cocomsys/auditoria-informatica" TargetMode="External"/><Relationship Id="rId7" Type="http://schemas.openxmlformats.org/officeDocument/2006/relationships/hyperlink" Target="http://www.iso27000.es/" TargetMode="External"/><Relationship Id="rId8" Type="http://schemas.openxmlformats.org/officeDocument/2006/relationships/hyperlink" Target="http://www.slideshare.net/vidalcruz/planeacion-de-auditoria-de-sistemas-informaticos" TargetMode="External"/><Relationship Id="rId9" Type="http://schemas.openxmlformats.org/officeDocument/2006/relationships/hyperlink" Target="http://www.securityartwork.es/2012/11/13/analisis-de-riesgos-con-pilar-ii/" TargetMode="External"/><Relationship Id="rId10" Type="http://schemas.openxmlformats.org/officeDocument/2006/relationships/hyperlink" Target="http://www.inteco.es/Formacion/Legislacion/Ley_Organiza_de_Proteccion_de_Datos/Der" TargetMode="External"/><Relationship Id="rId11" Type="http://schemas.openxmlformats.org/officeDocument/2006/relationships/hyperlink" Target="http://www.isaca.org/Knowledge-" TargetMode="External"/><Relationship Id="rId12" Type="http://schemas.openxmlformats.org/officeDocument/2006/relationships/hyperlink" Target="http://www.slideshare.net/rossemarycruces/perfil-del-auditor-informtico" TargetMode="External"/><Relationship Id="rId13" Type="http://schemas.openxmlformats.org/officeDocument/2006/relationships/hyperlink" Target="http://www.scribd.com/doc/170986549/Metodologia-de-La-Auditoria-Informatica-Isaca" TargetMode="External"/><Relationship Id="rId14" Type="http://schemas.openxmlformats.org/officeDocument/2006/relationships/hyperlink" Target="http://inforemp3.blogspot.com.es/2009/02/la-version-actual-es-" TargetMode="External"/><Relationship Id="rId15" Type="http://schemas.openxmlformats.org/officeDocument/2006/relationships/hyperlink" Target="http://administracionelectronica.gob.es/pae_Home/pae_Documentacion/pae_Metodolog/" TargetMode="External"/><Relationship Id="rId16" Type="http://schemas.openxmlformats.org/officeDocument/2006/relationships/hyperlink" Target="http://lema.rae.es/drae/srv/search?id=jHIksgNjM2x53A2fZYh" TargetMode="Externa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ub.edu.ar/catedras/ingenieria/auditoria/tpmetodo/tpmetodo2.htm" TargetMode="Externa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7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9685" y="348032"/>
            <a:ext cx="2283460" cy="52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4400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Universidad</a:t>
            </a:r>
            <a:r>
              <a:rPr dirty="0" sz="1050" spc="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Carlos</a:t>
            </a:r>
            <a:r>
              <a:rPr dirty="0" sz="1050" spc="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III</a:t>
            </a:r>
            <a:r>
              <a:rPr dirty="0" sz="1050" spc="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de</a:t>
            </a:r>
            <a:r>
              <a:rPr dirty="0" sz="1050" spc="3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Madrid </a:t>
            </a:r>
            <a:r>
              <a:rPr dirty="0" sz="1050" b="1">
                <a:latin typeface="Arial"/>
                <a:cs typeface="Arial"/>
              </a:rPr>
              <a:t>Repositorio</a:t>
            </a:r>
            <a:r>
              <a:rPr dirty="0" sz="1050" spc="6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institucional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e-</a:t>
            </a:r>
            <a:r>
              <a:rPr dirty="0" sz="1050" spc="-10" b="1">
                <a:latin typeface="Arial"/>
                <a:cs typeface="Arial"/>
              </a:rPr>
              <a:t>Archivo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829351" y="679115"/>
            <a:ext cx="1588770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 b="1">
                <a:latin typeface="Arial"/>
                <a:cs typeface="Arial"/>
                <a:hlinkClick r:id="rId2"/>
              </a:rPr>
              <a:t>http://e-</a:t>
            </a:r>
            <a:r>
              <a:rPr dirty="0" sz="1050" spc="-10" b="1">
                <a:latin typeface="Arial"/>
                <a:cs typeface="Arial"/>
                <a:hlinkClick r:id="rId2"/>
              </a:rPr>
              <a:t>archivo.uc3m.es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70615" y="877124"/>
            <a:ext cx="6795134" cy="12700"/>
          </a:xfrm>
          <a:custGeom>
            <a:avLst/>
            <a:gdLst/>
            <a:ahLst/>
            <a:cxnLst/>
            <a:rect l="l" t="t" r="r" b="b"/>
            <a:pathLst>
              <a:path w="6795134" h="12700">
                <a:moveTo>
                  <a:pt x="6794624" y="0"/>
                </a:moveTo>
                <a:lnTo>
                  <a:pt x="0" y="0"/>
                </a:lnTo>
                <a:lnTo>
                  <a:pt x="0" y="12353"/>
                </a:lnTo>
                <a:lnTo>
                  <a:pt x="6794624" y="12353"/>
                </a:lnTo>
                <a:lnTo>
                  <a:pt x="6794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19685" y="950901"/>
            <a:ext cx="1082675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>
                <a:latin typeface="Arial"/>
                <a:cs typeface="Arial"/>
              </a:rPr>
              <a:t>Trabajos</a:t>
            </a:r>
            <a:r>
              <a:rPr dirty="0" sz="850" spc="70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académicos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29351" y="950901"/>
            <a:ext cx="126746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>
                <a:latin typeface="Arial"/>
                <a:cs typeface="Arial"/>
              </a:rPr>
              <a:t>Proyectos</a:t>
            </a:r>
            <a:r>
              <a:rPr dirty="0" sz="850" spc="40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Fin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>
                <a:latin typeface="Arial"/>
                <a:cs typeface="Arial"/>
              </a:rPr>
              <a:t>de</a:t>
            </a:r>
            <a:r>
              <a:rPr dirty="0" sz="850" spc="45">
                <a:latin typeface="Arial"/>
                <a:cs typeface="Arial"/>
              </a:rPr>
              <a:t> </a:t>
            </a:r>
            <a:r>
              <a:rPr dirty="0" sz="850" spc="-10">
                <a:latin typeface="Arial"/>
                <a:cs typeface="Arial"/>
              </a:rPr>
              <a:t>Carrera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70615" y="1124201"/>
            <a:ext cx="6795134" cy="12700"/>
          </a:xfrm>
          <a:custGeom>
            <a:avLst/>
            <a:gdLst/>
            <a:ahLst/>
            <a:cxnLst/>
            <a:rect l="l" t="t" r="r" b="b"/>
            <a:pathLst>
              <a:path w="6795134" h="12700">
                <a:moveTo>
                  <a:pt x="6794624" y="0"/>
                </a:moveTo>
                <a:lnTo>
                  <a:pt x="0" y="0"/>
                </a:lnTo>
                <a:lnTo>
                  <a:pt x="0" y="12353"/>
                </a:lnTo>
                <a:lnTo>
                  <a:pt x="6794624" y="12353"/>
                </a:lnTo>
                <a:lnTo>
                  <a:pt x="6794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7915" y="1482117"/>
            <a:ext cx="524510" cy="1885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>
                <a:latin typeface="Arial"/>
                <a:cs typeface="Arial"/>
              </a:rPr>
              <a:t>2014-</a:t>
            </a:r>
            <a:r>
              <a:rPr dirty="0" sz="1050" spc="-25">
                <a:latin typeface="Arial"/>
                <a:cs typeface="Arial"/>
              </a:rPr>
              <a:t>02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7915" y="1657542"/>
            <a:ext cx="5453380" cy="989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6499"/>
              </a:lnSpc>
              <a:spcBef>
                <a:spcPts val="90"/>
              </a:spcBef>
            </a:pPr>
            <a:r>
              <a:rPr dirty="0" sz="2500">
                <a:latin typeface="Arial"/>
                <a:cs typeface="Arial"/>
              </a:rPr>
              <a:t>Auditoría</a:t>
            </a:r>
            <a:r>
              <a:rPr dirty="0" sz="2500" spc="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informática</a:t>
            </a:r>
            <a:r>
              <a:rPr dirty="0" sz="2500" spc="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y</a:t>
            </a:r>
            <a:r>
              <a:rPr dirty="0" sz="2500" spc="8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aplicación</a:t>
            </a:r>
            <a:r>
              <a:rPr dirty="0" sz="2500" spc="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</a:t>
            </a:r>
            <a:r>
              <a:rPr dirty="0" sz="2500" spc="7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un </a:t>
            </a:r>
            <a:r>
              <a:rPr dirty="0" sz="2500">
                <a:latin typeface="Arial"/>
                <a:cs typeface="Arial"/>
              </a:rPr>
              <a:t>caso</a:t>
            </a:r>
            <a:r>
              <a:rPr dirty="0" sz="2500" spc="5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en</a:t>
            </a:r>
            <a:r>
              <a:rPr dirty="0" sz="2500" spc="6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una</a:t>
            </a:r>
            <a:r>
              <a:rPr dirty="0" sz="2500" spc="6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empresa</a:t>
            </a:r>
            <a:r>
              <a:rPr dirty="0" sz="2500" spc="60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real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0615" y="3582620"/>
            <a:ext cx="6795134" cy="12700"/>
          </a:xfrm>
          <a:custGeom>
            <a:avLst/>
            <a:gdLst/>
            <a:ahLst/>
            <a:cxnLst/>
            <a:rect l="l" t="t" r="r" b="b"/>
            <a:pathLst>
              <a:path w="6795134" h="12700">
                <a:moveTo>
                  <a:pt x="6794624" y="0"/>
                </a:moveTo>
                <a:lnTo>
                  <a:pt x="0" y="0"/>
                </a:lnTo>
                <a:lnTo>
                  <a:pt x="0" y="12353"/>
                </a:lnTo>
                <a:lnTo>
                  <a:pt x="6794624" y="12353"/>
                </a:lnTo>
                <a:lnTo>
                  <a:pt x="6794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70615" y="4039713"/>
            <a:ext cx="6795134" cy="12700"/>
          </a:xfrm>
          <a:custGeom>
            <a:avLst/>
            <a:gdLst/>
            <a:ahLst/>
            <a:cxnLst/>
            <a:rect l="l" t="t" r="r" b="b"/>
            <a:pathLst>
              <a:path w="6795134" h="12700">
                <a:moveTo>
                  <a:pt x="6794624" y="0"/>
                </a:moveTo>
                <a:lnTo>
                  <a:pt x="0" y="0"/>
                </a:lnTo>
                <a:lnTo>
                  <a:pt x="0" y="12353"/>
                </a:lnTo>
                <a:lnTo>
                  <a:pt x="6794624" y="12353"/>
                </a:lnTo>
                <a:lnTo>
                  <a:pt x="6794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57915" y="3088119"/>
            <a:ext cx="5328285" cy="1250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>
                <a:latin typeface="Arial"/>
                <a:cs typeface="Arial"/>
              </a:rPr>
              <a:t>Barrio Ibáñez, </a:t>
            </a:r>
            <a:r>
              <a:rPr dirty="0" sz="1550" spc="-10">
                <a:latin typeface="Arial"/>
                <a:cs typeface="Arial"/>
              </a:rPr>
              <a:t>Jorge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50" spc="-10">
                <a:latin typeface="Arial"/>
                <a:cs typeface="Arial"/>
                <a:hlinkClick r:id="rId3"/>
              </a:rPr>
              <a:t>http://hdl.handle.net/10016/22997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050" i="1">
                <a:latin typeface="Arial"/>
                <a:cs typeface="Arial"/>
              </a:rPr>
              <a:t>Descargado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de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e-Archivo,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repositorio</a:t>
            </a:r>
            <a:r>
              <a:rPr dirty="0" sz="1050" spc="40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institucional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de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la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Universidad</a:t>
            </a:r>
            <a:r>
              <a:rPr dirty="0" sz="1050" spc="40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Carlos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III</a:t>
            </a:r>
            <a:r>
              <a:rPr dirty="0" sz="1050" spc="3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de</a:t>
            </a:r>
            <a:r>
              <a:rPr dirty="0" sz="1050" spc="40" i="1">
                <a:latin typeface="Arial"/>
                <a:cs typeface="Arial"/>
              </a:rPr>
              <a:t> </a:t>
            </a:r>
            <a:r>
              <a:rPr dirty="0" sz="1050" spc="-10" i="1">
                <a:latin typeface="Arial"/>
                <a:cs typeface="Arial"/>
              </a:rPr>
              <a:t>Madrid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80363"/>
            <a:ext cx="5420360" cy="702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85"/>
              </a:lnSpc>
              <a:spcBef>
                <a:spcPts val="100"/>
              </a:spcBef>
            </a:pPr>
            <a:r>
              <a:rPr dirty="0" sz="1000" b="1">
                <a:latin typeface="Cambria"/>
                <a:cs typeface="Cambria"/>
                <a:hlinkClick r:id="rId2" action="ppaction://hlinksldjump"/>
              </a:rPr>
              <a:t>Tabla</a:t>
            </a:r>
            <a:r>
              <a:rPr dirty="0" sz="1000" spc="17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56.</a:t>
            </a:r>
            <a:r>
              <a:rPr dirty="0" sz="1000" spc="18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MBSA_ESSD</a:t>
            </a:r>
            <a:r>
              <a:rPr dirty="0" sz="1000" spc="8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...................................................................................................................................116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" action="ppaction://hlinksldjump"/>
              </a:rPr>
              <a:t>Tabla</a:t>
            </a:r>
            <a:r>
              <a:rPr dirty="0" sz="1000" spc="175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57.</a:t>
            </a:r>
            <a:r>
              <a:rPr dirty="0" sz="1000" spc="18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MBSA_ESBKP</a:t>
            </a:r>
            <a:r>
              <a:rPr dirty="0" sz="1000" spc="3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................................................................................................................................117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4" action="ppaction://hlinksldjump"/>
              </a:rPr>
              <a:t>Tabla</a:t>
            </a:r>
            <a:r>
              <a:rPr dirty="0" sz="1000" spc="17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58.</a:t>
            </a:r>
            <a:r>
              <a:rPr dirty="0" sz="1000" spc="17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MBSA_ES-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DIVA</a:t>
            </a:r>
            <a:r>
              <a:rPr dirty="0" sz="1000" spc="-3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.............................................................................................................................118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5" action="ppaction://hlinksldjump"/>
              </a:rPr>
              <a:t>Tabla</a:t>
            </a:r>
            <a:r>
              <a:rPr dirty="0" sz="1000" spc="28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59.</a:t>
            </a:r>
            <a:r>
              <a:rPr dirty="0" sz="1000" spc="28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MBSA_PTTS...................................................................................................................................119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6" action="ppaction://hlinksldjump"/>
              </a:rPr>
              <a:t>Tabla</a:t>
            </a:r>
            <a:r>
              <a:rPr dirty="0" sz="1000" spc="17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60.</a:t>
            </a:r>
            <a:r>
              <a:rPr dirty="0" sz="1000" spc="17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MBSA_ESVC</a:t>
            </a:r>
            <a:r>
              <a:rPr dirty="0" sz="1000" spc="10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...................................................................................................................................121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6" action="ppaction://hlinksldjump"/>
              </a:rPr>
              <a:t>Tabla</a:t>
            </a:r>
            <a:r>
              <a:rPr dirty="0" sz="1000" spc="24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61.</a:t>
            </a:r>
            <a:r>
              <a:rPr dirty="0" sz="1000" spc="24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MBSA_ESRSA.................................................................................................................................121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Tabla</a:t>
            </a:r>
            <a:r>
              <a:rPr dirty="0" sz="1000" spc="15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62.</a:t>
            </a:r>
            <a:r>
              <a:rPr dirty="0" sz="1000" spc="15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MBSA_ESBDSAC</a:t>
            </a:r>
            <a:r>
              <a:rPr dirty="0" sz="1000" spc="6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...........................................................................................................................123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63.</a:t>
            </a:r>
            <a:r>
              <a:rPr dirty="0" sz="1000" spc="16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MBSA_ESWWW</a:t>
            </a:r>
            <a:r>
              <a:rPr dirty="0" sz="1000" spc="2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............................................................................................................................123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8" action="ppaction://hlinksldjump"/>
              </a:rPr>
              <a:t>Tabla</a:t>
            </a:r>
            <a:r>
              <a:rPr dirty="0" sz="1000" spc="20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64.</a:t>
            </a:r>
            <a:r>
              <a:rPr dirty="0" sz="1000" spc="204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8" action="ppaction://hlinksldjump"/>
              </a:rPr>
              <a:t>MBSA_ESDC</a:t>
            </a:r>
            <a:r>
              <a:rPr dirty="0" sz="1000" spc="-15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8" action="ppaction://hlinksldjump"/>
              </a:rPr>
              <a:t>...................................................................................................................................124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Tabla</a:t>
            </a:r>
            <a:r>
              <a:rPr dirty="0" sz="1000" spc="15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65.</a:t>
            </a:r>
            <a:r>
              <a:rPr dirty="0" sz="1000" spc="15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OpenVAS_ESDTA</a:t>
            </a:r>
            <a:r>
              <a:rPr dirty="0" sz="1000" spc="7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.........................................................................................................................126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0" action="ppaction://hlinksldjump"/>
              </a:rPr>
              <a:t>Tabla</a:t>
            </a:r>
            <a:r>
              <a:rPr dirty="0" sz="1000" spc="22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66.</a:t>
            </a:r>
            <a:r>
              <a:rPr dirty="0" sz="1000" spc="225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0" action="ppaction://hlinksldjump"/>
              </a:rPr>
              <a:t>OpenVAS_ESACD..........................................................................................................................127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1" action="ppaction://hlinksldjump"/>
              </a:rPr>
              <a:t>Tabla</a:t>
            </a:r>
            <a:r>
              <a:rPr dirty="0" sz="1000" spc="27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1" action="ppaction://hlinksldjump"/>
              </a:rPr>
              <a:t>67.</a:t>
            </a:r>
            <a:r>
              <a:rPr dirty="0" sz="1000" spc="27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1" action="ppaction://hlinksldjump"/>
              </a:rPr>
              <a:t>OpenVAS_ESGW...........................................................................................................................128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2" action="ppaction://hlinksldjump"/>
              </a:rPr>
              <a:t>Tabla</a:t>
            </a:r>
            <a:r>
              <a:rPr dirty="0" sz="1000" spc="26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68.</a:t>
            </a:r>
            <a:r>
              <a:rPr dirty="0" sz="1000" spc="26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OpenVAS_ESIMG..........................................................................................................................131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2" action="ppaction://hlinksldjump"/>
              </a:rPr>
              <a:t>Tabla</a:t>
            </a:r>
            <a:r>
              <a:rPr dirty="0" sz="1000" spc="17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69.</a:t>
            </a:r>
            <a:r>
              <a:rPr dirty="0" sz="1000" spc="17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OpenVAS_ESPING</a:t>
            </a:r>
            <a:r>
              <a:rPr dirty="0" sz="1000" spc="-3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........................................................................................................................131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3" action="ppaction://hlinksldjump"/>
              </a:rPr>
              <a:t>Tabla</a:t>
            </a:r>
            <a:r>
              <a:rPr dirty="0" sz="1000" spc="254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70.</a:t>
            </a:r>
            <a:r>
              <a:rPr dirty="0" sz="1000" spc="26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OpenVAS_ESEDI...........................................................................................................................132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4" action="ppaction://hlinksldjump"/>
              </a:rPr>
              <a:t>Tabla</a:t>
            </a:r>
            <a:r>
              <a:rPr dirty="0" sz="1000" spc="13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71.</a:t>
            </a:r>
            <a:r>
              <a:rPr dirty="0" sz="1000" spc="14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OpenVAS_CONTROL</a:t>
            </a:r>
            <a:r>
              <a:rPr dirty="0" sz="1000" spc="4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...................................................................................................................133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5" action="ppaction://hlinksldjump"/>
              </a:rPr>
              <a:t>Tabla</a:t>
            </a:r>
            <a:r>
              <a:rPr dirty="0" sz="1000" spc="220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5" action="ppaction://hlinksldjump"/>
              </a:rPr>
              <a:t>72.</a:t>
            </a:r>
            <a:r>
              <a:rPr dirty="0" sz="1000" spc="220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5" action="ppaction://hlinksldjump"/>
              </a:rPr>
              <a:t>OpenVAS_NETXUS.......................................................................................................................135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5" action="ppaction://hlinksldjump"/>
              </a:rPr>
              <a:t>Tabla</a:t>
            </a:r>
            <a:r>
              <a:rPr dirty="0" sz="1000" spc="250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5" action="ppaction://hlinksldjump"/>
              </a:rPr>
              <a:t>73.</a:t>
            </a:r>
            <a:r>
              <a:rPr dirty="0" sz="1000" spc="250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5" action="ppaction://hlinksldjump"/>
              </a:rPr>
              <a:t>OpenVAS_PROXY.........................................................................................................................135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6" action="ppaction://hlinksldjump"/>
              </a:rPr>
              <a:t>Tabla</a:t>
            </a:r>
            <a:r>
              <a:rPr dirty="0" sz="1000" spc="105" b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6" action="ppaction://hlinksldjump"/>
              </a:rPr>
              <a:t>74.</a:t>
            </a:r>
            <a:r>
              <a:rPr dirty="0" sz="1000" spc="105" b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6" action="ppaction://hlinksldjump"/>
              </a:rPr>
              <a:t>OpenVAS_ESMIS</a:t>
            </a:r>
            <a:r>
              <a:rPr dirty="0" sz="1000" spc="105" b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6" action="ppaction://hlinksldjump"/>
              </a:rPr>
              <a:t>..........................................................................................................................136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7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75.</a:t>
            </a:r>
            <a:r>
              <a:rPr dirty="0" sz="1000" spc="15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OpenVAS_ESTS1</a:t>
            </a:r>
            <a:r>
              <a:rPr dirty="0" sz="1000" spc="10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..........................................................................................................................137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8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8" action="ppaction://hlinksldjump"/>
              </a:rPr>
              <a:t>76.</a:t>
            </a:r>
            <a:r>
              <a:rPr dirty="0" sz="1000" spc="155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8" action="ppaction://hlinksldjump"/>
              </a:rPr>
              <a:t>OpenVAS_ESTS3</a:t>
            </a:r>
            <a:r>
              <a:rPr dirty="0" sz="1000" spc="100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8" action="ppaction://hlinksldjump"/>
              </a:rPr>
              <a:t>..........................................................................................................................138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9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77.</a:t>
            </a:r>
            <a:r>
              <a:rPr dirty="0" sz="1000" spc="15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9" action="ppaction://hlinksldjump"/>
              </a:rPr>
              <a:t>OpenVAS_ESTS4</a:t>
            </a:r>
            <a:r>
              <a:rPr dirty="0" sz="1000" spc="100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9" action="ppaction://hlinksldjump"/>
              </a:rPr>
              <a:t>..........................................................................................................................139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0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78.</a:t>
            </a:r>
            <a:r>
              <a:rPr dirty="0" sz="1000" spc="15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0" action="ppaction://hlinksldjump"/>
              </a:rPr>
              <a:t>OpenVAS_ESTS5</a:t>
            </a:r>
            <a:r>
              <a:rPr dirty="0" sz="1000" spc="100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0" action="ppaction://hlinksldjump"/>
              </a:rPr>
              <a:t>..........................................................................................................................140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1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1" action="ppaction://hlinksldjump"/>
              </a:rPr>
              <a:t>79.</a:t>
            </a:r>
            <a:r>
              <a:rPr dirty="0" sz="1000" spc="15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1" action="ppaction://hlinksldjump"/>
              </a:rPr>
              <a:t>OpenVAS_ESTS8</a:t>
            </a:r>
            <a:r>
              <a:rPr dirty="0" sz="1000" spc="100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1" action="ppaction://hlinksldjump"/>
              </a:rPr>
              <a:t>..........................................................................................................................141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1" action="ppaction://hlinksldjump"/>
              </a:rPr>
              <a:t>Tabla</a:t>
            </a:r>
            <a:r>
              <a:rPr dirty="0" sz="1000" spc="16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1" action="ppaction://hlinksldjump"/>
              </a:rPr>
              <a:t>80.</a:t>
            </a:r>
            <a:r>
              <a:rPr dirty="0" sz="1000" spc="16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1" action="ppaction://hlinksldjump"/>
              </a:rPr>
              <a:t>OpenVAS_ESCTL</a:t>
            </a:r>
            <a:r>
              <a:rPr dirty="0" sz="1000" spc="6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1" action="ppaction://hlinksldjump"/>
              </a:rPr>
              <a:t>..........................................................................................................................141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2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2" action="ppaction://hlinksldjump"/>
              </a:rPr>
              <a:t>81.</a:t>
            </a:r>
            <a:r>
              <a:rPr dirty="0" sz="1000" spc="155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2" action="ppaction://hlinksldjump"/>
              </a:rPr>
              <a:t>OpenVAS_ESBES</a:t>
            </a:r>
            <a:r>
              <a:rPr dirty="0" sz="1000" spc="100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2" action="ppaction://hlinksldjump"/>
              </a:rPr>
              <a:t>..........................................................................................................................142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3" action="ppaction://hlinksldjump"/>
              </a:rPr>
              <a:t>Tabla</a:t>
            </a:r>
            <a:r>
              <a:rPr dirty="0" sz="1000" spc="240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3" action="ppaction://hlinksldjump"/>
              </a:rPr>
              <a:t>82.</a:t>
            </a:r>
            <a:r>
              <a:rPr dirty="0" sz="1000" spc="240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3" action="ppaction://hlinksldjump"/>
              </a:rPr>
              <a:t>OpenVAS_ESSD.............................................................................................................................143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4" action="ppaction://hlinksldjump"/>
              </a:rPr>
              <a:t>Tabla</a:t>
            </a:r>
            <a:r>
              <a:rPr dirty="0" sz="1000" spc="105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4" action="ppaction://hlinksldjump"/>
              </a:rPr>
              <a:t>83.</a:t>
            </a:r>
            <a:r>
              <a:rPr dirty="0" sz="1000" spc="105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4" action="ppaction://hlinksldjump"/>
              </a:rPr>
              <a:t>OpenVAS_ESBKP</a:t>
            </a:r>
            <a:r>
              <a:rPr dirty="0" sz="1000" spc="95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4" action="ppaction://hlinksldjump"/>
              </a:rPr>
              <a:t>.........................................................................................................................145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5" action="ppaction://hlinksldjump"/>
              </a:rPr>
              <a:t>Tabla</a:t>
            </a:r>
            <a:r>
              <a:rPr dirty="0" sz="1000" spc="15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5" action="ppaction://hlinksldjump"/>
              </a:rPr>
              <a:t>84.</a:t>
            </a:r>
            <a:r>
              <a:rPr dirty="0" sz="1000" spc="15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5" action="ppaction://hlinksldjump"/>
              </a:rPr>
              <a:t>OpenVAS_NAGIOS</a:t>
            </a:r>
            <a:r>
              <a:rPr dirty="0" sz="1000" spc="9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5" action="ppaction://hlinksldjump"/>
              </a:rPr>
              <a:t>.......................................................................................................................146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6" action="ppaction://hlinksldjump"/>
              </a:rPr>
              <a:t>Tabla</a:t>
            </a:r>
            <a:r>
              <a:rPr dirty="0" sz="1000" spc="13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6" action="ppaction://hlinksldjump"/>
              </a:rPr>
              <a:t>85.</a:t>
            </a:r>
            <a:r>
              <a:rPr dirty="0" sz="1000" spc="135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6" action="ppaction://hlinksldjump"/>
              </a:rPr>
              <a:t>OpenVAS_ES-</a:t>
            </a:r>
            <a:r>
              <a:rPr dirty="0" sz="1000" b="1">
                <a:latin typeface="Cambria"/>
                <a:cs typeface="Cambria"/>
                <a:hlinkClick r:id="rId26" action="ppaction://hlinksldjump"/>
              </a:rPr>
              <a:t>DIVA</a:t>
            </a:r>
            <a:r>
              <a:rPr dirty="0" sz="1000" spc="85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6" action="ppaction://hlinksldjump"/>
              </a:rPr>
              <a:t>......................................................................................................................147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6" action="ppaction://hlinksldjump"/>
              </a:rPr>
              <a:t>Tabla</a:t>
            </a:r>
            <a:r>
              <a:rPr dirty="0" sz="1000" spc="195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6" action="ppaction://hlinksldjump"/>
              </a:rPr>
              <a:t>86.</a:t>
            </a:r>
            <a:r>
              <a:rPr dirty="0" sz="1000" spc="20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6" action="ppaction://hlinksldjump"/>
              </a:rPr>
              <a:t>OpenVAS_SpareLoad..................................................................................................................147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7" action="ppaction://hlinksldjump"/>
              </a:rPr>
              <a:t>Tabla</a:t>
            </a:r>
            <a:r>
              <a:rPr dirty="0" sz="1000" spc="175" b="1">
                <a:latin typeface="Cambria"/>
                <a:cs typeface="Cambria"/>
                <a:hlinkClick r:id="rId2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7" action="ppaction://hlinksldjump"/>
              </a:rPr>
              <a:t>87.</a:t>
            </a:r>
            <a:r>
              <a:rPr dirty="0" sz="1000" spc="175" b="1">
                <a:latin typeface="Cambria"/>
                <a:cs typeface="Cambria"/>
                <a:hlinkClick r:id="rId2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7" action="ppaction://hlinksldjump"/>
              </a:rPr>
              <a:t>OpenVAS_PTTS</a:t>
            </a:r>
            <a:r>
              <a:rPr dirty="0" sz="1000" spc="40" b="1">
                <a:latin typeface="Cambria"/>
                <a:cs typeface="Cambria"/>
                <a:hlinkClick r:id="rId2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7" action="ppaction://hlinksldjump"/>
              </a:rPr>
              <a:t>............................................................................................................................148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8" action="ppaction://hlinksldjump"/>
              </a:rPr>
              <a:t>Tabla</a:t>
            </a:r>
            <a:r>
              <a:rPr dirty="0" sz="1000" spc="235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8" action="ppaction://hlinksldjump"/>
              </a:rPr>
              <a:t>88.</a:t>
            </a:r>
            <a:r>
              <a:rPr dirty="0" sz="1000" spc="235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8" action="ppaction://hlinksldjump"/>
              </a:rPr>
              <a:t>OpenVAS_PTFS.............................................................................................................................153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9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9" action="ppaction://hlinksldjump"/>
              </a:rPr>
              <a:t>89.</a:t>
            </a:r>
            <a:r>
              <a:rPr dirty="0" sz="1000" spc="165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9" action="ppaction://hlinksldjump"/>
              </a:rPr>
              <a:t>OpenVAS_PTIMG</a:t>
            </a:r>
            <a:r>
              <a:rPr dirty="0" sz="1000" spc="45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9" action="ppaction://hlinksldjump"/>
              </a:rPr>
              <a:t>.........................................................................................................................158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0" action="ppaction://hlinksldjump"/>
              </a:rPr>
              <a:t>Tabla</a:t>
            </a:r>
            <a:r>
              <a:rPr dirty="0" sz="1000" spc="165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0" action="ppaction://hlinksldjump"/>
              </a:rPr>
              <a:t>90.</a:t>
            </a:r>
            <a:r>
              <a:rPr dirty="0" sz="1000" spc="170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OpenVAS_ESXi1</a:t>
            </a:r>
            <a:r>
              <a:rPr dirty="0" sz="1000" spc="70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...........................................................................................................................159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0" action="ppaction://hlinksldjump"/>
              </a:rPr>
              <a:t>Tabla</a:t>
            </a:r>
            <a:r>
              <a:rPr dirty="0" sz="1000" spc="165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0" action="ppaction://hlinksldjump"/>
              </a:rPr>
              <a:t>91.</a:t>
            </a:r>
            <a:r>
              <a:rPr dirty="0" sz="1000" spc="170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OpenVAS_ESXi2</a:t>
            </a:r>
            <a:r>
              <a:rPr dirty="0" sz="1000" spc="70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...........................................................................................................................159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31" action="ppaction://hlinksldjump"/>
              </a:rPr>
              <a:t>Tabla</a:t>
            </a:r>
            <a:r>
              <a:rPr dirty="0" sz="1000" spc="165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1" action="ppaction://hlinksldjump"/>
              </a:rPr>
              <a:t>92.</a:t>
            </a:r>
            <a:r>
              <a:rPr dirty="0" sz="1000" spc="170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1" action="ppaction://hlinksldjump"/>
              </a:rPr>
              <a:t>OpenVAS_ESXi3</a:t>
            </a:r>
            <a:r>
              <a:rPr dirty="0" sz="1000" spc="70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1" action="ppaction://hlinksldjump"/>
              </a:rPr>
              <a:t>...........................................................................................................................160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2" action="ppaction://hlinksldjump"/>
              </a:rPr>
              <a:t>Tabla</a:t>
            </a:r>
            <a:r>
              <a:rPr dirty="0" sz="1000" spc="245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2" action="ppaction://hlinksldjump"/>
              </a:rPr>
              <a:t>93.</a:t>
            </a:r>
            <a:r>
              <a:rPr dirty="0" sz="1000" spc="245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2" action="ppaction://hlinksldjump"/>
              </a:rPr>
              <a:t>OpenVAS_ESVC.............................................................................................................................161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3" action="ppaction://hlinksldjump"/>
              </a:rPr>
              <a:t>Tabla</a:t>
            </a:r>
            <a:r>
              <a:rPr dirty="0" sz="1000" spc="180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3" action="ppaction://hlinksldjump"/>
              </a:rPr>
              <a:t>94.</a:t>
            </a:r>
            <a:r>
              <a:rPr dirty="0" sz="1000" spc="180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3" action="ppaction://hlinksldjump"/>
              </a:rPr>
              <a:t>OpenVAS_ESRSA</a:t>
            </a:r>
            <a:r>
              <a:rPr dirty="0" sz="1000" spc="-35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3" action="ppaction://hlinksldjump"/>
              </a:rPr>
              <a:t>..........................................................................................................................163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3" action="ppaction://hlinksldjump"/>
              </a:rPr>
              <a:t>Tabla</a:t>
            </a:r>
            <a:r>
              <a:rPr dirty="0" sz="1000" spc="204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3" action="ppaction://hlinksldjump"/>
              </a:rPr>
              <a:t>95.</a:t>
            </a:r>
            <a:r>
              <a:rPr dirty="0" sz="1000" spc="204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3" action="ppaction://hlinksldjump"/>
              </a:rPr>
              <a:t>OpenVAS_ESBDSAC.....................................................................................................................163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4" action="ppaction://hlinksldjump"/>
              </a:rPr>
              <a:t>Tabla</a:t>
            </a:r>
            <a:r>
              <a:rPr dirty="0" sz="1000" spc="90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4" action="ppaction://hlinksldjump"/>
              </a:rPr>
              <a:t>96.</a:t>
            </a:r>
            <a:r>
              <a:rPr dirty="0" sz="1000" spc="90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4" action="ppaction://hlinksldjump"/>
              </a:rPr>
              <a:t>OpenVAS_ESWWW</a:t>
            </a:r>
            <a:r>
              <a:rPr dirty="0" sz="1000" spc="80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4" action="ppaction://hlinksldjump"/>
              </a:rPr>
              <a:t>.....................................................................................................................164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35" action="ppaction://hlinksldjump"/>
              </a:rPr>
              <a:t>Tabla</a:t>
            </a:r>
            <a:r>
              <a:rPr dirty="0" sz="1000" spc="160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5" action="ppaction://hlinksldjump"/>
              </a:rPr>
              <a:t>97.</a:t>
            </a:r>
            <a:r>
              <a:rPr dirty="0" sz="1000" spc="165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5" action="ppaction://hlinksldjump"/>
              </a:rPr>
              <a:t>OpenVAS_ESDC</a:t>
            </a:r>
            <a:r>
              <a:rPr dirty="0" sz="1000" spc="95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5" action="ppaction://hlinksldjump"/>
              </a:rPr>
              <a:t>............................................................................................................................165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6" action="ppaction://hlinksldjump"/>
              </a:rPr>
              <a:t>Tabla</a:t>
            </a:r>
            <a:r>
              <a:rPr dirty="0" sz="1000" spc="155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6" action="ppaction://hlinksldjump"/>
              </a:rPr>
              <a:t>98.</a:t>
            </a:r>
            <a:r>
              <a:rPr dirty="0" sz="1000" spc="16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OpenVAS_Switches</a:t>
            </a:r>
            <a:r>
              <a:rPr dirty="0" sz="1000" spc="2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.....................................................................................................................166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7" action="ppaction://hlinksldjump"/>
              </a:rPr>
              <a:t>Tabla</a:t>
            </a:r>
            <a:r>
              <a:rPr dirty="0" sz="1000" spc="325" b="1">
                <a:latin typeface="Cambria"/>
                <a:cs typeface="Cambria"/>
                <a:hlinkClick r:id="rId3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7" action="ppaction://hlinksldjump"/>
              </a:rPr>
              <a:t>99.</a:t>
            </a:r>
            <a:r>
              <a:rPr dirty="0" sz="1000" spc="330" b="1">
                <a:latin typeface="Cambria"/>
                <a:cs typeface="Cambria"/>
                <a:hlinkClick r:id="rId3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7" action="ppaction://hlinksldjump"/>
              </a:rPr>
              <a:t>Caso_1.............................................................................................................................................168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18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100.</a:t>
            </a:r>
            <a:r>
              <a:rPr dirty="0" sz="1000" spc="200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Caso_2</a:t>
            </a:r>
            <a:r>
              <a:rPr dirty="0" sz="1000" spc="114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..........................................................................................................................................168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18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101.</a:t>
            </a:r>
            <a:r>
              <a:rPr dirty="0" sz="1000" spc="200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Caso_3</a:t>
            </a:r>
            <a:r>
              <a:rPr dirty="0" sz="1000" spc="114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..........................................................................................................................................169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85"/>
              </a:lnSpc>
            </a:pPr>
            <a:r>
              <a:rPr dirty="0" sz="1000" b="1">
                <a:latin typeface="Cambria"/>
                <a:cs typeface="Cambria"/>
                <a:hlinkClick r:id="rId38" action="ppaction://hlinksldjump"/>
              </a:rPr>
              <a:t>Tabla</a:t>
            </a:r>
            <a:r>
              <a:rPr dirty="0" sz="1000" spc="185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8" action="ppaction://hlinksldjump"/>
              </a:rPr>
              <a:t>102.</a:t>
            </a:r>
            <a:r>
              <a:rPr dirty="0" sz="1000" spc="200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8" action="ppaction://hlinksldjump"/>
              </a:rPr>
              <a:t>Caso_4</a:t>
            </a:r>
            <a:r>
              <a:rPr dirty="0" sz="1000" spc="114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8" action="ppaction://hlinksldjump"/>
              </a:rPr>
              <a:t>..........................................................................................................................................170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8839"/>
            <a:ext cx="5426075" cy="235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17.3.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Herramientas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Control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tránsito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usaremos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10">
                <a:latin typeface="Cambria"/>
                <a:cs typeface="Cambria"/>
              </a:rPr>
              <a:t> permitan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red.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puertos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80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443,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accederán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proxy.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puertos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estarán </a:t>
            </a:r>
            <a:r>
              <a:rPr dirty="0" sz="1100">
                <a:latin typeface="Cambria"/>
                <a:cs typeface="Cambria"/>
              </a:rPr>
              <a:t>bloqueados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firewall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21,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22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utilicen.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Sólo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correspondientes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permitirá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tráfico.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switches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0">
                <a:latin typeface="Cambria"/>
                <a:cs typeface="Cambria"/>
              </a:rPr>
              <a:t> monitorización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replicación.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3693160"/>
            <a:ext cx="5426075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17.4.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Cloud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prohíbe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35">
                <a:latin typeface="Cambria"/>
                <a:cs typeface="Cambria"/>
              </a:rPr>
              <a:t>  </a:t>
            </a:r>
            <a:r>
              <a:rPr dirty="0" sz="1100" spc="-20">
                <a:latin typeface="Cambria"/>
                <a:cs typeface="Cambria"/>
              </a:rPr>
              <a:t>cuya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alojada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necesitamos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absoluto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serán,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ejemplo,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Dropbox, WeTransfer,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YouSendIt,...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excepción 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 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 antivirus 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nube, previa firma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política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confidencialidad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852159"/>
            <a:ext cx="542480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17.5.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Control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uso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técnicos, 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guardarán </a:t>
            </a:r>
            <a:r>
              <a:rPr dirty="0" sz="1100">
                <a:latin typeface="Cambria"/>
                <a:cs typeface="Cambria"/>
              </a:rPr>
              <a:t>los logs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acceso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instalación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 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eventos,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tener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exhaustivo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cual.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deseable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repositorio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logs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centralizado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única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instancia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aseguramiento.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7847076"/>
            <a:ext cx="5425440" cy="16979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17.6.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Procedimientos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petición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humanos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existirá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solicitud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rellenar.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ejemplo: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hoja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vacaciones,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hoja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gastos,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solicitud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solicitud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recursos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red,...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solicitud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presentada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superior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firmada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correspondientes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controladores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petición.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8839"/>
            <a:ext cx="5426710" cy="4192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17.7.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Contraseñas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regularmente: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algn="just" marL="691515" marR="5715" indent="-228600">
              <a:lnSpc>
                <a:spcPct val="97500"/>
              </a:lnSpc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Novell: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unidades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recursos </a:t>
            </a:r>
            <a:r>
              <a:rPr dirty="0" sz="1100">
                <a:latin typeface="Cambria"/>
                <a:cs typeface="Cambria"/>
              </a:rPr>
              <a:t>compartidos.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>
                <a:latin typeface="Cambria"/>
                <a:cs typeface="Cambria"/>
              </a:rPr>
              <a:t>una </a:t>
            </a:r>
            <a:r>
              <a:rPr dirty="0" sz="1100" spc="-10">
                <a:latin typeface="Cambria"/>
                <a:cs typeface="Cambria"/>
              </a:rPr>
              <a:t>contraseña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compleja.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691515" marR="5080" indent="-228600">
              <a:lnSpc>
                <a:spcPct val="97500"/>
              </a:lnSpc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Directory: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autenticarse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Novell,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ejecutar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asociadas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tenga.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cambia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compleja.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691515" marR="5080" indent="-228600">
              <a:lnSpc>
                <a:spcPts val="1280"/>
              </a:lnSpc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proxy: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 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Internet.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suele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fácil.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691515" marR="7620" indent="-228600">
              <a:lnSpc>
                <a:spcPts val="1280"/>
              </a:lnSpc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impresoras: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tener acceso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impresora,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escáner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copiadora.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Wifi: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Symbol"/>
              <a:buChar char=""/>
            </a:pPr>
            <a:endParaRPr sz="105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Interno: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corporativa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securizada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filtro</a:t>
            </a:r>
            <a:r>
              <a:rPr dirty="0" sz="1100" spc="-25">
                <a:latin typeface="Cambria"/>
                <a:cs typeface="Cambria"/>
              </a:rPr>
              <a:t> MAC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Hardware: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permitido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exterior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hardware</a:t>
            </a:r>
            <a:endParaRPr sz="1100">
              <a:latin typeface="Cambria"/>
              <a:cs typeface="Cambria"/>
            </a:endParaRPr>
          </a:p>
          <a:p>
            <a:pPr lvl="1" marL="12700" marR="8890" indent="900430">
              <a:lnSpc>
                <a:spcPts val="1290"/>
              </a:lnSpc>
              <a:spcBef>
                <a:spcPts val="55"/>
              </a:spcBef>
              <a:buChar char="-"/>
              <a:tabLst>
                <a:tab pos="1018540" algn="l"/>
              </a:tabLst>
            </a:pPr>
            <a:r>
              <a:rPr dirty="0" sz="1100">
                <a:latin typeface="Cambria"/>
                <a:cs typeface="Cambria"/>
              </a:rPr>
              <a:t>Invitados: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exterior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visita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externo,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accesible mediante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ticket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identificativos.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5533644"/>
            <a:ext cx="5426710" cy="1697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17.8.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Permisos</a:t>
            </a:r>
            <a:r>
              <a:rPr dirty="0" sz="1300" spc="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Usuario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determinados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permisos,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físicamente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ciertos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lugares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impresoras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red.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físicamente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realizará mediante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uso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tarjeta magnética.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jefe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departamento,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RRHH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controller.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7692390"/>
            <a:ext cx="5426075" cy="153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17.9.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Acceso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Remoto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remoto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oficina,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conectará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aplicación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introducir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usuario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constar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8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clave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vendrá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token.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token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individualizado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clave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aleatoria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minuto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algoritmo</a:t>
            </a:r>
            <a:r>
              <a:rPr dirty="0" sz="1100" spc="-20">
                <a:latin typeface="Cambria"/>
                <a:cs typeface="Cambria"/>
              </a:rPr>
              <a:t> RSA.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117538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dado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sabe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token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generará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parte.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token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limitada,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agote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nuevo.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35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 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produce es una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VPN contra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red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 </a:t>
            </a:r>
            <a:r>
              <a:rPr dirty="0" sz="1100" spc="-10">
                <a:latin typeface="Cambria"/>
                <a:cs typeface="Cambria"/>
              </a:rPr>
              <a:t>empresa.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conectará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Terminal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Server,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añadir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grado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2516631"/>
            <a:ext cx="5426710" cy="202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17.10.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Control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Red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por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Usuario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asociada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equipo.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MAC,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MAC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IP.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entrega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DHCP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correspondientes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reserva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MAC.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identificada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firewall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corporativo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entrada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permisos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pertinentes.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denegados,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necesidades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habilitando.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003038"/>
            <a:ext cx="5425440" cy="2516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17.11.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Seguridad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en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Dispositivos</a:t>
            </a:r>
            <a:r>
              <a:rPr dirty="0" sz="1300" spc="6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Móviles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son: </a:t>
            </a:r>
            <a:r>
              <a:rPr dirty="0" sz="1100">
                <a:latin typeface="Cambria"/>
                <a:cs typeface="Cambria"/>
              </a:rPr>
              <a:t>ordenador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móvil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BlackBerry.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restringido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 </a:t>
            </a:r>
            <a:r>
              <a:rPr dirty="0" sz="1100">
                <a:latin typeface="Cambria"/>
                <a:cs typeface="Cambria"/>
              </a:rPr>
              <a:t>habilitada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disco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duro,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extraviase,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salvo.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móviles,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transmisión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física.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PIN,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bloqueará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minutos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inactividad.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introducir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dicho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veces,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formateará.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posibilidad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resetear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remoto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pérdida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robo.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7981188"/>
            <a:ext cx="5426075" cy="1370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17.12.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Alta</a:t>
            </a:r>
            <a:r>
              <a:rPr dirty="0" sz="1300" spc="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Incidencias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ServiceDesk.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usuario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ticket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portal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mediante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envío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electrónico.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almacenarán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asignarán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pudiendo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seguimiento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través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previamente.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3535" cy="10121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698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En esta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darán 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establecer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 y periodos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garantía,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información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avería.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producidas,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como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clasificación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resolución.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5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remitirá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conocimiento.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3138805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18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18.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Anexo</a:t>
            </a:r>
            <a:r>
              <a:rPr dirty="0" sz="1400" spc="1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III.</a:t>
            </a:r>
            <a:r>
              <a:rPr dirty="0" sz="1400" spc="10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Aplicación</a:t>
            </a:r>
            <a:r>
              <a:rPr dirty="0" sz="1400" spc="1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Cuestionario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6710" cy="3632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450215">
              <a:lnSpc>
                <a:spcPct val="97600"/>
              </a:lnSpc>
              <a:spcBef>
                <a:spcPts val="130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cuestionarios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empresa.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cuestionario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 </a:t>
            </a:r>
            <a:r>
              <a:rPr dirty="0" sz="1100">
                <a:latin typeface="Cambria"/>
                <a:cs typeface="Cambria"/>
              </a:rPr>
              <a:t>orientativo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modificar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preguntas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-10">
                <a:latin typeface="Cambria"/>
                <a:cs typeface="Cambria"/>
              </a:rPr>
              <a:t> adjudicados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dichas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preguntas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aprobación.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cuestionarios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preguntas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uno.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aprueban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separado.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aprobar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sacar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encima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70%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respuestas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correctas,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cuyo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reflejará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texto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"Valores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Correctos".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sacar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puntuación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por </a:t>
            </a:r>
            <a:r>
              <a:rPr dirty="0" sz="1100">
                <a:latin typeface="Cambria"/>
                <a:cs typeface="Cambria"/>
              </a:rPr>
              <a:t>debajo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30%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mostrará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texto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"Valores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Deficientes",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70%,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"Valores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Revisables".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otorgado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equitativo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cada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preguntas.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preguntas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ponderación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éstos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son </a:t>
            </a:r>
            <a:r>
              <a:rPr dirty="0" sz="1100">
                <a:latin typeface="Cambria"/>
                <a:cs typeface="Cambria"/>
              </a:rPr>
              <a:t>orientativos,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aprobación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cuales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>
                <a:latin typeface="Cambria"/>
                <a:cs typeface="Cambria"/>
              </a:rPr>
              <a:t>cambiados.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evaluaremos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100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ponderar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importancia.</a:t>
            </a:r>
            <a:endParaRPr sz="1100">
              <a:latin typeface="Cambria"/>
              <a:cs typeface="Cambria"/>
            </a:endParaRPr>
          </a:p>
          <a:p>
            <a:pPr algn="just" marL="2806065" marR="5715" indent="1584960">
              <a:lnSpc>
                <a:spcPts val="1280"/>
              </a:lnSpc>
              <a:spcBef>
                <a:spcPts val="10"/>
              </a:spcBef>
            </a:pPr>
            <a:r>
              <a:rPr dirty="0" sz="1100" spc="-10">
                <a:latin typeface="Cambria"/>
                <a:cs typeface="Cambria"/>
              </a:rPr>
              <a:t>(Anónimo,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2009) (Auditoría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2012)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94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continuación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mostraremos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algunas capturas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ejemplo: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600699"/>
            <a:ext cx="2621280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(&lt;40%)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9191497"/>
            <a:ext cx="1319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Cuestionario_1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5784341"/>
            <a:ext cx="5400040" cy="3425190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253428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(&gt;70%)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4462017"/>
            <a:ext cx="1319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Cuestionario_2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547359"/>
            <a:ext cx="306641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test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(&gt;40%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&lt;70%)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9140443"/>
            <a:ext cx="1319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Cuestionario_3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1063751"/>
            <a:ext cx="5400040" cy="341655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185" y="5731001"/>
            <a:ext cx="5400040" cy="3427221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1704339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 incorrecta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93216" y="4026153"/>
            <a:ext cx="1319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Cuestionario_4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141721"/>
            <a:ext cx="158813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 correcta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8284463"/>
            <a:ext cx="1319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Cuestionario_5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1063751"/>
            <a:ext cx="5400040" cy="298094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185" y="5325236"/>
            <a:ext cx="5400040" cy="2977515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367789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077"/>
            <a:ext cx="5426075" cy="253365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241300" marR="10795" indent="-228600">
              <a:lnSpc>
                <a:spcPts val="1639"/>
              </a:lnSpc>
              <a:spcBef>
                <a:spcPts val="185"/>
              </a:spcBef>
              <a:buAutoNum type="arabicPeriod" startAt="19"/>
              <a:tabLst>
                <a:tab pos="462915" algn="l"/>
                <a:tab pos="463550" algn="l"/>
                <a:tab pos="1101725" algn="l"/>
                <a:tab pos="1450340" algn="l"/>
                <a:tab pos="2312035" algn="l"/>
                <a:tab pos="2747010" algn="l"/>
                <a:tab pos="3963035" algn="l"/>
                <a:tab pos="4307840" algn="l"/>
                <a:tab pos="5219065" algn="l"/>
              </a:tabLst>
            </a:pP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A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nexo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IV.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Reportes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con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herramientas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de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detección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de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vulnerabilidades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17365D"/>
              </a:buClr>
              <a:buFont typeface="Cambria"/>
              <a:buAutoNum type="arabicPeriod" startAt="19"/>
            </a:pPr>
            <a:endParaRPr sz="1600">
              <a:latin typeface="Cambria"/>
              <a:cs typeface="Cambria"/>
            </a:endParaRPr>
          </a:p>
          <a:p>
            <a:pPr lvl="1" marL="913130" indent="-674370">
              <a:lnSpc>
                <a:spcPct val="100000"/>
              </a:lnSpc>
              <a:spcBef>
                <a:spcPts val="1340"/>
              </a:spcBef>
              <a:buAutoNum type="arabicPeriod"/>
              <a:tabLst>
                <a:tab pos="913130" algn="l"/>
                <a:tab pos="913765" algn="l"/>
              </a:tabLst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nálisis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con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MBSA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haremos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Windows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MBSA.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MBSA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evalúa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Microsoft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operativo.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última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disponible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(2.3).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tener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resultados: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317752" y="3566414"/>
          <a:ext cx="4926330" cy="848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/>
                <a:gridCol w="931544"/>
                <a:gridCol w="3174364"/>
              </a:tblGrid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Resultado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Valor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Recomendación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200">
                          <a:latin typeface="Wingdings 2"/>
                          <a:cs typeface="Wingdings 2"/>
                        </a:rPr>
                        <a:t></a:t>
                      </a:r>
                      <a:endParaRPr sz="12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25">
                          <a:latin typeface="Cambria"/>
                          <a:cs typeface="Cambria"/>
                        </a:rPr>
                        <a:t>Ok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Valores</a:t>
                      </a:r>
                      <a:r>
                        <a:rPr dirty="0" sz="1100" spc="-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correctos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200">
                          <a:latin typeface="Wingdings 2"/>
                          <a:cs typeface="Wingdings 2"/>
                        </a:rPr>
                        <a:t></a:t>
                      </a:r>
                      <a:endParaRPr sz="12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Error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Errores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encontrados,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necesaria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revisión.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0180"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</a:pPr>
                      <a:r>
                        <a:rPr dirty="0" sz="1200">
                          <a:latin typeface="Wingdings 2"/>
                          <a:cs typeface="Wingdings 2"/>
                        </a:rPr>
                        <a:t></a:t>
                      </a:r>
                      <a:endParaRPr sz="12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Warning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5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Errores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menores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encontrados,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necesaria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revisión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200">
                          <a:latin typeface="Wingdings 2"/>
                          <a:cs typeface="Wingdings 2"/>
                        </a:rPr>
                        <a:t></a:t>
                      </a:r>
                      <a:endParaRPr sz="12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Notificación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informativo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4914391"/>
          <a:ext cx="5550535" cy="485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314"/>
                <a:gridCol w="250825"/>
                <a:gridCol w="3529329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ESACD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algn="ctr" marR="850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KB2463332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KB974556,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KB955440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(5/7)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Requiere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reinicio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actualizaciones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(1/7)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D$, E$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F$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Tiphone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innecesarios: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 FTP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(Stop)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WWW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(Arrancado)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 Files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instaladas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equipo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adelante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4706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164590"/>
                <a:gridCol w="490854"/>
                <a:gridCol w="319405"/>
                <a:gridCol w="1189990"/>
                <a:gridCol w="530225"/>
                <a:gridCol w="302895"/>
                <a:gridCol w="650875"/>
                <a:gridCol w="325754"/>
                <a:gridCol w="244475"/>
                <a:gridCol w="247650"/>
              </a:tblGrid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17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(default)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just" marL="33655" marR="62230">
                        <a:lnSpc>
                          <a:spcPct val="976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Roles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Recomendable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logins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  <a:tabLst>
                          <a:tab pos="238760" algn="l"/>
                          <a:tab pos="551815" algn="l"/>
                          <a:tab pos="123317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8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>
                        <a:lnSpc>
                          <a:spcPts val="1060"/>
                        </a:lnSpc>
                        <a:tabLst>
                          <a:tab pos="238760" algn="l"/>
                          <a:tab pos="551815" algn="l"/>
                          <a:tab pos="95758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7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r" marR="26034">
                        <a:lnSpc>
                          <a:spcPts val="1070"/>
                        </a:lnSpc>
                      </a:pP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25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44450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Explorer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restringido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Macro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365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Excel,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Word,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PowerPoint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instalado.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606033"/>
            <a:ext cx="12274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MBSA_ESACD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6250432"/>
          <a:ext cx="5550535" cy="3474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314"/>
                <a:gridCol w="250825"/>
                <a:gridCol w="3529329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ESEDI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algn="ctr" marR="850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KB2494113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KB2463332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(5)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 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Requiere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reinicio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actualizaciones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(2/5)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/>
                <a:gridCol w="293369"/>
                <a:gridCol w="3495040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$ADMIN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Ninguno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encontrado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17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(default)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(32b)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R="184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25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3365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Roles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Recomendable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logins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84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923027"/>
            <a:ext cx="1194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MBSA_ESEDI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567679"/>
          <a:ext cx="5441950" cy="4117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0"/>
                <a:gridCol w="250825"/>
                <a:gridCol w="3608704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algn="ctr" marR="112014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KB976002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KB974556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KB955440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chequeado,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dominio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(5)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chequeado,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dominio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(1/10)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8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6075" cy="42595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1.</a:t>
            </a:r>
            <a:r>
              <a:rPr dirty="0" sz="1400" spc="4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Resumen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  <a:spcBef>
                <a:spcPts val="141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reconocida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sector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tecnológico.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nombre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datos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puestos,...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ficticios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cuestiones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confidencialidad.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abordará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teórica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consiste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realizar una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profundidad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 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refiere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 física 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seguridad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 procedimientos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sistemas.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apoyaremos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marcos: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COBIT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4.1,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especialmente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posee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implementación.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mecanismos,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podremos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guión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pautas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recomendaciones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conseguir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reunir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deficiencias.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 concluido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realizaremos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 sobre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encontradas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apropiadas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 spc="-10">
                <a:latin typeface="Cambria"/>
                <a:cs typeface="Cambria"/>
              </a:rPr>
              <a:t>solucionarlas.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culpabilizar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responsables,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pretende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sentidos.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899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109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441950" cy="61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8250"/>
                <a:gridCol w="581660"/>
                <a:gridCol w="3609340"/>
              </a:tblGrid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Macro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Excel,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Word,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PowerPoint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instalado. Sin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510538"/>
            <a:ext cx="13963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MBSA_CONTROL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2154427"/>
          <a:ext cx="5550535" cy="563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302385"/>
                <a:gridCol w="285115"/>
                <a:gridCol w="3881120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NETXUS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172529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256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8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  <a:tabLst>
                          <a:tab pos="234315" algn="l"/>
                          <a:tab pos="880744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Ya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soportado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(5/8)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disponible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1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353695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(3/8)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  <a:spcBef>
                          <a:spcPts val="5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2000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$ADMIN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Disco_C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innecesarios: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(Arrancado),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(Arrancado),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(Stop)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WWW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(Arrancado)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computer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arrancado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7791450"/>
            <a:ext cx="13061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MBSA_NETXUS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5839" y="8435847"/>
          <a:ext cx="5550535" cy="1203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1585"/>
                <a:gridCol w="251460"/>
                <a:gridCol w="2765425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ESMIS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algn="ctr" marL="67056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KB974556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KB955440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68580" marR="60960">
                        <a:lnSpc>
                          <a:spcPts val="1050"/>
                        </a:lnSpc>
                        <a:spcBef>
                          <a:spcPts val="1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5843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447165"/>
                <a:gridCol w="737870"/>
                <a:gridCol w="233044"/>
                <a:gridCol w="318769"/>
                <a:gridCol w="2729865"/>
              </a:tblGrid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(8/16)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 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(7)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(3/16)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2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$ADMIN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3500">
                        <a:lnSpc>
                          <a:spcPts val="1060"/>
                        </a:lnSpc>
                        <a:tabLst>
                          <a:tab pos="571500" algn="l"/>
                          <a:tab pos="1357630" algn="l"/>
                          <a:tab pos="1694180" algn="l"/>
                          <a:tab pos="2143125" algn="l"/>
                          <a:tab pos="234315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innecesarios: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WWW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(Arrancado)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940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413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computer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adelante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9461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2667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1594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Macro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Excel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Word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instalado.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6747509"/>
            <a:ext cx="10782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MBSA_MIS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7391907"/>
          <a:ext cx="5550535" cy="228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2645"/>
                <a:gridCol w="361950"/>
                <a:gridCol w="250825"/>
                <a:gridCol w="2810510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L="5778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68580" marR="104775">
                        <a:lnSpc>
                          <a:spcPts val="1060"/>
                        </a:lnSpc>
                        <a:tabLst>
                          <a:tab pos="321310" algn="l"/>
                          <a:tab pos="1024890" algn="l"/>
                          <a:tab pos="152908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(3/4)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06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3434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372995"/>
                <a:gridCol w="319405"/>
                <a:gridCol w="2776855"/>
              </a:tblGrid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350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(1/4)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73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334001"/>
            <a:ext cx="1207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MBSA_ESTS1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4978399"/>
          <a:ext cx="5550535" cy="4678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044064"/>
                <a:gridCol w="328930"/>
                <a:gridCol w="319405"/>
                <a:gridCol w="2776855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5778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aprobado: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SDK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Components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104775">
                        <a:lnSpc>
                          <a:spcPts val="1060"/>
                        </a:lnSpc>
                        <a:tabLst>
                          <a:tab pos="252729" algn="l"/>
                          <a:tab pos="956310" algn="l"/>
                          <a:tab pos="146050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(23/26)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(1/26)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112</a:t>
            </a:r>
            <a:endParaRPr sz="2800">
              <a:latin typeface="Cambria"/>
              <a:cs typeface="Cambr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1191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874394"/>
                <a:gridCol w="498475"/>
                <a:gridCol w="772794"/>
                <a:gridCol w="228600"/>
                <a:gridCol w="319405"/>
                <a:gridCol w="2776854"/>
              </a:tblGrid>
              <a:tr h="161290">
                <a:tc gridSpan="7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7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1305">
                <a:tc gridSpan="2">
                  <a:txBody>
                    <a:bodyPr/>
                    <a:lstStyle/>
                    <a:p>
                      <a:pPr marL="68580" marR="4762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26034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1594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086864"/>
            <a:ext cx="1207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MBSA_ESTS3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976623" y="8069326"/>
            <a:ext cx="48895" cy="6350"/>
          </a:xfrm>
          <a:custGeom>
            <a:avLst/>
            <a:gdLst/>
            <a:ahLst/>
            <a:cxnLst/>
            <a:rect l="l" t="t" r="r" b="b"/>
            <a:pathLst>
              <a:path w="48895" h="6350">
                <a:moveTo>
                  <a:pt x="48767" y="0"/>
                </a:moveTo>
                <a:lnTo>
                  <a:pt x="0" y="0"/>
                </a:lnTo>
                <a:lnTo>
                  <a:pt x="0" y="6095"/>
                </a:lnTo>
                <a:lnTo>
                  <a:pt x="48767" y="6095"/>
                </a:lnTo>
                <a:lnTo>
                  <a:pt x="48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2731261"/>
          <a:ext cx="5550535" cy="691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554480"/>
                <a:gridCol w="319405"/>
                <a:gridCol w="3596004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R="105156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7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(12/31)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(2/31)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2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2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17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(default)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667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Exposed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Password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'sa'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texto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claro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8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129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089025"/>
                <a:gridCol w="465455"/>
                <a:gridCol w="285114"/>
                <a:gridCol w="3378835"/>
                <a:gridCol w="251460"/>
              </a:tblGrid>
              <a:tr h="161290">
                <a:tc gridSpan="6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397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205104" algn="l"/>
                          <a:tab pos="484505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034">
                        <a:lnSpc>
                          <a:spcPts val="100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solidFill>
                      <a:srgbClr val="EED2D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68580" marR="70485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55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765">
                        <a:lnSpc>
                          <a:spcPts val="955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0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1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414655">
                <a:tc gridSpan="2">
                  <a:txBody>
                    <a:bodyPr/>
                    <a:lstStyle/>
                    <a:p>
                      <a:pPr marL="68580" marR="36195">
                        <a:lnSpc>
                          <a:spcPct val="97900"/>
                        </a:lnSpc>
                        <a:tabLst>
                          <a:tab pos="274320" algn="l"/>
                          <a:tab pos="553720" algn="l"/>
                          <a:tab pos="975994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7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r" marR="26034">
                        <a:lnSpc>
                          <a:spcPts val="1070"/>
                        </a:lnSpc>
                      </a:pP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609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9209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92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193543"/>
            <a:ext cx="1207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52.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MBSA_ESTS4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2837179"/>
          <a:ext cx="5550535" cy="5868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123440"/>
                <a:gridCol w="249555"/>
                <a:gridCol w="319405"/>
                <a:gridCol w="2776855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5778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 marR="184150">
                        <a:lnSpc>
                          <a:spcPts val="1060"/>
                        </a:lnSpc>
                        <a:tabLst>
                          <a:tab pos="321310" algn="l"/>
                          <a:tab pos="1024890" algn="l"/>
                          <a:tab pos="152908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Silverlight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KB2890788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(18/24)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(5)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7940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(1/24)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540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1910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8710421"/>
            <a:ext cx="1207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MBSA_ESTS5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4853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947545"/>
                <a:gridCol w="314960"/>
                <a:gridCol w="319405"/>
                <a:gridCol w="2886075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35814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90805">
                        <a:lnSpc>
                          <a:spcPts val="1060"/>
                        </a:lnSpc>
                        <a:tabLst>
                          <a:tab pos="224790" algn="l"/>
                          <a:tab pos="901065" algn="l"/>
                          <a:tab pos="1377315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(15/89)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(7)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realizado en 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7940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Impresoras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compartidas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software.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ADMIN$,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SYSVOL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Ninguno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encontrado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(3)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92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756909"/>
            <a:ext cx="1207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MBSA_ESTS8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6401307"/>
          <a:ext cx="5550535" cy="3328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718310"/>
                <a:gridCol w="284480"/>
                <a:gridCol w="3466465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R="723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73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27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27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7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(3/6)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(5)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550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211580"/>
                <a:gridCol w="506094"/>
                <a:gridCol w="318769"/>
                <a:gridCol w="1163954"/>
                <a:gridCol w="522604"/>
                <a:gridCol w="220979"/>
                <a:gridCol w="295910"/>
                <a:gridCol w="643254"/>
                <a:gridCol w="318770"/>
                <a:gridCol w="260985"/>
              </a:tblGrid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ADMIN$,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Ninguno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innecesario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encontrado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BLACKBERRY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(32b)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25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just" marL="3429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deberían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350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30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Roles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7305">
                        <a:lnSpc>
                          <a:spcPts val="1060"/>
                        </a:lnSpc>
                        <a:tabLst>
                          <a:tab pos="259079" algn="l"/>
                          <a:tab pos="593090" algn="l"/>
                          <a:tab pos="1296035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4127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Explorer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restringido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414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>
                        <a:lnSpc>
                          <a:spcPts val="1060"/>
                        </a:lnSpc>
                        <a:tabLst>
                          <a:tab pos="259079" algn="l"/>
                          <a:tab pos="593090" algn="l"/>
                          <a:tab pos="98933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r" marR="26034">
                        <a:lnSpc>
                          <a:spcPts val="1070"/>
                        </a:lnSpc>
                      </a:pP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4135">
                        <a:lnSpc>
                          <a:spcPts val="1060"/>
                        </a:lnSpc>
                        <a:spcBef>
                          <a:spcPts val="58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29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6407657"/>
            <a:ext cx="12065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MBSA_ESBES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7052055"/>
          <a:ext cx="5550535" cy="258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419350"/>
                <a:gridCol w="284480"/>
                <a:gridCol w="2765425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L="67056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73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(5/7)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2967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897255"/>
                <a:gridCol w="507365"/>
                <a:gridCol w="781685"/>
                <a:gridCol w="233680"/>
                <a:gridCol w="319405"/>
                <a:gridCol w="1287145"/>
                <a:gridCol w="337185"/>
                <a:gridCol w="448945"/>
                <a:gridCol w="200025"/>
                <a:gridCol w="458470"/>
              </a:tblGrid>
              <a:tr h="14605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5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365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(2/7)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$ADMIN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5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3500">
                        <a:lnSpc>
                          <a:spcPts val="1050"/>
                        </a:lnSpc>
                        <a:spcBef>
                          <a:spcPts val="5"/>
                        </a:spcBef>
                        <a:tabLst>
                          <a:tab pos="57150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innecesarios: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(Arrancado)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FTP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WWW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33655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52069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3365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5">
                  <a:txBody>
                    <a:bodyPr/>
                    <a:lstStyle/>
                    <a:p>
                      <a:pPr marL="68580" marR="266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3365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866133"/>
            <a:ext cx="11468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MBSA_ESSD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4510531"/>
          <a:ext cx="5550535" cy="514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654810"/>
                <a:gridCol w="284480"/>
                <a:gridCol w="3528695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R="850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IE10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IE11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667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Faltan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aprobados: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(KB2538242),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(KB971117),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(KB971118)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  <a:tabLst>
                          <a:tab pos="167005" algn="l"/>
                          <a:tab pos="505459" algn="l"/>
                          <a:tab pos="123317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SDK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Components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(7/10)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(2/10)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F$,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D$,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ADMIN$,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WSUS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World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Publishing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(Start)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computer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adelante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92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7842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163320"/>
                <a:gridCol w="490855"/>
                <a:gridCol w="318769"/>
                <a:gridCol w="1189355"/>
                <a:gridCol w="529590"/>
                <a:gridCol w="227964"/>
                <a:gridCol w="302895"/>
                <a:gridCol w="649604"/>
                <a:gridCol w="325120"/>
                <a:gridCol w="264160"/>
              </a:tblGrid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MICROSOFT##SSEE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just" marL="34290" marR="62230">
                        <a:lnSpc>
                          <a:spcPct val="975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30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940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Systemadmin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940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BKUPEXEC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(32b)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algn="just" marL="34290" marR="62230">
                        <a:lnSpc>
                          <a:spcPct val="975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Recomendable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logins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4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1826260" algn="l"/>
                        </a:tabLst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1000" spc="-6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APPLICACTION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6670">
                        <a:lnSpc>
                          <a:spcPts val="1050"/>
                        </a:lnSpc>
                        <a:spcBef>
                          <a:spcPts val="5"/>
                        </a:spcBef>
                        <a:tabLst>
                          <a:tab pos="238760" algn="l"/>
                          <a:tab pos="551815" algn="l"/>
                          <a:tab pos="123317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4445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Explorer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restringido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414020">
                <a:tc gridSpan="2"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tabLst>
                          <a:tab pos="307340" algn="l"/>
                          <a:tab pos="620395" algn="l"/>
                          <a:tab pos="1024255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r" marR="26034">
                        <a:lnSpc>
                          <a:spcPts val="1070"/>
                        </a:lnSpc>
                      </a:pP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marL="34290" marR="64769">
                        <a:lnSpc>
                          <a:spcPts val="1060"/>
                        </a:lnSpc>
                        <a:spcBef>
                          <a:spcPts val="58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29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8749283"/>
            <a:ext cx="1230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MBSA_ESBKP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794"/>
          <a:ext cx="4556125" cy="4424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0"/>
                <a:gridCol w="250825"/>
                <a:gridCol w="2723515"/>
              </a:tblGrid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ES-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algn="ctr" marR="233679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Faltan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KB974556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KB955440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chequeado,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dominio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chequeado,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dominio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Macro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Excel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327141"/>
            <a:ext cx="1313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58.</a:t>
            </a:r>
            <a:r>
              <a:rPr dirty="0" sz="900" spc="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MBSA_ES-</a:t>
            </a:r>
            <a:r>
              <a:rPr dirty="0" sz="900" spc="-20" b="1">
                <a:solidFill>
                  <a:srgbClr val="1F487C"/>
                </a:solidFill>
                <a:latin typeface="Cambria"/>
                <a:cs typeface="Cambria"/>
              </a:rPr>
              <a:t>DIVA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971539"/>
          <a:ext cx="5550535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044064"/>
                <a:gridCol w="328930"/>
                <a:gridCol w="319405"/>
                <a:gridCol w="2776855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5778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Office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SDK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Components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104775">
                        <a:lnSpc>
                          <a:spcPts val="1060"/>
                        </a:lnSpc>
                        <a:tabLst>
                          <a:tab pos="252729" algn="l"/>
                          <a:tab pos="956310" algn="l"/>
                          <a:tab pos="146050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(18/26)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(6)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(2/26)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2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6075" cy="3768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2.</a:t>
            </a:r>
            <a:r>
              <a:rPr dirty="0" sz="1400" spc="4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Abstract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project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carried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out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implementation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computer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auditing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recognized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company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technology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sector.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Both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name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company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and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the </a:t>
            </a:r>
            <a:r>
              <a:rPr dirty="0" sz="1100" spc="-10">
                <a:latin typeface="Cambria"/>
                <a:cs typeface="Cambria"/>
              </a:rPr>
              <a:t>technical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-10">
                <a:latin typeface="Cambria"/>
                <a:cs typeface="Cambria"/>
              </a:rPr>
              <a:t> procedures, </a:t>
            </a:r>
            <a:r>
              <a:rPr dirty="0" sz="1100">
                <a:latin typeface="Cambria"/>
                <a:cs typeface="Cambria"/>
              </a:rPr>
              <a:t>systems,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jobs,… will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fictitious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-10">
                <a:latin typeface="Cambria"/>
                <a:cs typeface="Cambria"/>
              </a:rPr>
              <a:t> confidentiality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reasons.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Within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will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discussed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both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theory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what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until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realization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detailed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study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company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terms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physical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security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and </a:t>
            </a:r>
            <a:r>
              <a:rPr dirty="0" sz="1100">
                <a:latin typeface="Cambria"/>
                <a:cs typeface="Cambria"/>
              </a:rPr>
              <a:t>security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hold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procedures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systems.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-10">
                <a:latin typeface="Cambria"/>
                <a:cs typeface="Cambria"/>
              </a:rPr>
              <a:t> accomplish </a:t>
            </a:r>
            <a:r>
              <a:rPr dirty="0" sz="1100">
                <a:latin typeface="Cambria"/>
                <a:cs typeface="Cambria"/>
              </a:rPr>
              <a:t>this,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we'll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following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frames: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and</a:t>
            </a:r>
            <a:r>
              <a:rPr dirty="0" sz="1100" spc="-10">
                <a:latin typeface="Cambria"/>
                <a:cs typeface="Cambria"/>
              </a:rPr>
              <a:t> COBIT </a:t>
            </a:r>
            <a:r>
              <a:rPr dirty="0" sz="1100">
                <a:latin typeface="Cambria"/>
                <a:cs typeface="Cambria"/>
              </a:rPr>
              <a:t>4.1,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although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especially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thanks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checks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implementation.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With </a:t>
            </a:r>
            <a:r>
              <a:rPr dirty="0" sz="1100">
                <a:latin typeface="Cambria"/>
                <a:cs typeface="Cambria"/>
              </a:rPr>
              <a:t>these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techniques,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follow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script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about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different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and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the </a:t>
            </a:r>
            <a:r>
              <a:rPr dirty="0" sz="1100">
                <a:latin typeface="Cambria"/>
                <a:cs typeface="Cambria"/>
              </a:rPr>
              <a:t>recommendations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gathering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all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necessary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information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and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able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identify </a:t>
            </a:r>
            <a:r>
              <a:rPr dirty="0" sz="1100">
                <a:latin typeface="Cambria"/>
                <a:cs typeface="Cambria"/>
              </a:rPr>
              <a:t>possible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deficiencies.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Once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concluded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we'll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make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report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found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as </a:t>
            </a:r>
            <a:r>
              <a:rPr dirty="0" sz="1100">
                <a:latin typeface="Cambria"/>
                <a:cs typeface="Cambria"/>
              </a:rPr>
              <a:t>well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 </a:t>
            </a:r>
            <a:r>
              <a:rPr dirty="0" sz="1100" spc="-10">
                <a:latin typeface="Cambria"/>
                <a:cs typeface="Cambria"/>
              </a:rPr>
              <a:t>appropriate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recommendations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resolve</a:t>
            </a:r>
            <a:r>
              <a:rPr dirty="0" sz="1100" spc="-10">
                <a:latin typeface="Cambria"/>
                <a:cs typeface="Cambria"/>
              </a:rPr>
              <a:t> them.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The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project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doesn't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look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up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blame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responsible,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intended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to </a:t>
            </a:r>
            <a:r>
              <a:rPr dirty="0" sz="1100">
                <a:latin typeface="Cambria"/>
                <a:cs typeface="Cambria"/>
              </a:rPr>
              <a:t>be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guide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</a:t>
            </a:r>
            <a:r>
              <a:rPr dirty="0" sz="1100" spc="-10">
                <a:latin typeface="Cambria"/>
                <a:cs typeface="Cambria"/>
              </a:rPr>
              <a:t> improvement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security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every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way.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119</a:t>
            </a:r>
            <a:endParaRPr sz="2800">
              <a:latin typeface="Cambria"/>
              <a:cs typeface="Cambr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2115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901700"/>
                <a:gridCol w="469900"/>
                <a:gridCol w="772159"/>
                <a:gridCol w="227964"/>
                <a:gridCol w="318769"/>
                <a:gridCol w="2776220"/>
              </a:tblGrid>
              <a:tr h="161290">
                <a:tc gridSpan="7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$ADMIN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7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7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Algún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1305">
                <a:tc gridSpan="2">
                  <a:txBody>
                    <a:bodyPr/>
                    <a:lstStyle/>
                    <a:p>
                      <a:pPr marL="68580" marR="7556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011931"/>
            <a:ext cx="11576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MBSA_PTTS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077208" y="9436607"/>
            <a:ext cx="48895" cy="6350"/>
          </a:xfrm>
          <a:custGeom>
            <a:avLst/>
            <a:gdLst/>
            <a:ahLst/>
            <a:cxnLst/>
            <a:rect l="l" t="t" r="r" b="b"/>
            <a:pathLst>
              <a:path w="48895" h="6350">
                <a:moveTo>
                  <a:pt x="48767" y="0"/>
                </a:moveTo>
                <a:lnTo>
                  <a:pt x="0" y="0"/>
                </a:lnTo>
                <a:lnTo>
                  <a:pt x="0" y="6095"/>
                </a:lnTo>
                <a:lnTo>
                  <a:pt x="48767" y="6095"/>
                </a:lnTo>
                <a:lnTo>
                  <a:pt x="48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3655567"/>
          <a:ext cx="5550535" cy="600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654810"/>
                <a:gridCol w="284480"/>
                <a:gridCol w="3528695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R="850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(1/3)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(1/3)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MSSQL10_50.VIM_SQLEXP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5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609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130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Exposed</a:t>
                      </a:r>
                      <a:r>
                        <a:rPr dirty="0" sz="900" spc="29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Password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'sa'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texto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claro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Inaccesible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077208" y="4694935"/>
            <a:ext cx="48895" cy="6350"/>
          </a:xfrm>
          <a:custGeom>
            <a:avLst/>
            <a:gdLst/>
            <a:ahLst/>
            <a:cxnLst/>
            <a:rect l="l" t="t" r="r" b="b"/>
            <a:pathLst>
              <a:path w="48895" h="6350">
                <a:moveTo>
                  <a:pt x="48767" y="0"/>
                </a:moveTo>
                <a:lnTo>
                  <a:pt x="0" y="0"/>
                </a:lnTo>
                <a:lnTo>
                  <a:pt x="0" y="6096"/>
                </a:lnTo>
                <a:lnTo>
                  <a:pt x="48767" y="6096"/>
                </a:lnTo>
                <a:lnTo>
                  <a:pt x="48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077208" y="7918450"/>
            <a:ext cx="48895" cy="6350"/>
          </a:xfrm>
          <a:custGeom>
            <a:avLst/>
            <a:gdLst/>
            <a:ahLst/>
            <a:cxnLst/>
            <a:rect l="l" t="t" r="r" b="b"/>
            <a:pathLst>
              <a:path w="48895" h="6350">
                <a:moveTo>
                  <a:pt x="48767" y="0"/>
                </a:moveTo>
                <a:lnTo>
                  <a:pt x="0" y="0"/>
                </a:lnTo>
                <a:lnTo>
                  <a:pt x="0" y="6095"/>
                </a:lnTo>
                <a:lnTo>
                  <a:pt x="48767" y="6095"/>
                </a:lnTo>
                <a:lnTo>
                  <a:pt x="487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900302"/>
          <a:ext cx="5550535" cy="8707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654810"/>
                <a:gridCol w="318769"/>
                <a:gridCol w="3494404"/>
              </a:tblGrid>
              <a:tr h="27940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130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069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97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54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540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ODBC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(DBNETLIB)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denegado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VIM_SQLEXP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826260" algn="l"/>
                        </a:tabLst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1000" spc="-5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44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just" marL="3429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1826260" algn="l"/>
                        </a:tabLst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1000" spc="-6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73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Exposed</a:t>
                      </a:r>
                      <a:r>
                        <a:rPr dirty="0" sz="900" spc="29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Password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'sa'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texto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claro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existe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VIM_SQLEXP</a:t>
                      </a:r>
                      <a:r>
                        <a:rPr dirty="0" sz="1000" spc="18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(32b)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25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429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130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73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Exposed</a:t>
                      </a:r>
                      <a:r>
                        <a:rPr dirty="0" sz="900" spc="29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28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Password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'sa'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texto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claro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 gridSpan="3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1826260" algn="l"/>
                        </a:tabLst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existe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1486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164590"/>
                <a:gridCol w="490854"/>
                <a:gridCol w="285114"/>
                <a:gridCol w="1224280"/>
                <a:gridCol w="530225"/>
                <a:gridCol w="228600"/>
                <a:gridCol w="303529"/>
                <a:gridCol w="650239"/>
                <a:gridCol w="325754"/>
                <a:gridCol w="264795"/>
              </a:tblGrid>
              <a:tr h="161290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1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 gridSpan="3">
                  <a:txBody>
                    <a:bodyPr/>
                    <a:lstStyle/>
                    <a:p>
                      <a:pPr marL="68580" marR="26670">
                        <a:lnSpc>
                          <a:spcPts val="1060"/>
                        </a:lnSpc>
                        <a:tabLst>
                          <a:tab pos="307340" algn="l"/>
                          <a:tab pos="620395" algn="l"/>
                          <a:tab pos="130175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444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Explorer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restringido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397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94"/>
                        </a:lnSpc>
                        <a:tabLst>
                          <a:tab pos="238760" algn="l"/>
                          <a:tab pos="551815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994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solidFill>
                      <a:srgbClr val="EED2D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 rowSpan="3">
                  <a:txBody>
                    <a:bodyPr/>
                    <a:lstStyle/>
                    <a:p>
                      <a:pPr marL="68580" marR="64769">
                        <a:lnSpc>
                          <a:spcPts val="1050"/>
                        </a:lnSpc>
                        <a:spcBef>
                          <a:spcPts val="59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93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3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955"/>
                        </a:lnSpc>
                        <a:tabLst>
                          <a:tab pos="957580" algn="l"/>
                        </a:tabLst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034">
                        <a:lnSpc>
                          <a:spcPts val="955"/>
                        </a:lnSpc>
                      </a:pP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ED2D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493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01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7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493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382519"/>
            <a:ext cx="11455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MBSA_ESVC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3026917"/>
          <a:ext cx="5550535" cy="557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122805"/>
                <a:gridCol w="249555"/>
                <a:gridCol w="318769"/>
                <a:gridCol w="2776219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5778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183515">
                        <a:lnSpc>
                          <a:spcPts val="1060"/>
                        </a:lnSpc>
                        <a:tabLst>
                          <a:tab pos="252729" algn="l"/>
                          <a:tab pos="956310" algn="l"/>
                          <a:tab pos="146050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75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25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aprobada: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KB2538243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(4/5)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(1/5)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Telnet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(Stop)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25400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412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2865">
                        <a:lnSpc>
                          <a:spcPts val="105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8606028"/>
            <a:ext cx="12166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MBSA_ESRSA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5550535" cy="8860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446405"/>
                <a:gridCol w="681354"/>
                <a:gridCol w="527685"/>
                <a:gridCol w="285114"/>
                <a:gridCol w="217805"/>
                <a:gridCol w="277494"/>
                <a:gridCol w="223519"/>
                <a:gridCol w="506730"/>
                <a:gridCol w="530860"/>
                <a:gridCol w="303529"/>
                <a:gridCol w="651510"/>
                <a:gridCol w="326389"/>
                <a:gridCol w="245110"/>
                <a:gridCol w="248285"/>
              </a:tblGrid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algn="ctr" marR="850265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925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(4/6)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(1/6)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E$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World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Publishing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(Start)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computer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adelante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RESULT: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Instance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(default)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14020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Accounts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609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381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algn="just" marL="68580" marR="60960">
                        <a:lnSpc>
                          <a:spcPct val="975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deberían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arrancado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 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configurados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4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 SQL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Server/MSDE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Security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Mode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modo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Mixto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CmdExec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035">
                <a:tc gridSpan="4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Registry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Permissions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Everyone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lectura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and/or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Sysadmin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role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members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BUILTIN\Administrator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habilitada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ninguna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Sysadmins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miembros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sysadmin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Policy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Habilitar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expiración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SSIS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Role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BUILTIN\Admin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pertenece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SSIS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Sysdtslog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Recomendable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logins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1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gridSpan="10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Algún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contiene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26670">
                        <a:lnSpc>
                          <a:spcPts val="1060"/>
                        </a:lnSpc>
                        <a:tabLst>
                          <a:tab pos="238760" algn="l"/>
                          <a:tab pos="551815" algn="l"/>
                          <a:tab pos="123317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11"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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50"/>
                        </a:lnSpc>
                        <a:spcBef>
                          <a:spcPts val="5"/>
                        </a:spcBef>
                        <a:tabLst>
                          <a:tab pos="238760" algn="l"/>
                        </a:tabLst>
                      </a:pPr>
                      <a:r>
                        <a:rPr dirty="0" sz="900" spc="-5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IE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Enhanced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Security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El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uso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Explorer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restringido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EED2D2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38446" y="894079"/>
            <a:ext cx="1504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i="1">
                <a:latin typeface="Cambria"/>
                <a:cs typeface="Cambria"/>
              </a:rPr>
              <a:t>for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70919" y="894079"/>
            <a:ext cx="24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 i="1">
                <a:latin typeface="Cambria"/>
                <a:cs typeface="Cambria"/>
              </a:rPr>
              <a:t>Non-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80769" y="894079"/>
            <a:ext cx="732155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R="5080">
              <a:lnSpc>
                <a:spcPts val="1050"/>
              </a:lnSpc>
              <a:spcBef>
                <a:spcPts val="160"/>
              </a:spcBef>
            </a:pPr>
            <a:r>
              <a:rPr dirty="0" sz="900" spc="-10" i="1">
                <a:latin typeface="Cambria"/>
                <a:cs typeface="Cambria"/>
              </a:rPr>
              <a:t>Configuration</a:t>
            </a:r>
            <a:r>
              <a:rPr dirty="0" sz="900" spc="200" i="1">
                <a:latin typeface="Cambria"/>
                <a:cs typeface="Cambria"/>
              </a:rPr>
              <a:t> </a:t>
            </a:r>
            <a:r>
              <a:rPr dirty="0" sz="900" spc="-10" i="1">
                <a:latin typeface="Cambria"/>
                <a:cs typeface="Cambria"/>
              </a:rPr>
              <a:t>Administrators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089401" y="894079"/>
            <a:ext cx="822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Cambria"/>
                <a:cs typeface="Cambria"/>
              </a:rPr>
              <a:t>administradores</a:t>
            </a:r>
            <a:endParaRPr sz="900">
              <a:latin typeface="Cambria"/>
              <a:cs typeface="Cambri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05839" y="899921"/>
            <a:ext cx="5550535" cy="455295"/>
            <a:chOff x="1005839" y="899921"/>
            <a:chExt cx="5550535" cy="455295"/>
          </a:xfrm>
        </p:grpSpPr>
        <p:sp>
          <p:nvSpPr>
            <p:cNvPr id="10" name="object 10" descr=""/>
            <p:cNvSpPr/>
            <p:nvPr/>
          </p:nvSpPr>
          <p:spPr>
            <a:xfrm>
              <a:off x="1005840" y="899921"/>
              <a:ext cx="5550535" cy="280670"/>
            </a:xfrm>
            <a:custGeom>
              <a:avLst/>
              <a:gdLst/>
              <a:ahLst/>
              <a:cxnLst/>
              <a:rect l="l" t="t" r="r" b="b"/>
              <a:pathLst>
                <a:path w="5550534" h="280669">
                  <a:moveTo>
                    <a:pt x="2027923" y="0"/>
                  </a:moveTo>
                  <a:lnTo>
                    <a:pt x="2027923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254" y="12192"/>
                  </a:lnTo>
                  <a:lnTo>
                    <a:pt x="254" y="12954"/>
                  </a:lnTo>
                  <a:lnTo>
                    <a:pt x="0" y="12954"/>
                  </a:lnTo>
                  <a:lnTo>
                    <a:pt x="0" y="280416"/>
                  </a:lnTo>
                  <a:lnTo>
                    <a:pt x="12192" y="280416"/>
                  </a:lnTo>
                  <a:lnTo>
                    <a:pt x="12192" y="12954"/>
                  </a:lnTo>
                  <a:lnTo>
                    <a:pt x="12433" y="12954"/>
                  </a:lnTo>
                  <a:lnTo>
                    <a:pt x="12433" y="12192"/>
                  </a:lnTo>
                  <a:lnTo>
                    <a:pt x="1765046" y="12192"/>
                  </a:lnTo>
                  <a:lnTo>
                    <a:pt x="1777238" y="12192"/>
                  </a:lnTo>
                  <a:lnTo>
                    <a:pt x="2015744" y="12192"/>
                  </a:lnTo>
                  <a:lnTo>
                    <a:pt x="2027923" y="12192"/>
                  </a:lnTo>
                  <a:lnTo>
                    <a:pt x="2027923" y="0"/>
                  </a:lnTo>
                  <a:close/>
                </a:path>
                <a:path w="5550534" h="280669">
                  <a:moveTo>
                    <a:pt x="5550408" y="0"/>
                  </a:moveTo>
                  <a:lnTo>
                    <a:pt x="5538216" y="0"/>
                  </a:lnTo>
                  <a:lnTo>
                    <a:pt x="2027936" y="0"/>
                  </a:lnTo>
                  <a:lnTo>
                    <a:pt x="2027936" y="12192"/>
                  </a:lnTo>
                  <a:lnTo>
                    <a:pt x="5538216" y="12192"/>
                  </a:lnTo>
                  <a:lnTo>
                    <a:pt x="5538216" y="12954"/>
                  </a:lnTo>
                  <a:lnTo>
                    <a:pt x="5538216" y="280416"/>
                  </a:lnTo>
                  <a:lnTo>
                    <a:pt x="5550408" y="280416"/>
                  </a:lnTo>
                  <a:lnTo>
                    <a:pt x="5550408" y="12954"/>
                  </a:lnTo>
                  <a:lnTo>
                    <a:pt x="5550408" y="12192"/>
                  </a:lnTo>
                  <a:lnTo>
                    <a:pt x="5550408" y="0"/>
                  </a:lnTo>
                  <a:close/>
                </a:path>
              </a:pathLst>
            </a:custGeom>
            <a:solidFill>
              <a:srgbClr val="CF7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8032" y="1193291"/>
              <a:ext cx="5525770" cy="148590"/>
            </a:xfrm>
            <a:custGeom>
              <a:avLst/>
              <a:gdLst/>
              <a:ahLst/>
              <a:cxnLst/>
              <a:rect l="l" t="t" r="r" b="b"/>
              <a:pathLst>
                <a:path w="5525770" h="148590">
                  <a:moveTo>
                    <a:pt x="5525262" y="0"/>
                  </a:moveTo>
                  <a:lnTo>
                    <a:pt x="5525262" y="0"/>
                  </a:lnTo>
                  <a:lnTo>
                    <a:pt x="0" y="0"/>
                  </a:lnTo>
                  <a:lnTo>
                    <a:pt x="0" y="148590"/>
                  </a:lnTo>
                  <a:lnTo>
                    <a:pt x="5525262" y="148590"/>
                  </a:lnTo>
                  <a:lnTo>
                    <a:pt x="5525262" y="0"/>
                  </a:lnTo>
                  <a:close/>
                </a:path>
              </a:pathLst>
            </a:custGeom>
            <a:solidFill>
              <a:srgbClr val="EE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05840" y="1180337"/>
              <a:ext cx="1765300" cy="13335"/>
            </a:xfrm>
            <a:custGeom>
              <a:avLst/>
              <a:gdLst/>
              <a:ahLst/>
              <a:cxnLst/>
              <a:rect l="l" t="t" r="r" b="b"/>
              <a:pathLst>
                <a:path w="1765300" h="13334">
                  <a:moveTo>
                    <a:pt x="1765046" y="0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12954"/>
                  </a:lnTo>
                  <a:lnTo>
                    <a:pt x="12192" y="12954"/>
                  </a:lnTo>
                  <a:lnTo>
                    <a:pt x="12192" y="12192"/>
                  </a:lnTo>
                  <a:lnTo>
                    <a:pt x="1765046" y="12192"/>
                  </a:lnTo>
                  <a:lnTo>
                    <a:pt x="1765046" y="0"/>
                  </a:lnTo>
                  <a:close/>
                </a:path>
              </a:pathLst>
            </a:custGeom>
            <a:solidFill>
              <a:srgbClr val="CF7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8032" y="1192542"/>
              <a:ext cx="1765300" cy="1270"/>
            </a:xfrm>
            <a:custGeom>
              <a:avLst/>
              <a:gdLst/>
              <a:ahLst/>
              <a:cxnLst/>
              <a:rect l="l" t="t" r="r" b="b"/>
              <a:pathLst>
                <a:path w="1765300" h="1269">
                  <a:moveTo>
                    <a:pt x="1765046" y="0"/>
                  </a:moveTo>
                  <a:lnTo>
                    <a:pt x="1752854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1752854" y="749"/>
                  </a:lnTo>
                  <a:lnTo>
                    <a:pt x="1765046" y="749"/>
                  </a:lnTo>
                  <a:lnTo>
                    <a:pt x="1765046" y="0"/>
                  </a:lnTo>
                  <a:close/>
                </a:path>
              </a:pathLst>
            </a:custGeom>
            <a:solidFill>
              <a:srgbClr val="EE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70886" y="1180337"/>
              <a:ext cx="250825" cy="12700"/>
            </a:xfrm>
            <a:custGeom>
              <a:avLst/>
              <a:gdLst/>
              <a:ahLst/>
              <a:cxnLst/>
              <a:rect l="l" t="t" r="r" b="b"/>
              <a:pathLst>
                <a:path w="250825" h="12700">
                  <a:moveTo>
                    <a:pt x="250698" y="0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2192" y="12192"/>
                  </a:lnTo>
                  <a:lnTo>
                    <a:pt x="250698" y="12192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CF7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783078" y="1192542"/>
              <a:ext cx="250825" cy="1270"/>
            </a:xfrm>
            <a:custGeom>
              <a:avLst/>
              <a:gdLst/>
              <a:ahLst/>
              <a:cxnLst/>
              <a:rect l="l" t="t" r="r" b="b"/>
              <a:pathLst>
                <a:path w="250825" h="1269">
                  <a:moveTo>
                    <a:pt x="250685" y="0"/>
                  </a:moveTo>
                  <a:lnTo>
                    <a:pt x="238506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238506" y="749"/>
                  </a:lnTo>
                  <a:lnTo>
                    <a:pt x="250685" y="749"/>
                  </a:lnTo>
                  <a:lnTo>
                    <a:pt x="250685" y="0"/>
                  </a:lnTo>
                  <a:close/>
                </a:path>
              </a:pathLst>
            </a:custGeom>
            <a:solidFill>
              <a:srgbClr val="EE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21584" y="1180337"/>
              <a:ext cx="3522979" cy="12700"/>
            </a:xfrm>
            <a:custGeom>
              <a:avLst/>
              <a:gdLst/>
              <a:ahLst/>
              <a:cxnLst/>
              <a:rect l="l" t="t" r="r" b="b"/>
              <a:pathLst>
                <a:path w="3522979" h="12700">
                  <a:moveTo>
                    <a:pt x="12179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2179" y="12192"/>
                  </a:lnTo>
                  <a:lnTo>
                    <a:pt x="12179" y="0"/>
                  </a:lnTo>
                  <a:close/>
                </a:path>
                <a:path w="3522979" h="12700">
                  <a:moveTo>
                    <a:pt x="3522472" y="0"/>
                  </a:moveTo>
                  <a:lnTo>
                    <a:pt x="12192" y="0"/>
                  </a:lnTo>
                  <a:lnTo>
                    <a:pt x="12192" y="12192"/>
                  </a:lnTo>
                  <a:lnTo>
                    <a:pt x="3522472" y="12192"/>
                  </a:lnTo>
                  <a:lnTo>
                    <a:pt x="3522472" y="0"/>
                  </a:lnTo>
                  <a:close/>
                </a:path>
              </a:pathLst>
            </a:custGeom>
            <a:solidFill>
              <a:srgbClr val="CF7A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33775" y="1192529"/>
              <a:ext cx="3510279" cy="1270"/>
            </a:xfrm>
            <a:custGeom>
              <a:avLst/>
              <a:gdLst/>
              <a:ahLst/>
              <a:cxnLst/>
              <a:rect l="l" t="t" r="r" b="b"/>
              <a:pathLst>
                <a:path w="3510279" h="1269">
                  <a:moveTo>
                    <a:pt x="3510279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3510279" y="761"/>
                  </a:lnTo>
                  <a:lnTo>
                    <a:pt x="3510279" y="0"/>
                  </a:lnTo>
                  <a:close/>
                </a:path>
              </a:pathLst>
            </a:custGeom>
            <a:solidFill>
              <a:srgbClr val="EED2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05840" y="1180337"/>
              <a:ext cx="5550535" cy="174625"/>
            </a:xfrm>
            <a:custGeom>
              <a:avLst/>
              <a:gdLst/>
              <a:ahLst/>
              <a:cxnLst/>
              <a:rect l="l" t="t" r="r" b="b"/>
              <a:pathLst>
                <a:path w="5550534" h="174625">
                  <a:moveTo>
                    <a:pt x="2018779" y="162306"/>
                  </a:moveTo>
                  <a:lnTo>
                    <a:pt x="2018779" y="162306"/>
                  </a:lnTo>
                  <a:lnTo>
                    <a:pt x="12192" y="162306"/>
                  </a:lnTo>
                  <a:lnTo>
                    <a:pt x="12192" y="12954"/>
                  </a:lnTo>
                  <a:lnTo>
                    <a:pt x="0" y="12954"/>
                  </a:lnTo>
                  <a:lnTo>
                    <a:pt x="0" y="162306"/>
                  </a:lnTo>
                  <a:lnTo>
                    <a:pt x="0" y="174498"/>
                  </a:lnTo>
                  <a:lnTo>
                    <a:pt x="2018779" y="174498"/>
                  </a:lnTo>
                  <a:lnTo>
                    <a:pt x="2018779" y="162306"/>
                  </a:lnTo>
                  <a:close/>
                </a:path>
                <a:path w="5550534" h="174625">
                  <a:moveTo>
                    <a:pt x="5550408" y="0"/>
                  </a:moveTo>
                  <a:lnTo>
                    <a:pt x="5538216" y="0"/>
                  </a:lnTo>
                  <a:lnTo>
                    <a:pt x="5538216" y="12954"/>
                  </a:lnTo>
                  <a:lnTo>
                    <a:pt x="5538216" y="162306"/>
                  </a:lnTo>
                  <a:lnTo>
                    <a:pt x="2018792" y="162306"/>
                  </a:lnTo>
                  <a:lnTo>
                    <a:pt x="2018792" y="174498"/>
                  </a:lnTo>
                  <a:lnTo>
                    <a:pt x="5538216" y="174498"/>
                  </a:lnTo>
                  <a:lnTo>
                    <a:pt x="5550408" y="174498"/>
                  </a:lnTo>
                  <a:lnTo>
                    <a:pt x="5550408" y="162306"/>
                  </a:lnTo>
                  <a:lnTo>
                    <a:pt x="5550408" y="12954"/>
                  </a:lnTo>
                  <a:lnTo>
                    <a:pt x="5550408" y="0"/>
                  </a:lnTo>
                  <a:close/>
                </a:path>
              </a:pathLst>
            </a:custGeom>
            <a:solidFill>
              <a:srgbClr val="CF7A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68069" y="1336040"/>
            <a:ext cx="136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MBSA_ESBDSAC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3" name="object 2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20" name="object 20" descr=""/>
          <p:cNvGraphicFramePr>
            <a:graphicFrameLocks noGrp="1"/>
          </p:cNvGraphicFramePr>
          <p:nvPr/>
        </p:nvGraphicFramePr>
        <p:xfrm>
          <a:off x="1005839" y="1980691"/>
          <a:ext cx="5550535" cy="607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085339"/>
                <a:gridCol w="219710"/>
                <a:gridCol w="319405"/>
                <a:gridCol w="2844165"/>
              </a:tblGrid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ESWWW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algn="ctr" marL="441959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Ningún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(6)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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(1/6)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simple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blanco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32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E$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$ADMIN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World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Publishing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(Start)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(IIS)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Status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computer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Lockdown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Tool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adelante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5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marL="68580" marR="4064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7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17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17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17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dirty="0" sz="900" spc="-25" i="1">
                          <a:latin typeface="Cambria"/>
                          <a:cs typeface="Cambria"/>
                        </a:rPr>
                        <a:t>for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2603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Enhanced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Non-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33655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Explorer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1" name="object 21" descr=""/>
          <p:cNvSpPr txBox="1"/>
          <p:nvPr/>
        </p:nvSpPr>
        <p:spPr>
          <a:xfrm>
            <a:off x="1068069" y="8057388"/>
            <a:ext cx="13373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MBSA_ESWWW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22" name="object 22" descr=""/>
          <p:cNvGraphicFramePr>
            <a:graphicFrameLocks noGrp="1"/>
          </p:cNvGraphicFramePr>
          <p:nvPr/>
        </p:nvGraphicFramePr>
        <p:xfrm>
          <a:off x="1005839" y="8701785"/>
          <a:ext cx="5550535" cy="1057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407285"/>
                <a:gridCol w="285114"/>
                <a:gridCol w="2777490"/>
              </a:tblGrid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algn="ctr" marL="646430">
                        <a:lnSpc>
                          <a:spcPts val="1170"/>
                        </a:lnSpc>
                        <a:spcBef>
                          <a:spcPts val="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Resultado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UPDATES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5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EED2D2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R="2794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Developer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Tools,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Runtimes,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Redistributables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430"/>
                        </a:spcBef>
                        <a:tabLst>
                          <a:tab pos="353060" algn="l"/>
                        </a:tabLst>
                      </a:pPr>
                      <a:r>
                        <a:rPr dirty="0" sz="1000" spc="-50">
                          <a:latin typeface="Wingdings 2"/>
                          <a:cs typeface="Wingdings 2"/>
                        </a:rPr>
                        <a:t>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aprobado: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(KB2538243)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461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966" y="899921"/>
          <a:ext cx="5550535" cy="3636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985"/>
                <a:gridCol w="721360"/>
                <a:gridCol w="2776220"/>
              </a:tblGrid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Expiration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Algunos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(15/89)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habilitada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Administrators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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 más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"administrador"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(7)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Incomplete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Ninguna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Automatic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Updates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Configurado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File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System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NTFS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Guest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Account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Deshabilitado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Restrict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Anonymous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Activado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Local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Account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Password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Test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realizado en 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Additional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 i="1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1000" spc="-3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Information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Shares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53340"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Impresoras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compartidas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carpetas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software.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C$,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SYSVOL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NETLOGON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</a:tr>
              <a:tr h="14668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6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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Ninguno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innecesario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encontrado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29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SCAN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1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170"/>
                        </a:lnSpc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Administrative</a:t>
                      </a:r>
                      <a:r>
                        <a:rPr dirty="0" sz="1000" spc="-50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Vulnerabilities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605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Zones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12700">
                      <a:solidFill>
                        <a:srgbClr val="CF7A79"/>
                      </a:solidFill>
                      <a:prstDash val="solid"/>
                    </a:lnL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050"/>
                        </a:lnSpc>
                      </a:pPr>
                      <a:r>
                        <a:rPr dirty="0" sz="1000">
                          <a:latin typeface="Wingdings 2"/>
                          <a:cs typeface="Wingdings 2"/>
                        </a:rPr>
                        <a:t></a:t>
                      </a:r>
                      <a:endParaRPr sz="1000">
                        <a:latin typeface="Wingdings 2"/>
                        <a:cs typeface="Wingdings 2"/>
                      </a:endParaRPr>
                    </a:p>
                  </a:txBody>
                  <a:tcPr marL="0" marR="0" marB="0" marT="0"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securizadas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  <a:solidFill>
                      <a:srgbClr val="EED2D2"/>
                    </a:solidFill>
                  </a:tcPr>
                </a:tc>
              </a:tr>
              <a:tr h="16192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2700">
                      <a:solidFill>
                        <a:srgbClr val="CF7A7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535931"/>
            <a:ext cx="3753485" cy="297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MBSA_ESDC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ts val="1070"/>
              </a:lnSpc>
            </a:pPr>
            <a:r>
              <a:rPr dirty="0" sz="900">
                <a:latin typeface="Cambria"/>
                <a:cs typeface="Cambria"/>
              </a:rPr>
              <a:t>*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análisis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servidores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está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realizado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fecha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diciembre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2013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293614"/>
            <a:ext cx="5425440" cy="2486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19.2.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Análisis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con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OpenVAS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OpenVAS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(Open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Vulnerability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Assesment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System)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OpenSource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15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15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vulnerabilidades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comunicación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puertos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abiertos.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095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reportes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indicando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factor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conlleva.</a:t>
            </a:r>
            <a:r>
              <a:rPr dirty="0" sz="1100" spc="2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Analizaremos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siguiente: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puerto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comunicación </a:t>
            </a:r>
            <a:r>
              <a:rPr dirty="0" sz="1100">
                <a:latin typeface="Cambria"/>
                <a:cs typeface="Cambria"/>
              </a:rPr>
              <a:t>abierto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conexión,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descripción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vulnerabilidad,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posible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solución.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puertos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logs.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escáner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pretende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guía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indicaciones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>
                <a:latin typeface="Cambria"/>
                <a:cs typeface="Cambria"/>
              </a:rPr>
              <a:t>detecta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ajuste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necesaria.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8038845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590"/>
                <a:gridCol w="874394"/>
                <a:gridCol w="410845"/>
                <a:gridCol w="616584"/>
                <a:gridCol w="380364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ESDTA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8678925"/>
          <a:ext cx="5544820" cy="1008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080"/>
                <a:gridCol w="605155"/>
                <a:gridCol w="1991994"/>
                <a:gridCol w="217424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165">
                <a:tc>
                  <a:txBody>
                    <a:bodyPr/>
                    <a:lstStyle/>
                    <a:p>
                      <a:pPr marL="208915" marR="171450" indent="-29845">
                        <a:lnSpc>
                          <a:spcPts val="118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670" marR="99060" indent="-47625">
                        <a:lnSpc>
                          <a:spcPts val="118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7950" marR="101600" indent="1371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Missing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350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 Set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'secure'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any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connection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21285" marR="114300" indent="179070">
                        <a:lnSpc>
                          <a:spcPts val="105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50"/>
                        </a:lnSpc>
                        <a:tabLst>
                          <a:tab pos="248920" algn="l"/>
                          <a:tab pos="607695" algn="l"/>
                          <a:tab pos="1018540" algn="l"/>
                          <a:tab pos="147193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 Upgrade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4.2.4p7-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RC2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0159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25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080"/>
                <a:gridCol w="605155"/>
                <a:gridCol w="1991994"/>
                <a:gridCol w="2174240"/>
              </a:tblGrid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34481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'ntpd'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Autokey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Stack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according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1252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35017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7950" marR="101600" indent="16065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cncp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8318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/udp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EVP_VerifyFinal()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4.2.4p6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4.2.5p151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0021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33150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7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2085" marR="163830" indent="108585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ct val="977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75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40335" marR="13271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8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0335" marR="132715" indent="16383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ipp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325">
                        <a:lnSpc>
                          <a:spcPct val="977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0335" marR="1327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40335" marR="13271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0325">
                        <a:lnSpc>
                          <a:spcPct val="977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 on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1.99-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openssh_5.1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6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07950" marR="101600" indent="1377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6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7950" marR="101600" indent="1371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21285" marR="114300" indent="17907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ignore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packets: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ignore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0335" marR="1327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2085" marR="163830" indent="247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9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Determine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which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BIND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daemon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running.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bind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9.6-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ESV-R5-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ct val="978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Using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'version'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'options'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section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block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'version.bind'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query,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but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such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attempts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07950" marR="101600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07950" marR="101600" indent="18859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5494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969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7054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080"/>
                <a:gridCol w="605155"/>
                <a:gridCol w="1991994"/>
                <a:gridCol w="2174240"/>
              </a:tblGrid>
              <a:tr h="274320">
                <a:tc>
                  <a:txBody>
                    <a:bodyPr/>
                    <a:lstStyle/>
                    <a:p>
                      <a:pPr marL="107950" marR="10160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2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cncp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msn-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messenger-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voice-chat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iclpv-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dm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ipp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07950" marR="101600" indent="1371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07950" marR="101600" indent="16065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cncp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2085" marR="16383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9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Apache/2.2.3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(Linux/SUSE)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40335" marR="13271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Apache/2.2.3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(Linux/SUSE)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40335" marR="132715" indent="16383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ipp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Apache/2.2.3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(Linux/SUSE)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40335" marR="13271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SSH-1.99-OpenSSH_5.1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72085" marR="163830" indent="2476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07950" marR="101600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07950" marR="10160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53035" marR="146050" indent="4381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07950" marR="78740" indent="-2159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 openwbem/3.2.0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(CIMOM)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7944611"/>
            <a:ext cx="1414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OpenVAS_ESDTA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334"/>
                <a:gridCol w="883285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ESACD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3041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/>
                <a:gridCol w="695325"/>
                <a:gridCol w="2210435"/>
                <a:gridCol w="1600200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 marR="144145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081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41300" marR="234950" indent="6921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TCP/IP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listener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Bloquear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puerto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externa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4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entextnetwk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(12001/tcp)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mailbox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(2004/tcp)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(9876/tcp)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rtsserv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(2500/tcp)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incommand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(9400/tcp)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41300" marR="234950" indent="6921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41300" marR="147320" indent="-863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4570983"/>
            <a:ext cx="140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OpenVAS_ESACD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5126227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059"/>
                <a:gridCol w="923925"/>
                <a:gridCol w="410845"/>
                <a:gridCol w="616584"/>
                <a:gridCol w="380364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ESGW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557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5765800"/>
          <a:ext cx="5544820" cy="400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/>
                <a:gridCol w="616585"/>
                <a:gridCol w="2348865"/>
                <a:gridCol w="173164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45745" marR="208279" indent="-2984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 marR="104775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7000" marR="120014" indent="219075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 NFS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export.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Please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permissions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CVE-1999-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0554,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1999-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58750" marR="151765" indent="1790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Stack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325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4.2.4p7-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RC2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0159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34481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'ntpd'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Autokey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Stack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according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version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1252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35017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1018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/udp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EVP_VerifyFinal()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4.2.4p6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4.2.5p151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0021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33150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7800" marR="13144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Samba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'client/mount.cifs.c'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0547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38326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ssh-1.99-openssh_5.1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45415" marR="139065" indent="1377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6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default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68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375"/>
                <a:gridCol w="616585"/>
                <a:gridCol w="2348865"/>
                <a:gridCol w="1731645"/>
              </a:tblGrid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ignore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packets: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ignore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5415" marR="139065" indent="1377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6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6319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138430" indent="-71120">
                        <a:lnSpc>
                          <a:spcPts val="1005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09550" marR="201295" indent="2476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Determine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which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BIND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name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daemon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running.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bind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9.6-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ESV-R5-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6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Using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'version'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'options'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section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block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'version.bind'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query,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but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such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attempts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45415" marR="139065" indent="188595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ct val="97500"/>
                        </a:lnSpc>
                        <a:spcBef>
                          <a:spcPts val="5"/>
                        </a:spcBef>
                        <a:buChar char="·"/>
                        <a:tabLst>
                          <a:tab pos="16319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2865">
                        <a:lnSpc>
                          <a:spcPts val="1060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5415" marR="13906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8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groupwise</a:t>
                      </a:r>
                      <a:r>
                        <a:rPr dirty="0" sz="9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(1677/tcp)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pop3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vpp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(677/tcp)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45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vnc-1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font-service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(7100/tcp)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swat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7800" marR="13144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SSH-1.99-OpenSSH_5.1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09550" marR="201295" indent="2476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Host.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45415" marR="139065" indent="1651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0500" marR="183515" indent="4381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Host.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77800" marR="170180" indent="119380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imap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7800" marR="102870" indent="-6667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58750" marR="151765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7800" marR="170180" indent="116839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pop3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pop3 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GroupWise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8.0.2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145415" marR="139065" indent="6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wbt-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9578593"/>
            <a:ext cx="13703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OpenVAS_ESGW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6710" cy="868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3.</a:t>
            </a:r>
            <a:r>
              <a:rPr dirty="0" sz="1400" spc="49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Introducción</a:t>
            </a:r>
            <a:r>
              <a:rPr dirty="0" sz="1400" spc="11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General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  <a:spcBef>
                <a:spcPts val="1415"/>
              </a:spcBef>
            </a:pP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impensable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tecnologías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integradas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hecho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consigo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pautas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actuación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fueron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apoyando </a:t>
            </a:r>
            <a:r>
              <a:rPr dirty="0" sz="1100">
                <a:latin typeface="Cambria"/>
                <a:cs typeface="Cambria"/>
              </a:rPr>
              <a:t>conjuntamente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indispensable.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 que cumplir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normas en lo referente tanto a la seguridad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 </a:t>
            </a:r>
            <a:r>
              <a:rPr dirty="0" sz="1100" spc="-20">
                <a:latin typeface="Cambria"/>
                <a:cs typeface="Cambria"/>
              </a:rPr>
              <a:t>como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operaciones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actualidad,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casi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medio-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tamaño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sus </a:t>
            </a:r>
            <a:r>
              <a:rPr dirty="0" sz="1100">
                <a:latin typeface="Cambria"/>
                <a:cs typeface="Cambria"/>
              </a:rPr>
              <a:t>propias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externas,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internas,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ambas.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facilita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exigen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 motivación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hecho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trabajando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reconocida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dedicada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tecnológico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años.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98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aquí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podido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observar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fisca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sistemas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actuación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menudo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perdemos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conciencia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hacemos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correctamente.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veces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suele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esquivados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buscan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parche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salir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paso,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académicas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con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vistas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futuros.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veces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por </a:t>
            </a:r>
            <a:r>
              <a:rPr dirty="0" sz="1100">
                <a:latin typeface="Cambria"/>
                <a:cs typeface="Cambria"/>
              </a:rPr>
              <a:t>prisas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desconocimiento,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veces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adoptan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incurrimos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prácticas.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explicaremos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informática,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marcos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suelen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realizarla: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requisitos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física.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precisan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fases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siguen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realizarla.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anteriormente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ayuda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manual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 </a:t>
            </a:r>
            <a:r>
              <a:rPr dirty="0" sz="1100" spc="-10">
                <a:latin typeface="Cambria"/>
                <a:cs typeface="Cambria"/>
              </a:rPr>
              <a:t>establecemos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requisitos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necesarios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explicaremos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realizaremos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software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comunicaciones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red.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partes,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evaluamos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presupuesto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dicha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teniendo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condiciones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ideales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evaluaremos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recomendaciones.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35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actuación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agujeros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 </a:t>
            </a:r>
            <a:r>
              <a:rPr dirty="0" sz="1100">
                <a:latin typeface="Cambria"/>
                <a:cs typeface="Cambria"/>
              </a:rPr>
              <a:t>malintencionado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hacker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daño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empresa.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debemos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129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05"/>
                <a:gridCol w="894714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820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617220"/>
                <a:gridCol w="1591945"/>
                <a:gridCol w="2536825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220979" marR="183515" indent="-29209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655" marR="104775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121285" marR="113664" indent="13589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Missing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'secure'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any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connection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9561,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2400" marR="14541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1285" marR="113664" indent="2171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2400" marR="1454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0428,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0429,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0430,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0432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57038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  <a:tabLst>
                          <a:tab pos="393700" algn="l"/>
                          <a:tab pos="1001394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'/dhost/modules?I:'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37009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40541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'DHOST'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Hijack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36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just" marL="68580" marR="60960">
                        <a:lnSpc>
                          <a:spcPts val="1060"/>
                        </a:lnSpc>
                        <a:tabLst>
                          <a:tab pos="9328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94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35"/>
                        </a:spcBef>
                        <a:tabLst>
                          <a:tab pos="254000" algn="l"/>
                          <a:tab pos="767715" algn="l"/>
                          <a:tab pos="1188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00"/>
                        </a:lnSpc>
                        <a:tabLst>
                          <a:tab pos="10083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  <a:tabLst>
                          <a:tab pos="10083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36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52400" marR="145415" indent="116205">
                        <a:lnSpc>
                          <a:spcPts val="1060"/>
                        </a:lnSpc>
                        <a:spcBef>
                          <a:spcPts val="66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just" marL="68580" marR="60960">
                        <a:lnSpc>
                          <a:spcPts val="1060"/>
                        </a:lnSpc>
                        <a:tabLst>
                          <a:tab pos="9328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94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35"/>
                        </a:spcBef>
                        <a:tabLst>
                          <a:tab pos="254000" algn="l"/>
                          <a:tab pos="767715" algn="l"/>
                          <a:tab pos="1188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00"/>
                        </a:lnSpc>
                        <a:tabLst>
                          <a:tab pos="10083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  <a:tabLst>
                          <a:tab pos="10083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28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617220"/>
                <a:gridCol w="1591945"/>
                <a:gridCol w="2536825"/>
              </a:tblGrid>
              <a:tr h="94424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21285" marR="113664" indent="217170">
                        <a:lnSpc>
                          <a:spcPts val="1050"/>
                        </a:lnSpc>
                        <a:spcBef>
                          <a:spcPts val="67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just" marL="68580" marR="60960">
                        <a:lnSpc>
                          <a:spcPts val="1060"/>
                        </a:lnSpc>
                        <a:tabLst>
                          <a:tab pos="9328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9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25"/>
                        </a:spcBef>
                        <a:tabLst>
                          <a:tab pos="254000" algn="l"/>
                          <a:tab pos="767715" algn="l"/>
                          <a:tab pos="1188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  <a:tabLst>
                          <a:tab pos="10083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  <a:tabLst>
                          <a:tab pos="10083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2400" marR="1454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3862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36902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eMBox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SOAP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0666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38157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Malformed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Index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43662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52400" marR="14541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52400" marR="145415" indent="154305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560"/>
                        </a:spcBef>
                        <a:tabLst>
                          <a:tab pos="260350" algn="l"/>
                          <a:tab pos="840105" algn="l"/>
                          <a:tab pos="120967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NDS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Object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Enumeration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9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NDS object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 not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have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Browse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rights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tree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restricted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authenticated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2">
                  <a:txBody>
                    <a:bodyPr/>
                    <a:lstStyle/>
                    <a:p>
                      <a:pPr marL="121285" marR="91440" indent="-222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Expiry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1.2.21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52400" marR="14541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1285" marR="113664" indent="2171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1.2.21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52400" marR="1454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Conexión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52400" marR="125095" indent="-2095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afpovertcp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(548/tcp)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AppleShare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IP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status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query.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Machine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type: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5.70.07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Conexión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3985" marR="126364" indent="17780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4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afpovertcp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(548/tcp)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7180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pichat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pichat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msn-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messenger-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voice-chat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ici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636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845"/>
                <a:gridCol w="617220"/>
                <a:gridCol w="4128770"/>
              </a:tblGrid>
              <a:tr h="809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780" indent="-228600">
                        <a:lnSpc>
                          <a:spcPts val="104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btrieve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(3351/tcp)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780" indent="-22860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21285" marR="113664" indent="13589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50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Apache/2.0.59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52400" marR="145415" indent="1162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Apache/2.0.59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21285" marR="113664" indent="21717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Apache/2.0.59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52400" marR="14541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 eDirectory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 8.8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SP3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(20216.80)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52400" marR="14541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21285" marR="91440" indent="-2222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openwbem/3.1.0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(CIMOM)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84150" marR="150495" indent="-26034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1285" marR="113664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52400" marR="107314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3985" marR="126364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33985" marR="126364" indent="125730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526785"/>
            <a:ext cx="1397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OpenVAS_ESIMG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6081267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420"/>
                <a:gridCol w="838200"/>
                <a:gridCol w="411480"/>
                <a:gridCol w="617219"/>
                <a:gridCol w="381000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ESPING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6721347"/>
          <a:ext cx="5544820" cy="2773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840"/>
                <a:gridCol w="720090"/>
                <a:gridCol w="2701924"/>
                <a:gridCol w="1237614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64160" marR="226695" indent="-29209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1454" marR="156210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1149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1.99-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openssh_4.1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  <a:tabLst>
                          <a:tab pos="353695" algn="l"/>
                          <a:tab pos="100901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ipp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SSH-1.99-OpenSSH_4.1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ipp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9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CUPS/1.1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9484867"/>
            <a:ext cx="1448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OpenVAS_ESPING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3234"/>
                <a:gridCol w="921385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ESEDI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7811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4410"/>
                <a:gridCol w="669290"/>
                <a:gridCol w="1971675"/>
                <a:gridCol w="190055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 marR="132080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222250" marR="149225" indent="-64769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Compaq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detection: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9.9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222250" marR="215265" indent="1651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Compaq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detection: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9.9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buChar char="·"/>
                        <a:tabLst>
                          <a:tab pos="17208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41605" indent="-74930">
                        <a:lnSpc>
                          <a:spcPts val="1000"/>
                        </a:lnSpc>
                        <a:buChar char="·"/>
                        <a:tabLst>
                          <a:tab pos="14224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También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usada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aplicación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Panda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EndPoint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096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49183/tcp,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49186/tcp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22250" marR="149225" indent="-64769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22250" marR="21526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03200" marR="196850" indent="64769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(1434/udp)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Query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222250" marR="215265" indent="685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TCP/IP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listener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Bloquear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puerto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externa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0960">
                        <a:lnSpc>
                          <a:spcPct val="97600"/>
                        </a:lnSpc>
                        <a:buChar char="·"/>
                        <a:tabLst>
                          <a:tab pos="1968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8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22250" marR="130175" indent="-8382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22250" marR="21526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22250" marR="215265" indent="685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54000" marR="17970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22250" marR="128270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 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0500" marR="184150" indent="1638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(tcp/10000)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35585" marR="227965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54000" marR="20891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9343897"/>
            <a:ext cx="13728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OpenVAS_ESEDI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025"/>
                <a:gridCol w="696594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521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2030"/>
                <a:gridCol w="706755"/>
                <a:gridCol w="1558925"/>
                <a:gridCol w="2268855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 marR="150495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(2)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Port: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1030/tcp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865">
                        <a:lnSpc>
                          <a:spcPts val="1060"/>
                        </a:lnSpc>
                        <a:spcBef>
                          <a:spcPts val="40"/>
                        </a:spcBef>
                        <a:buChar char="·"/>
                        <a:tabLst>
                          <a:tab pos="1708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150">
                        <a:lnSpc>
                          <a:spcPts val="969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26060" marR="219075" indent="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21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19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195" algn="l"/>
                          <a:tab pos="54483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19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195" algn="l"/>
                          <a:tab pos="5448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qencp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(2120/tcp)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iad1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(1030/tcp)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26060" marR="219075" indent="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57175" marR="18351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4310" marR="187960" indent="1638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39395" marR="231775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57175" marR="21272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6746747"/>
            <a:ext cx="15748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71.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OpenVAS_CONTROL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7301991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/>
                <a:gridCol w="796290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NETXUS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7942071"/>
          <a:ext cx="5544820" cy="1817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662940"/>
                <a:gridCol w="2128520"/>
                <a:gridCol w="179387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 marR="127635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FTPd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NLST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.IDA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ISAPI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applied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unmap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.IDA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extension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0500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2880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methods.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2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662940"/>
                <a:gridCol w="839470"/>
                <a:gridCol w="722630"/>
                <a:gridCol w="565784"/>
                <a:gridCol w="1464945"/>
                <a:gridCol w="328295"/>
              </a:tblGrid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33045" marR="158115" indent="-6667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marL="67945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Could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Code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Execution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(958687)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(5)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14604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2008-4114,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4834,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4835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BID:31179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 marR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NTLM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(971468)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just"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(6)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0960">
                        <a:lnSpc>
                          <a:spcPct val="97600"/>
                        </a:lnSpc>
                        <a:tabLst>
                          <a:tab pos="9194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0020,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2010-0021,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CVE-2010-0022,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01295" marR="106680" indent="-863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marL="67945" marR="61594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Code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Execution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(2671387)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(7)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86995">
                        <a:lnSpc>
                          <a:spcPts val="1050"/>
                        </a:lnSpc>
                        <a:spcBef>
                          <a:spcPts val="4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2012-0002,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0152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52353,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52354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38100">
                        <a:lnSpc>
                          <a:spcPct val="10000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spoofing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 marR="8699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2010-1690,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1689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39910,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39908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0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IP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Address/Internal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Network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 Disclosure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(8)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3159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MX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Record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 marR="8699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2010-0024,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0025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39308,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39381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0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33045" marR="225425" indent="762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5969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Port: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1025/tcp,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1026/tcp,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1027/tcp,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1029/tcp,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1030/tcp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84455">
                        <a:lnSpc>
                          <a:spcPts val="1060"/>
                        </a:lnSpc>
                        <a:tabLst>
                          <a:tab pos="28448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SharePoint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TRACE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01295" marR="106680" indent="-863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 rowSpan="2"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nntp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News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Misc information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 News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 algn="just"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  <a:buChar char="·"/>
                        <a:tabLst>
                          <a:tab pos="175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150495" indent="-83185">
                        <a:lnSpc>
                          <a:spcPts val="1005"/>
                        </a:lnSpc>
                        <a:buChar char="·"/>
                        <a:tabLst>
                          <a:tab pos="1511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69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20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125730" indent="-58419">
                        <a:lnSpc>
                          <a:spcPts val="1050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83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830" algn="l"/>
                          <a:tab pos="54546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Firewall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blackjack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exosee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lsa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nntp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nntps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(563/tcp)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tip2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(3372/tcp)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193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662940"/>
                <a:gridCol w="3922395"/>
              </a:tblGrid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Microsoft-IIS/5.0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33045" marR="15811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nntp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 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unknown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port.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13995" marR="207645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33045" marR="18732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nntps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(563/tcp)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unknown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port.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tip2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(3372/tcp)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MSDTC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01295" marR="194310" indent="673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826765"/>
            <a:ext cx="1484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OpenVAS_NETXUS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3382009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560"/>
                <a:gridCol w="861060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PROXY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4022089"/>
          <a:ext cx="5544820" cy="5228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/>
                <a:gridCol w="645794"/>
                <a:gridCol w="2653665"/>
                <a:gridCol w="132778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80035" marR="242570" indent="-2984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4625" marR="119380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79705" marR="173355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Squid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information-disclosure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1211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33858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4775" marR="97155" indent="133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medium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Squid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Proxy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String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Processing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Pointer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Dereference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42982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Squid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Header-Only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Packets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0308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37522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ssh-2.0-openssh_5.4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92405" marR="186055" indent="9779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xdmcp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(177/udp)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Display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Manager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(XDMCP)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XDMCP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9705" marR="173355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TRACE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9705" marR="17335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8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 marL="57150" marR="2540000" indent="-57785">
                        <a:lnSpc>
                          <a:spcPts val="1045"/>
                        </a:lnSpc>
                        <a:buChar char="·"/>
                        <a:tabLst>
                          <a:tab pos="5778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r" lvl="1" marL="228600" marR="255397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228600" algn="l"/>
                          <a:tab pos="22923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xdmcp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(177/udp)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79705" marR="173355" indent="9017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proxy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squid/3.0.STABLE25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 SSH server 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2.0-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OpenSSH_5.4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9705" marR="17335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9241789"/>
            <a:ext cx="14262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OpenVAS_PROXY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3395"/>
                <a:gridCol w="911225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ESMIS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617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4415"/>
                <a:gridCol w="723265"/>
                <a:gridCol w="2299335"/>
                <a:gridCol w="148145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 marR="158750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1025/tcp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Tilde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Character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54251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seems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3790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SharePoint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detection.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X-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AspNet-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1.1.4322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m2ua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(2904/tcp)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m3ua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(2905/tcp)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6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19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195" algn="l"/>
                          <a:tab pos="54483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blackjack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m2ua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(2904/tcp)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m3ua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(2905/tcp)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naap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(1340/tcp)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 marL="2413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3500">
                        <a:lnSpc>
                          <a:spcPts val="1060"/>
                        </a:lnSpc>
                        <a:spcBef>
                          <a:spcPts val="40"/>
                        </a:spcBef>
                        <a:buChar char="·"/>
                        <a:tabLst>
                          <a:tab pos="1333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File/Folder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found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starting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with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:aspnet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50"/>
                        </a:lnSpc>
                        <a:buChar char="·"/>
                        <a:tabLst>
                          <a:tab pos="175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IIS/6.0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54251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73685" marR="199390" indent="-6667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10185" marR="203835" indent="163830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55270" marR="247650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73685" marR="228600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241935" marR="234950" indent="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7710678"/>
            <a:ext cx="1381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74.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OpenVAS_ESMIS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8265159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8905493"/>
          <a:ext cx="5544820" cy="87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85"/>
                <a:gridCol w="702310"/>
                <a:gridCol w="1567180"/>
                <a:gridCol w="219329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5" b="1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0" marR="147320" indent="-47625">
                        <a:lnSpc>
                          <a:spcPts val="118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228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785"/>
                <a:gridCol w="702310"/>
                <a:gridCol w="1567180"/>
                <a:gridCol w="2193290"/>
              </a:tblGrid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1035/tcp,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1047/tcp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62255" marR="167640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587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96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6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19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195" algn="l"/>
                          <a:tab pos="54483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autocuelog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(3104/tcp)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neod1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(1047/tcp)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amanda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mxxrlogin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(1035/tcp)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29870" marR="223520" indent="1238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amanda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93370" marR="21907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74955" marR="267335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93370" marR="24828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118861"/>
            <a:ext cx="1384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OpenVAS_ESTS1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674359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AD3B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6314439"/>
          <a:ext cx="5544820" cy="3448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775969"/>
                <a:gridCol w="1910714"/>
                <a:gridCol w="163766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 marR="180975" indent="-431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1036/tcp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332105" marR="23812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tabLst>
                          <a:tab pos="264160" algn="l"/>
                          <a:tab pos="894715" algn="l"/>
                          <a:tab pos="143637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3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419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4195" algn="l"/>
                          <a:tab pos="54483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openvpn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(1194/tcp)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pcg-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radar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00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363220" marR="289560" indent="-6667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>
                  <a:txBody>
                    <a:bodyPr/>
                    <a:lstStyle/>
                    <a:p>
                      <a:pPr algn="ctr" marL="635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13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775969"/>
                <a:gridCol w="3548379"/>
              </a:tblGrid>
              <a:tr h="139700">
                <a:tc>
                  <a:txBody>
                    <a:bodyPr/>
                    <a:lstStyle/>
                    <a:p>
                      <a:pPr marL="6985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027429"/>
            <a:ext cx="1384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OpenVAS_ESTS3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1671827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2312161"/>
          <a:ext cx="5544820" cy="7455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/>
                <a:gridCol w="621030"/>
                <a:gridCol w="1395730"/>
                <a:gridCol w="2644774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63525" marR="226060" indent="-29209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107950" indent="-47625">
                        <a:lnSpc>
                          <a:spcPts val="1170"/>
                        </a:lnSpc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Threat</a:t>
                      </a:r>
                      <a:r>
                        <a:rPr dirty="0" sz="1000" spc="-10" b="1" i="1">
                          <a:latin typeface="Cambria"/>
                          <a:cs typeface="Cambria"/>
                        </a:rPr>
                        <a:t>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 i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3830" marR="90805" indent="-64769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Missing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413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'secure'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any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connection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63830" marR="156210" indent="1651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600"/>
                        </a:lnSpc>
                        <a:spcBef>
                          <a:spcPts val="530"/>
                        </a:spcBef>
                        <a:tabLst>
                          <a:tab pos="916940" algn="l"/>
                          <a:tab pos="109410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(July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7.1.1 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2012-2012,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2013,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2014,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2015,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2016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54218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tabLst>
                          <a:tab pos="916940" algn="l"/>
                          <a:tab pos="109410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(July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3576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60471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82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3830" marR="156210" indent="16510">
                        <a:lnSpc>
                          <a:spcPts val="1060"/>
                        </a:lnSpc>
                        <a:spcBef>
                          <a:spcPts val="70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just" marL="67310" marR="61594">
                        <a:lnSpc>
                          <a:spcPct val="97600"/>
                        </a:lnSpc>
                        <a:spcBef>
                          <a:spcPts val="5"/>
                        </a:spcBef>
                        <a:tabLst>
                          <a:tab pos="916940" algn="l"/>
                          <a:tab pos="109410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(July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7.2.1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2012-5217,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2355,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2356,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2357,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2358,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2359,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2360,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2361,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2362,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2363,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2364,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4821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61340,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61338,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61333,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61332,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61339,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61342,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61343,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61336, 61337,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61335,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61341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21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spcBef>
                          <a:spcPts val="6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Cross-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site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scripting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572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534035">
                        <a:lnSpc>
                          <a:spcPts val="1060"/>
                        </a:lnSpc>
                        <a:spcBef>
                          <a:spcPts val="14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6.0.0.96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(for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windows),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6.0.0-95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linux)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4185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6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38081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84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21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ct val="97500"/>
                        </a:lnSpc>
                        <a:spcBef>
                          <a:spcPts val="65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Unspecified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6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2.1.15.210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4411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6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31663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93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21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ct val="97500"/>
                        </a:lnSpc>
                        <a:spcBef>
                          <a:spcPts val="65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Unspecified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65"/>
                        </a:lnSpc>
                        <a:spcBef>
                          <a:spcPts val="6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3.0.1.73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35031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08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670"/>
                        </a:spcBef>
                        <a:tabLst>
                          <a:tab pos="91694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50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6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System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Management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Homepage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6.2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3284,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3283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81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40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4945" marR="188595" indent="76835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50"/>
                        </a:lnSpc>
                        <a:spcBef>
                          <a:spcPts val="75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 DCE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40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65"/>
                        </a:lnSpc>
                        <a:spcBef>
                          <a:spcPts val="160"/>
                        </a:spcBef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35"/>
                        </a:spcBef>
                        <a:buChar char="·"/>
                        <a:tabLst>
                          <a:tab pos="323850" algn="l"/>
                          <a:tab pos="325120" algn="l"/>
                          <a:tab pos="84010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1026/tcp,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1032/tcp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03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3830" marR="90805" indent="-64769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3830" marR="156845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44780" marR="137795" indent="64769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(1434/udp)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Query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232410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TCP/IP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Bloquear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puerto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externa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117538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haciendo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perder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malos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hábitos.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auditaremos,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fidedigna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exacta,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incurriríamos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faltas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facilitaríamos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atacantes.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denominaremos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nuestra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nombre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139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5299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/>
                <a:gridCol w="621030"/>
                <a:gridCol w="1395730"/>
                <a:gridCol w="2644774"/>
              </a:tblGrid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listener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63830" marR="69215" indent="-8699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tabLst>
                          <a:tab pos="91122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3830" marR="133985" indent="-222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47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356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3560" algn="l"/>
                          <a:tab pos="54419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iad3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(1032/tcp)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emap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advant-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lm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(2295/tcp)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3830" marR="90805" indent="-64769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compaq-https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3830" marR="15621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cpq-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(2301/tcp)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63830" marR="156210" indent="685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attackers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3830" marR="133985" indent="-222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94945" marR="12128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31445" marR="125095" indent="1638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6530" marR="169545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4945" marR="149860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6189725"/>
            <a:ext cx="1384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OpenVAS_ESTS4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6744969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7385050"/>
          <a:ext cx="5544820" cy="2358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775969"/>
                <a:gridCol w="1910714"/>
                <a:gridCol w="1637664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 marR="180975" indent="-431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1036/tcp,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1056/tcp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332105" marR="23812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tabLst>
                          <a:tab pos="264160" algn="l"/>
                          <a:tab pos="894715" algn="l"/>
                          <a:tab pos="143637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8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vfo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(1056/tcp)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1236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775969"/>
                <a:gridCol w="3548379"/>
              </a:tblGrid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145" indent="-229235">
                        <a:lnSpc>
                          <a:spcPts val="104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pcg-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radar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363220" marR="28956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125726"/>
            <a:ext cx="1384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OpenVAS_ESTS5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2680207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3320288"/>
          <a:ext cx="5544820" cy="6358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540"/>
                <a:gridCol w="631190"/>
                <a:gridCol w="2353310"/>
                <a:gridCol w="1659889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66065" marR="22606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09220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2565" marR="194945" indent="762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2230">
                        <a:lnSpc>
                          <a:spcPts val="1060"/>
                        </a:lnSpc>
                        <a:tabLst>
                          <a:tab pos="901065" algn="l"/>
                          <a:tab pos="173418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5722/tcp,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49158/tcp,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49159/tcp,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51053/tcp,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61674/tcp,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62713/tcp,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62719/tcp,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64393/tcp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 your LDAP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search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retrieve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from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Directory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execute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command: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localgroup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'Pre-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2000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Compatible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Access'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everyone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/delete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4950" marR="226695" indent="2476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internal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hostname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  <a:tabLst>
                          <a:tab pos="19367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0.in-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255.in-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63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60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1970" indent="-226695">
                        <a:lnSpc>
                          <a:spcPts val="1070"/>
                        </a:lnSpc>
                        <a:buFont typeface="Courier New"/>
                        <a:buChar char="o"/>
                        <a:tabLst>
                          <a:tab pos="521334" algn="l"/>
                          <a:tab pos="52197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1970" indent="-226695">
                        <a:lnSpc>
                          <a:spcPct val="100000"/>
                        </a:lnSpc>
                        <a:spcBef>
                          <a:spcPts val="130"/>
                        </a:spcBef>
                        <a:buFont typeface="Courier New"/>
                        <a:buChar char="o"/>
                        <a:tabLst>
                          <a:tab pos="521334" algn="l"/>
                          <a:tab pos="52197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1970" indent="-226695">
                        <a:lnSpc>
                          <a:spcPct val="100000"/>
                        </a:lnSpc>
                        <a:spcBef>
                          <a:spcPts val="135"/>
                        </a:spcBef>
                        <a:buFont typeface="Courier New"/>
                        <a:buChar char="o"/>
                        <a:tabLst>
                          <a:tab pos="521334" algn="l"/>
                          <a:tab pos="52197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70"/>
                        </a:lnSpc>
                        <a:spcBef>
                          <a:spcPts val="130"/>
                        </a:spcBef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kpasswd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(464/tcp)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http-rpc-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gc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8600">
                        <a:lnSpc>
                          <a:spcPts val="1010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msft-gc-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34950" marR="219710" indent="-889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1645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540"/>
                <a:gridCol w="631825"/>
                <a:gridCol w="4015104"/>
              </a:tblGrid>
              <a:tr h="274320">
                <a:tc>
                  <a:txBody>
                    <a:bodyPr/>
                    <a:lstStyle/>
                    <a:p>
                      <a:pPr marL="215265" marR="208279" indent="101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02565" marR="12763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0815" marR="76200" indent="-863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39065" marR="132080" indent="16256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83515" marR="177165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02565" marR="15684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4629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2533395"/>
            <a:ext cx="1384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OpenVAS_ESTS8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3088639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380"/>
                <a:gridCol w="904875"/>
                <a:gridCol w="412115"/>
                <a:gridCol w="617855"/>
                <a:gridCol w="381635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ESCTL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3728719"/>
          <a:ext cx="5544820" cy="182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65"/>
                <a:gridCol w="775335"/>
                <a:gridCol w="2903220"/>
                <a:gridCol w="1035685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165">
                <a:tc>
                  <a:txBody>
                    <a:bodyPr/>
                    <a:lstStyle/>
                    <a:p>
                      <a:pPr marL="232410" marR="192405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 marR="180975" indent="-431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7180">
                        <a:lnSpc>
                          <a:spcPts val="1010"/>
                        </a:lnSpc>
                        <a:tabLst>
                          <a:tab pos="52578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201295" marR="193040" indent="876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5541263"/>
            <a:ext cx="1387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OpenVAS_ESCTL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005839" y="6095745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/>
                <a:gridCol w="906780"/>
                <a:gridCol w="411479"/>
                <a:gridCol w="617219"/>
                <a:gridCol w="38099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008887" y="6735825"/>
          <a:ext cx="554482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840"/>
                <a:gridCol w="647700"/>
                <a:gridCol w="2440305"/>
                <a:gridCol w="157162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59715" marR="219075" indent="-3365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 marR="117475" indent="-4381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4465" marR="157480" indent="3810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cslistener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DevilRobber.A,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Netministrator,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W32.Randex,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W32.Mytob,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W32.Esbot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Verificar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antivirus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troyano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alojado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5580" marR="189230" indent="11620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JBoss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Enterprise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Platform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2010-3708,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3862,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3878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45148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5580" marR="189230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JBoss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Enterprise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Application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Platform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2010-0738,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1428,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1429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39710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95580" marR="189230" indent="76835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86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49210/tcp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marL="13970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95580" marR="189230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Expiry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20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840"/>
                <a:gridCol w="647700"/>
                <a:gridCol w="2440305"/>
                <a:gridCol w="1571625"/>
              </a:tblGrid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64465" marR="157480" indent="18796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 for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VNC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3081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acorde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157480" indent="-90805">
                        <a:lnSpc>
                          <a:spcPts val="1005"/>
                        </a:lnSpc>
                        <a:buChar char="·"/>
                        <a:tabLst>
                          <a:tab pos="1581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vnc-http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cslistener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95580" marR="189230" indent="1162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5580" marR="12192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4465" marR="7048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7800" marR="170180" indent="444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95580" marR="150495" indent="-3810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164465" marR="157480" indent="6667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099049"/>
            <a:ext cx="13855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OpenVAS_ESBES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742939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/>
                <a:gridCol w="973455"/>
                <a:gridCol w="410844"/>
                <a:gridCol w="616584"/>
                <a:gridCol w="380364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6383019"/>
          <a:ext cx="5694045" cy="3303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320"/>
                <a:gridCol w="568959"/>
                <a:gridCol w="1922779"/>
                <a:gridCol w="177800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 marR="78740" indent="-4381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1037/tcp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http_alt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ManageEngine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ServiceDesk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Plus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433705" marR="339090" indent="-863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50"/>
                        </a:lnSpc>
                        <a:tabLst>
                          <a:tab pos="268605" algn="l"/>
                          <a:tab pos="902969" algn="l"/>
                          <a:tab pos="144843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8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LiebDevMgmt_A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(3029/tcp)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startron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(1057/tcp)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nim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(1058/tcp)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694045" cy="1109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320"/>
                <a:gridCol w="568959"/>
                <a:gridCol w="3700779"/>
              </a:tblGrid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145" indent="-229235">
                        <a:lnSpc>
                          <a:spcPts val="104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kiosk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(1061/tcp)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http_alt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997709"/>
            <a:ext cx="1325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OpenVAS_ESSD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2642107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75"/>
                <a:gridCol w="880744"/>
                <a:gridCol w="411480"/>
                <a:gridCol w="617219"/>
                <a:gridCol w="381000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3282187"/>
          <a:ext cx="5544820" cy="642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970"/>
                <a:gridCol w="568960"/>
                <a:gridCol w="2635249"/>
                <a:gridCol w="155765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07645" marR="16764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78105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6530" marR="142875" indent="-26670">
                        <a:lnSpc>
                          <a:spcPts val="1050"/>
                        </a:lnSpc>
                        <a:spcBef>
                          <a:spcPts val="86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Privilege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Escalation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3548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36954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'Transfer-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Encoding'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2227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41544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350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January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2901,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2902,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2693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37945,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37942,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37944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8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2395" marR="106045" indent="9017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2230">
                        <a:lnSpc>
                          <a:spcPct val="977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Brown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Orifice,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Generic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backdoor,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RemoConChubo,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Reverse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WWW,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Tunnel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Backdoor,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RingZero,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MyDoom,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Nemog,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Webus,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W32.Spybot,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Feutel,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W32.Mytob,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W32.Picrate,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W32.Kelvir,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W32.Opanki,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Haxdoor,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W32.Zotob,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Tjserv,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W32.Botter,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W32.Looksky,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Ryknos,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Naninf,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Hesive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Verificar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antivirus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troyano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alojado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4780" marR="137160" indent="116205">
                        <a:lnSpc>
                          <a:spcPts val="1060"/>
                        </a:lnSpc>
                        <a:spcBef>
                          <a:spcPts val="68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SonicWALL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Products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Authentication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1359,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1360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57445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Installer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Privilege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Escalation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(1)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3548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36954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'Transfer-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Encoding'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2227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41544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350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January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2901,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2902,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2693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37945,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37942,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37944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68580" marR="60960">
                        <a:lnSpc>
                          <a:spcPct val="9750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remoteware-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cl</a:t>
                      </a:r>
                      <a:r>
                        <a:rPr dirty="0" sz="9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350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FirstClass,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InetSpy,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Shut,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Kutex,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W32.Mimail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Verificar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antivirus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troyano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alojado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FirstClass,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InetSpy,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Shut,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Kutex,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W32.Mimail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0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6530" marR="142875" indent="-266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ct val="975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5.5.36,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7.0.30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5887,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5886,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5885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1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970"/>
                <a:gridCol w="568960"/>
                <a:gridCol w="2635249"/>
                <a:gridCol w="1557654"/>
              </a:tblGrid>
              <a:tr h="67564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NIO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6.0.36,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7.0.28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2733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Connector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6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6.0.32,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7.0.8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0534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46164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'sort'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'orderBy'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Parameters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Cross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Scripting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4172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45015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Authentication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1157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39635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latest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5.5.30 or 6.0.27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1157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39635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0260"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44780" marR="137160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5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5.5.36,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7.0.30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5887,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5886,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5885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NIO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6.0.36,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7.0.28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2733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NIO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Connector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6.0.32,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7.0.8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1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0534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46164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'sort'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'orderBy'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Parameters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Cross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Scripting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4172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45015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débiles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Authentication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1157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39635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latest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5.5.30 or 6.0.27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1157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39635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44780" marR="137160" indent="762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tabLst>
                          <a:tab pos="231775" algn="l"/>
                          <a:tab pos="655320" algn="l"/>
                          <a:tab pos="1336040" algn="l"/>
                          <a:tab pos="201676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57900/tcp,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57907/tcp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6530" marR="142875" indent="-266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SecurityManager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5.5.33,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6.0.30,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7.0.4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3718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46177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4780" marR="137160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SecurityManager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5.5.33,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6.0.30,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7.0.4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44577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3718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46177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FileZilla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7862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970"/>
                <a:gridCol w="568960"/>
                <a:gridCol w="2635249"/>
                <a:gridCol w="1557654"/>
              </a:tblGrid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7640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0.9.40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76530" marR="16891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764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tabLst>
                          <a:tab pos="243840" algn="l"/>
                          <a:tab pos="851535" algn="l"/>
                          <a:tab pos="1533525" algn="l"/>
                          <a:tab pos="2082164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SharePoint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IIS/7.5.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AspNet-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2.0.50727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4615" marR="86995" indent="635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(1434/udp)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76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Microsoft's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Query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24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remoteware-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neod1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(1047/tcp)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csdm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(1048/tcp)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neod2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(1468/tcp)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remoteware-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srv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(3002/tcp)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45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synchronet-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rtc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(6101/tcp)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mpsserver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(6106/tcp)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remoteware-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(2999/tcp)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gauntlet-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personal-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670">
                <a:tc>
                  <a:txBody>
                    <a:bodyPr/>
                    <a:lstStyle/>
                    <a:p>
                      <a:pPr marL="176530" marR="142875" indent="-2667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buChar char="·"/>
                        <a:tabLst>
                          <a:tab pos="15240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Apache-Coyote/1.1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(Apache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6.0.20)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12395" marR="106045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unknown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44780" marR="137160" indent="116205">
                        <a:lnSpc>
                          <a:spcPts val="105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buChar char="·"/>
                        <a:tabLst>
                          <a:tab pos="1511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Coyote/1.1.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6.0.20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76530" marR="16891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web server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 is: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Microsoft-IIS/7.5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44780" marR="6985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113030" marR="106045" indent="6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wbt-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81280" marR="74295" indent="16256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25730" marR="118745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44780" marR="99060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35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940">
                <a:tc>
                  <a:txBody>
                    <a:bodyPr/>
                    <a:lstStyle/>
                    <a:p>
                      <a:pPr algn="ctr" marL="113030" marR="106045" indent="6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personal-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8351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8755379"/>
            <a:ext cx="1408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OpenVAS_ESBKP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40"/>
                <a:gridCol w="817244"/>
                <a:gridCol w="410845"/>
                <a:gridCol w="616584"/>
                <a:gridCol w="380364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NAGIOS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46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840"/>
                <a:gridCol w="676910"/>
                <a:gridCol w="1938020"/>
                <a:gridCol w="2044700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marL="259715" marR="219075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32080" indent="-431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54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7800" marR="170180" indent="9715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xdmcp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(177/udp)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Display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Manager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(XDMCP)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XDMCP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812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ignore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packets: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ignore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4465" marR="15748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79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xdmcp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(177/udp)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125730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499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499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(6001/tcp)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Apache/2.2.17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(Linux/SUSE)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64465" marR="15748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 SSH server 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2.0-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OpenSSH_5.8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6204965"/>
            <a:ext cx="1466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OpenVAS_NAGIOS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6759447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950"/>
                <a:gridCol w="788669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ES-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7399528"/>
          <a:ext cx="5544820" cy="235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935"/>
                <a:gridCol w="736600"/>
                <a:gridCol w="2504440"/>
                <a:gridCol w="116586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 marR="161925" indent="-4381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290195" marR="196215" indent="-863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RDP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Private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Key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CVE-2005-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1794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13818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90195" marR="196215" indent="-863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8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04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tabLst>
                          <a:tab pos="40386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7368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290195" marR="196215" indent="-863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0935"/>
                <a:gridCol w="736600"/>
                <a:gridCol w="3670300"/>
              </a:tblGrid>
              <a:tr h="274320">
                <a:tc>
                  <a:txBody>
                    <a:bodyPr/>
                    <a:lstStyle/>
                    <a:p>
                      <a:pPr marL="321945" marR="24765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302895" marR="296545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321945" marR="27622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710435"/>
            <a:ext cx="149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2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85.</a:t>
            </a:r>
            <a:r>
              <a:rPr dirty="0" sz="900" spc="20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OpenVAS_ES-</a:t>
            </a:r>
            <a:r>
              <a:rPr dirty="0" sz="900" spc="-20" b="1">
                <a:solidFill>
                  <a:srgbClr val="1F487C"/>
                </a:solidFill>
                <a:latin typeface="Cambria"/>
                <a:cs typeface="Cambria"/>
              </a:rPr>
              <a:t>DIVA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2265679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460"/>
                <a:gridCol w="645795"/>
                <a:gridCol w="412115"/>
                <a:gridCol w="617855"/>
                <a:gridCol w="381635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SpareLoad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2905759"/>
          <a:ext cx="5544820" cy="5623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60"/>
                <a:gridCol w="631825"/>
                <a:gridCol w="2469515"/>
                <a:gridCol w="156400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56540" marR="216535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 marR="109855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42875" marR="135890" indent="219075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export.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Please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permissions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exports.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CVE-1999-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0554,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1999-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1290" marR="61594" indent="-933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personal-agent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Cross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Scripting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2.0-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openssh_5.4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61290" marR="154940" indent="1377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6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7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ignore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packets: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default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ignore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61290" marR="15494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8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50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6364" indent="-126364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505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(1677/tcp)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505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505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(22/tcp)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5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6545">
                        <a:lnSpc>
                          <a:spcPts val="1015"/>
                        </a:lnSpc>
                        <a:tabLst>
                          <a:tab pos="525145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1290" marR="61594" indent="-933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personal-agent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Reload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4.0.0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Interface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 SSH server 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2.0-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OpenSSH_5.4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61290" marR="154940" indent="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vnc-http-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8520683"/>
            <a:ext cx="1619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OpenVAS_SpareLoad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865"/>
                <a:gridCol w="960755"/>
                <a:gridCol w="411479"/>
                <a:gridCol w="617219"/>
                <a:gridCol w="38099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3723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775969"/>
                <a:gridCol w="1910714"/>
                <a:gridCol w="1637664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 marR="180975" indent="-43180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208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1026/tcp,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1029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332105" marR="23812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tabLst>
                          <a:tab pos="264160" algn="l"/>
                          <a:tab pos="894715" algn="l"/>
                          <a:tab pos="143637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Protocol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4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lsa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(1029/tcp)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isns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(3205/tcp)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363220" marR="28956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335">
                <a:tc>
                  <a:txBody>
                    <a:bodyPr/>
                    <a:lstStyle/>
                    <a:p>
                      <a:pPr algn="ctr" marL="635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5253989"/>
            <a:ext cx="13366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OpenVAS_PTTS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5809233"/>
          <a:ext cx="2827020" cy="464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/>
                <a:gridCol w="972185"/>
                <a:gridCol w="411480"/>
                <a:gridCol w="617219"/>
                <a:gridCol w="381000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PTFS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6448551"/>
          <a:ext cx="5544820" cy="331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1596390"/>
                <a:gridCol w="256794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08915" marR="167640" indent="-3365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 marR="92075" indent="-43180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13664" marR="106045" indent="13589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Missing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'secure'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any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cookies that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connection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10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6530" marR="169545" indent="254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ct val="97700"/>
                        </a:lnSpc>
                        <a:tabLst>
                          <a:tab pos="9080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worm,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Civcat,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Esteems,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Lion,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W32.Spybot,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W32.Dasher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antivirus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troyano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alojado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6530" marR="169545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4780" marR="13779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3664" marR="106045" indent="2171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2371,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2665,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6710" cy="3604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4.</a:t>
            </a:r>
            <a:r>
              <a:rPr dirty="0" sz="1400" spc="45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Auditoría</a:t>
            </a:r>
            <a:r>
              <a:rPr dirty="0" sz="1400" spc="9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Informática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parezca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poco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esencial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determinar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vulnerabilidades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sistemas</a:t>
            </a:r>
            <a:r>
              <a:rPr dirty="0" sz="1100">
                <a:latin typeface="Cambria"/>
                <a:cs typeface="Cambria"/>
              </a:rPr>
              <a:t> de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Básicamente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consiste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recoger,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agrupar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evidencias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salvaguarda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documentación,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controlar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gestionen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correctamente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mantenimiento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integridad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datos.</a:t>
            </a:r>
            <a:endParaRPr sz="1100">
              <a:latin typeface="Cambria"/>
              <a:cs typeface="Cambria"/>
            </a:endParaRPr>
          </a:p>
          <a:p>
            <a:pPr algn="just" marL="4343400">
              <a:lnSpc>
                <a:spcPts val="1250"/>
              </a:lnSpc>
            </a:pPr>
            <a:r>
              <a:rPr dirty="0" sz="1100">
                <a:latin typeface="Cambria"/>
                <a:cs typeface="Cambria"/>
              </a:rPr>
              <a:t>(Cocomsys,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2014)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explorar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fondo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nuestros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incurriendo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si </a:t>
            </a:r>
            <a:r>
              <a:rPr dirty="0" sz="1100" spc="-10">
                <a:latin typeface="Cambria"/>
                <a:cs typeface="Cambria"/>
              </a:rPr>
              <a:t>tenemos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agujeros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daremos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identificativos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-25">
                <a:latin typeface="Cambria"/>
                <a:cs typeface="Cambria"/>
              </a:rPr>
              <a:t> de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situaciones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produciendo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seguridad.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96669" y="4944364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4.1.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68754" y="4944364"/>
            <a:ext cx="102361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Introducción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8069" y="5466587"/>
            <a:ext cx="5426075" cy="397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4.1.1.</a:t>
            </a:r>
            <a:r>
              <a:rPr dirty="0" sz="1200" spc="2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Definición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80"/>
              </a:lnSpc>
              <a:spcBef>
                <a:spcPts val="5"/>
              </a:spcBef>
            </a:pPr>
            <a:r>
              <a:rPr dirty="0" sz="1100" spc="-10">
                <a:latin typeface="Cambria"/>
                <a:cs typeface="Cambria"/>
              </a:rPr>
              <a:t>Actualmente existen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muchas </a:t>
            </a:r>
            <a:r>
              <a:rPr dirty="0" sz="1100" spc="-10">
                <a:latin typeface="Cambria"/>
                <a:cs typeface="Cambria"/>
              </a:rPr>
              <a:t>definiciones,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consultemos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auditemos,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fielmente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RAE</a:t>
            </a:r>
            <a:r>
              <a:rPr dirty="0" sz="1100" spc="190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definición: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</a:t>
            </a:r>
            <a:r>
              <a:rPr dirty="0" sz="1100" i="1">
                <a:latin typeface="Cambria"/>
                <a:cs typeface="Cambria"/>
              </a:rPr>
              <a:t>Revisión</a:t>
            </a:r>
            <a:r>
              <a:rPr dirty="0" sz="1100" spc="19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sistemática</a:t>
            </a:r>
            <a:r>
              <a:rPr dirty="0" sz="1100" spc="18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20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una</a:t>
            </a:r>
            <a:r>
              <a:rPr dirty="0" sz="1100" spc="19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actividad</a:t>
            </a:r>
            <a:r>
              <a:rPr dirty="0" sz="1100" spc="19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o</a:t>
            </a:r>
            <a:r>
              <a:rPr dirty="0" sz="1100" spc="204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190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una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situación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para</a:t>
            </a:r>
            <a:r>
              <a:rPr dirty="0" sz="1100" spc="16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evaluar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el</a:t>
            </a:r>
            <a:r>
              <a:rPr dirty="0" sz="1100" spc="17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cumplimiento</a:t>
            </a:r>
            <a:r>
              <a:rPr dirty="0" sz="1100" spc="16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las</a:t>
            </a:r>
            <a:r>
              <a:rPr dirty="0" sz="1100" spc="17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reglas</a:t>
            </a:r>
            <a:r>
              <a:rPr dirty="0" sz="1100" spc="16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o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criterios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objetivos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que</a:t>
            </a:r>
            <a:r>
              <a:rPr dirty="0" sz="1100" spc="17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aquellas </a:t>
            </a:r>
            <a:r>
              <a:rPr dirty="0" sz="1100" i="1">
                <a:latin typeface="Cambria"/>
                <a:cs typeface="Cambria"/>
              </a:rPr>
              <a:t>deben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someterse</a:t>
            </a:r>
            <a:r>
              <a:rPr dirty="0" sz="1100" spc="-10">
                <a:latin typeface="Cambria"/>
                <a:cs typeface="Cambria"/>
              </a:rPr>
              <a:t>".</a:t>
            </a:r>
            <a:endParaRPr sz="1100">
              <a:latin typeface="Cambria"/>
              <a:cs typeface="Cambria"/>
            </a:endParaRPr>
          </a:p>
          <a:p>
            <a:pPr algn="just" marL="4683125">
              <a:lnSpc>
                <a:spcPts val="1250"/>
              </a:lnSpc>
            </a:pPr>
            <a:r>
              <a:rPr dirty="0" sz="1100">
                <a:latin typeface="Cambria"/>
                <a:cs typeface="Cambria"/>
              </a:rPr>
              <a:t>(RAE,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2014)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distintas.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modo</a:t>
            </a:r>
            <a:r>
              <a:rPr dirty="0" sz="1100" spc="-10">
                <a:latin typeface="Cambria"/>
                <a:cs typeface="Cambria"/>
              </a:rPr>
              <a:t> específico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0">
                <a:latin typeface="Cambria"/>
                <a:cs typeface="Cambria"/>
              </a:rPr>
              <a:t> definición </a:t>
            </a:r>
            <a:r>
              <a:rPr dirty="0" sz="1100">
                <a:latin typeface="Cambria"/>
                <a:cs typeface="Cambria"/>
              </a:rPr>
              <a:t>exacta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empleando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7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2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entonces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el</a:t>
            </a:r>
            <a:r>
              <a:rPr dirty="0" sz="1100" spc="25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conjunto</a:t>
            </a:r>
            <a:r>
              <a:rPr dirty="0" sz="1100" spc="254" b="1">
                <a:latin typeface="Cambria"/>
                <a:cs typeface="Cambria"/>
              </a:rPr>
              <a:t>  </a:t>
            </a:r>
            <a:r>
              <a:rPr dirty="0" sz="1100" spc="-25" b="1">
                <a:latin typeface="Cambria"/>
                <a:cs typeface="Cambria"/>
              </a:rPr>
              <a:t>de </a:t>
            </a:r>
            <a:r>
              <a:rPr dirty="0" sz="1100" b="1">
                <a:latin typeface="Cambria"/>
                <a:cs typeface="Cambria"/>
              </a:rPr>
              <a:t>procedimientos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técnicas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para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evaluar,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controlar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un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sistema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informático,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el </a:t>
            </a:r>
            <a:r>
              <a:rPr dirty="0" sz="1100" spc="-25" b="1">
                <a:latin typeface="Cambria"/>
                <a:cs typeface="Cambria"/>
              </a:rPr>
              <a:t>fin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3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proteger</a:t>
            </a:r>
            <a:r>
              <a:rPr dirty="0" sz="1100" spc="3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sus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activos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recursos,</a:t>
            </a:r>
            <a:r>
              <a:rPr dirty="0" sz="1100" spc="3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verificar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si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sus</a:t>
            </a:r>
            <a:r>
              <a:rPr dirty="0" sz="1100" spc="3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actividades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se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desarrollan </a:t>
            </a:r>
            <a:r>
              <a:rPr dirty="0" sz="1100" b="1">
                <a:latin typeface="Cambria"/>
                <a:cs typeface="Cambria"/>
              </a:rPr>
              <a:t>eficientemente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acuerdo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0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normativa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informática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general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existentes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en </a:t>
            </a:r>
            <a:r>
              <a:rPr dirty="0" sz="1100" b="1">
                <a:latin typeface="Cambria"/>
                <a:cs typeface="Cambria"/>
              </a:rPr>
              <a:t>cada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empresa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1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para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conseguir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eficacia</a:t>
            </a:r>
            <a:r>
              <a:rPr dirty="0" sz="1100" spc="1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exigida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en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el</a:t>
            </a:r>
            <a:r>
              <a:rPr dirty="0" sz="1100" spc="1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marco</a:t>
            </a:r>
            <a:r>
              <a:rPr dirty="0" sz="1100" spc="1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organización correspondiente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r" marR="6350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(Acha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Iturmendi,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1994)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149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755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407034"/>
                <a:gridCol w="432435"/>
                <a:gridCol w="431164"/>
                <a:gridCol w="324485"/>
                <a:gridCol w="2221230"/>
                <a:gridCol w="346075"/>
              </a:tblGrid>
              <a:tr h="136525">
                <a:tc rowSpan="5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6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2829,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CVE-2008-3658,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CVE-2008-3659,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CVE-2008-3660,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5557,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5624,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5625,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5658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29796,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29797,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29829,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30087,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30649,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31612,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32383,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32625,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32688,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32948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1015,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1549,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4486,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CVE-2006-4625,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ts val="103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CVE-2006-4812,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CVE-2006-5465,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5706,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7205,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0448,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1381,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CVE-2007-1888,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2844,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5424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20349,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20879,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49634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6383,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0905,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CVE-2007-0908,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CVE-2007-0909,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CVE-2007-0910,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0988,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1376,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1452,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CVE-2007-1453,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CVE-2007-1454,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CVE-2007-1700,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1701,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1824,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1825,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1835,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CVE-2007-1885,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CVE-2007-1886,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CVE-2007-1887,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1889,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1890,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4441,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4586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21508,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22496,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22805,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22806,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22862,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22922,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23119,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23120,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23219,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23233,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23234,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23235,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23237,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23238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4850,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6039,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CVE-2008-2050,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2051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27413,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28392,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29009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stream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scandir()'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2688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54638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5.2.14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1581,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0397,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CVE-2010-1864,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ts val="103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CVE-2010-2097,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CVE-2010-2100,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2101,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2190,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2191,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2225,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2484,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CVE-2010-2531,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3065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38708,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40948,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41991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98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ts val="103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310" marR="3238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0200,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CVE-2006-0207,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2006-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0208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103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16220,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16803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3996,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4782,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4783,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CVE-2007-4825,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CVE-2007-4840,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CVE-2007-4887,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4889,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5447,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5653,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3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5898,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CVE-2007-5900,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3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CVE-2008-2107,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CVE-2008-2108,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4107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26403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65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1581,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0397,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24765">
                        <a:lnSpc>
                          <a:spcPts val="106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CVE-2010-1864,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1917,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2097,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2101,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2190,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39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2191,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2225,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CVE-2010-2484,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71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985"/>
                        </a:lnSpc>
                        <a:tabLst>
                          <a:tab pos="1018540" algn="l"/>
                          <a:tab pos="196977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CVE-2010-2531,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CVE-2010-3062,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09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1596390"/>
                <a:gridCol w="2567940"/>
              </a:tblGrid>
              <a:tr h="274320"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3063,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3064,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3065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38708,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40461, 40948,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41991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1649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BID:23105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tabLst>
                          <a:tab pos="500380" algn="l"/>
                          <a:tab pos="986790" algn="l"/>
                          <a:tab pos="143065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5.2.11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3291,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3292,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CVE-2009-4018,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5016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36449,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44889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3557,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3559,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4017,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4018,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1128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36554,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36555, 37079,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37138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5814,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5844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32673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2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1413,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2872,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3294,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3378,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CVE-2007-3790,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3799,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3806,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4033,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4255,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94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4507,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4652,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CVE-2007-4658,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2230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4659,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4660,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4661,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4662,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4663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24661,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24261, 24922,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25498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-March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5.4.13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5.3.23,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which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soon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1635,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1643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58224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tabLst>
                          <a:tab pos="887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'phar/tar.c'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Buffer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2386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47545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Code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Execution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Dec13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5.3.28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5.4.23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5.5.7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6420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462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  <a:spcBef>
                          <a:spcPts val="8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6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7243,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2094,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2950,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3436,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CVE-2010-3709,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3710,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3870,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4150,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4156,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4409,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0960">
                        <a:lnSpc>
                          <a:spcPts val="1060"/>
                        </a:lnSpc>
                        <a:spcBef>
                          <a:spcPts val="3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4697,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4698,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CVE-2010-4699,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4700,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0753,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0754,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0755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40173,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43926,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44605,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44718,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44723,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44951,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44980,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45119,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45335,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45338,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45339,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45952,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45954,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46056,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46168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50"/>
                        </a:lnSpc>
                        <a:spcBef>
                          <a:spcPts val="4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1900,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2756,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2872,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23359,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24089, 24259,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24261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tabLst>
                          <a:tab pos="112712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Sessions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Subsystem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Session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Vulnerability-Aug13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5.5.2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4718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-01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March13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53403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44780" marR="137795" indent="13589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0428,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0429,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0430,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0432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31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1596390"/>
                <a:gridCol w="2567940"/>
              </a:tblGrid>
              <a:tr h="1397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57038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tabLst>
                          <a:tab pos="395605" algn="l"/>
                          <a:tab pos="100584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'/dhost/modules?I:'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37009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40541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'DHOST'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Hijack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4615" marR="87630" indent="21971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export.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Please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permissions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CVE-1999-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0554,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CVE-1999-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6530" marR="169545" indent="108585">
                        <a:lnSpc>
                          <a:spcPts val="1060"/>
                        </a:lnSpc>
                        <a:spcBef>
                          <a:spcPts val="85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tabLst>
                          <a:tab pos="937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tabLst>
                          <a:tab pos="101219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36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4780" marR="137795" indent="116205">
                        <a:lnSpc>
                          <a:spcPts val="1060"/>
                        </a:lnSpc>
                        <a:spcBef>
                          <a:spcPts val="6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just" marL="67310" marR="61594">
                        <a:lnSpc>
                          <a:spcPct val="97500"/>
                        </a:lnSpc>
                        <a:tabLst>
                          <a:tab pos="937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ct val="976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directive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tabLst>
                          <a:tab pos="101219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3664" marR="106045" indent="217170">
                        <a:lnSpc>
                          <a:spcPts val="1060"/>
                        </a:lnSpc>
                        <a:spcBef>
                          <a:spcPts val="57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CVE-2005-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3319,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CVE-2005-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3883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15177,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15571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5.2.9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1594">
                        <a:lnSpc>
                          <a:spcPts val="1050"/>
                        </a:lnSpc>
                        <a:spcBef>
                          <a:spcPts val="4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5498,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1271,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1272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97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33002,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33927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ct val="97500"/>
                        </a:lnSpc>
                        <a:tabLst>
                          <a:tab pos="88709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'open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basedir'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3365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54612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 June13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5.4.16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4635,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2110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60731,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60411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36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just" marL="67310" marR="61594">
                        <a:lnSpc>
                          <a:spcPts val="1060"/>
                        </a:lnSpc>
                        <a:tabLst>
                          <a:tab pos="937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directive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994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Validation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5.4.18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5.5.2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4248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61776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600"/>
                        </a:lnSpc>
                        <a:tabLst>
                          <a:tab pos="101219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SOAP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Parser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5.4.12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1824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62373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09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1596390"/>
                <a:gridCol w="2567940"/>
              </a:tblGrid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tabLst>
                          <a:tab pos="101219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4780" marR="137795" indent="13589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3862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36902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eMBox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SOAP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0666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38157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Malformed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Index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43662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4780" marR="13779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 Weak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marL="144780" marR="137795" indent="1543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  <a:tabLst>
                          <a:tab pos="260985" algn="l"/>
                          <a:tab pos="842644" algn="l"/>
                          <a:tab pos="12134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NDS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Object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Enumeration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NDS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object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PUBLIC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have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Browse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rights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tree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restricted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authenticated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3664" marR="83820" indent="-222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Expiry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76530" marR="169545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4780" marR="13779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3664" marR="106045" indent="2171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44780" marR="13779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6364" marR="118745" indent="17780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60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groupwise</a:t>
                      </a:r>
                      <a:r>
                        <a:rPr dirty="0" sz="9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(1677/tcp)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45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font-service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(7100/tcp)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dhcp-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failover2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(847/tcp)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msn-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messenger-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voice-chat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ici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netviewdm3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(731/tcp)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btrieve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(3351/tcp)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sometimes-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rpc19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(32778/tcp)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sometimes-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rpc21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(32779/tcp)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23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6605"/>
                <a:gridCol w="596265"/>
                <a:gridCol w="4164329"/>
              </a:tblGrid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4510" indent="-229235">
                        <a:lnSpc>
                          <a:spcPts val="104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callbook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search-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13664" marR="106045" indent="13589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6530" marR="169545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44780" marR="137795" indent="1162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3664" marR="106045" indent="21717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63500">
                        <a:lnSpc>
                          <a:spcPts val="1050"/>
                        </a:lnSpc>
                        <a:buChar char="·"/>
                        <a:tabLst>
                          <a:tab pos="1638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mod_jk/1.2.23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PHP/5.0.5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4780" marR="13779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13664" marR="83820" indent="-22225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openwbem/3.1.0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(CIMOM)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9588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6530" marR="142875" indent="-26034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13664" marR="106045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4780" marR="9969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6530" marR="169545" indent="8826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smtp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SMTP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6364" marR="118745" indent="1257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124195"/>
            <a:ext cx="1326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OpenVAS_PTFS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678932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"/>
                <a:gridCol w="873125"/>
                <a:gridCol w="411480"/>
                <a:gridCol w="617219"/>
                <a:gridCol w="381000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PTIMG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6319011"/>
          <a:ext cx="5544820" cy="3442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/>
                <a:gridCol w="600074"/>
                <a:gridCol w="1414145"/>
                <a:gridCol w="274320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10820" marR="170815" indent="-3365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 marR="93980" indent="-4381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15570" marR="109220" indent="1371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Missing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Set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'secure'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attribute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any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that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connection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79705" marR="17145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47955" marR="14033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5570" marR="109220" indent="217804">
                        <a:lnSpc>
                          <a:spcPts val="105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2371,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2665,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2008-2829,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3658,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3659,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2008-3660,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5557,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5624,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5625,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5658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29796,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29797,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29829,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30087,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30649,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31612,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32383,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32625,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32688,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32948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77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/>
                <a:gridCol w="600074"/>
                <a:gridCol w="1414145"/>
                <a:gridCol w="2743200"/>
              </a:tblGrid>
              <a:tr h="1078230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 marR="60325">
                        <a:lnSpc>
                          <a:spcPts val="1060"/>
                        </a:lnSpc>
                        <a:spcBef>
                          <a:spcPts val="89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1015,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1549,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2660,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2006-4486,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4625,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2006-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4812,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2006-5465,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5706,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2006-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7205,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2007-0448,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1584,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2007-1888,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2844,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5424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20349,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20879,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49634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15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6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6383,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0905,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2007-0907,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0908,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0909,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2007-0910,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0988,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1376,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2007-1380,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1383,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1452,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2007-1453,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1454,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1700,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2007-1701,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1824,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1825,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2007-1835,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1885,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2007-1886,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1887,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1889,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1890,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4441,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4586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21508,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22496,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22805,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22806,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22862,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22922,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23119,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23120,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23219,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23233,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23234,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23235,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23236,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23237,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23238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4850,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6039,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2008-1384,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2050,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2051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27413,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28392,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29009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  <a:tabLst>
                          <a:tab pos="103949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stream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scandir()'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2688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54638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24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5.2.14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1581,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0397,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2010-1862,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2097,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2010-2100,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2190,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2010-2191,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2225,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2484,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2531,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3065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38708,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40948,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41991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0200,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0207,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0208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16220,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16803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0775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3996,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4782,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4783,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2007-4784,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4825,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4840,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2007-4887,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4889,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5447,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2007-5653,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5898,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5899,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2007-5900,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2008-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2108,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4107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26403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2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1581,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0397,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2010-1862,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1917,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2010-2097,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2100,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2101,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2010-2190,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2191,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2225,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2010-2484,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2531,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3062,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2010-3063,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3064,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3065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38708,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40461, 40948,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41991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1649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23105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httpd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Range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(3)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3192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49303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07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/>
                <a:gridCol w="600074"/>
                <a:gridCol w="1414145"/>
                <a:gridCol w="2743200"/>
              </a:tblGrid>
              <a:tr h="139700"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5.2.11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3291,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3292,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2009-3294,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2009-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5016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36449,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44889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3557,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3559,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4017,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4018,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1128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36554,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36555, 37079,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37138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5814,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5844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32673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2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0960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1413,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2872,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3294,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2007-3378,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3790,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3799,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2007-3806,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4033,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2007-4255,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4507,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4652,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2007-4658,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4659,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4660,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2007-4661,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4662,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2007-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4663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24661,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24261, 24922,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25498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  <a:spcBef>
                          <a:spcPts val="535"/>
                        </a:spcBef>
                        <a:tabLst>
                          <a:tab pos="413384" algn="l"/>
                          <a:tab pos="93599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March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2013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5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5.4.13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5.3.23,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which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will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soon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1635,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1643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58224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  <a:tabLst>
                          <a:tab pos="8947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'phar/tar.c'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Heap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5.3.14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2386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47545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8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Code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Execution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Dec13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5.3.28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5.4.23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5.5.7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6420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22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5.3.4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CVE-2006-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7243,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2094,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2950,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2010-3436,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3709,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3710,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2010-3870,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4150,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4156,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2010-4409,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4697,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2010-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4698,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2010-4699,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4700,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2011-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0753,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0754,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0755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40173,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43926,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44605,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44718,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44723,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44951,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44980,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45119,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45335,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45338,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45339,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45952,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45954,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46056,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46168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1900,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2756,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2872,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CVE-2007-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3007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23359,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24089, 24259,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24261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ct val="97600"/>
                        </a:lnSpc>
                        <a:tabLst>
                          <a:tab pos="9448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Sessions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Subsystem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Session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Vulnerability-Aug13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5.5.2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CVE-2011-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4718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2320,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1567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9506, 9561,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11604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  <a:tabLst>
                          <a:tab pos="413384" algn="l"/>
                          <a:tab pos="935990" algn="l"/>
                          <a:tab pos="117919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01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March13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1172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53403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7955" marR="140335" indent="135890">
                        <a:lnSpc>
                          <a:spcPts val="1060"/>
                        </a:lnSpc>
                        <a:spcBef>
                          <a:spcPts val="85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ts val="1060"/>
                        </a:lnSpc>
                        <a:spcBef>
                          <a:spcPts val="555"/>
                        </a:spcBef>
                        <a:tabLst>
                          <a:tab pos="94361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0428,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0429,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0430,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0432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57038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r" marR="169545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tabLst>
                          <a:tab pos="822960" algn="l"/>
                          <a:tab pos="8947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'/dhost/modules?I:'</a:t>
                      </a:r>
                      <a:r>
                        <a:rPr dirty="0" sz="9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Buffer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Overflow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37009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95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325">
                        <a:lnSpc>
                          <a:spcPts val="1060"/>
                        </a:lnSpc>
                        <a:tabLst>
                          <a:tab pos="304165" algn="l"/>
                          <a:tab pos="822960" algn="l"/>
                          <a:tab pos="96837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Remote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(4)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207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/>
                <a:gridCol w="600074"/>
                <a:gridCol w="1414145"/>
                <a:gridCol w="2743200"/>
              </a:tblGrid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40541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'DHOST'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Hijack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4655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7155" marR="90170" indent="21907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325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export.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superfluous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daemon.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  <a:tabLst>
                          <a:tab pos="424815" algn="l"/>
                          <a:tab pos="922019" algn="l"/>
                        </a:tabLst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You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consider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removing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1999-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0554,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CVE-1999-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0548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9705" marR="171450" indent="108585">
                        <a:lnSpc>
                          <a:spcPts val="1060"/>
                        </a:lnSpc>
                        <a:spcBef>
                          <a:spcPts val="85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600"/>
                        </a:lnSpc>
                        <a:tabLst>
                          <a:tab pos="1010919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24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7955" marR="140335" indent="116205">
                        <a:lnSpc>
                          <a:spcPts val="1060"/>
                        </a:lnSpc>
                        <a:spcBef>
                          <a:spcPts val="66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just" marL="67310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ct val="976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 released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600"/>
                        </a:lnSpc>
                        <a:tabLst>
                          <a:tab pos="1010919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5570" marR="109220" indent="217804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CVE-2005-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3319,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CVE-2005-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3883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15177,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15571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09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smaller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5.2.9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5.2.9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2230">
                        <a:lnSpc>
                          <a:spcPts val="106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5498,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1271,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1272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96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33002,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33927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tabLst>
                          <a:tab pos="99885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'open</a:t>
                      </a:r>
                      <a:r>
                        <a:rPr dirty="0" sz="900" spc="2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basedir'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Secuirity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3365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54612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ts val="1060"/>
                        </a:lnSpc>
                        <a:tabLst>
                          <a:tab pos="413384" algn="l"/>
                          <a:tab pos="93599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June13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5.4.16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4635,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2110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60731,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60411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36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just" marL="67310" marR="6096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ETag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Header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Weakness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ct val="976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OpenBSD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 released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address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issue.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released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TID10090670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advise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available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workaround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disabling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directive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configuration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releases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1418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6939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tabLst>
                          <a:tab pos="704215" algn="l"/>
                          <a:tab pos="94297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Validation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5.4.18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5.5.2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4248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61776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  <a:tabLst>
                          <a:tab pos="7556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PHP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SOAP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Parser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PHP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5.3.22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5.4.12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1824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62373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ct val="97600"/>
                        </a:lnSpc>
                        <a:tabLst>
                          <a:tab pos="1010919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'httpOnly'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Cookie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2.2.22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0053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51706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325">
                        <a:lnSpc>
                          <a:spcPts val="1060"/>
                        </a:lnSpc>
                        <a:tabLst>
                          <a:tab pos="82994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 mod_jk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1.2.27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CVE-2008-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5519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08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20"/>
                <a:gridCol w="600074"/>
                <a:gridCol w="1414145"/>
                <a:gridCol w="2743200"/>
              </a:tblGrid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34412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7955" marR="14033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 DN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CVE-2009-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3862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36902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  <a:tabLst>
                          <a:tab pos="304165" algn="l"/>
                          <a:tab pos="542290" algn="l"/>
                          <a:tab pos="822960" algn="l"/>
                          <a:tab pos="94805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eMBox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SOAP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Request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  <a:tabLst>
                          <a:tab pos="630555" algn="l"/>
                          <a:tab pos="98806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CVE-2010-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0666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38157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eDirectory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Malformed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Index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available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43662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25"/>
                        </a:spcBef>
                        <a:tabLst>
                          <a:tab pos="107378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Reset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  <a:tabLst>
                          <a:tab pos="636905" algn="l"/>
                          <a:tab pos="98806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ts val="107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7955" marR="14033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Weak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Ciphers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cifrado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débil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marL="147955" marR="140335" indent="15367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NDS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Object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Enumeration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NDS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object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PUBLIC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have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Browse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rights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tree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should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restricted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authenticated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users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only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5570" marR="86360" indent="-2159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Expiry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79705" marR="17145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7955" marR="14033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5570" marR="109220" indent="217804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mod_jk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Module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JK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1.2.23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47955" marR="140335" indent="13589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8905" marR="121920" indent="17907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26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55"/>
                        </a:lnSpc>
                        <a:tabLst>
                          <a:tab pos="5245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sunrpc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(111/tcp)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49910" indent="-2546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49910" algn="l"/>
                          <a:tab pos="5505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pichat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dhcp-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failover2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(847/tcp)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nfs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(2049/tcp)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msn-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messenger-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voice-chat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(6901/tcp)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ici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netviewdm3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(731/tcp)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btrieve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(3351/tcp)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sometimes-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rpc19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(32778/tcp)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ncp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(524/tcp)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sometimes-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rpc21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(32779/tcp)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callbook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382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685"/>
                <a:gridCol w="599440"/>
                <a:gridCol w="4156075"/>
              </a:tblGrid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4510" indent="-229235">
                        <a:lnSpc>
                          <a:spcPts val="104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search-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(1234/tcp)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15570" marR="109220" indent="1371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9705" marR="171450" indent="10858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47955" marR="140335" indent="1162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5570" marR="109220" indent="21780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ici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 marR="400685">
                        <a:lnSpc>
                          <a:spcPts val="106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Apache/2.0.63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(NETWARE)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mod_jk/1.2.23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PHP/5.0.5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47955" marR="14033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marL="115570" marR="86360" indent="-2159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openwbem/3.1.0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(CIMOM)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9842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9705" marR="146050" indent="-266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hosts2-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5570" marR="109220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Stack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7955" marR="10223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8905" marR="121920" indent="126364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(161/udp)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SNMP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715763"/>
            <a:ext cx="1415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OpenVAS_PTIMG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5271007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34"/>
                <a:gridCol w="934085"/>
                <a:gridCol w="411480"/>
                <a:gridCol w="617219"/>
                <a:gridCol w="381000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5910579"/>
          <a:ext cx="5544820" cy="385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676275"/>
                <a:gridCol w="2895599"/>
                <a:gridCol w="103886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83210" marR="242570" indent="-3365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32715" indent="-4381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general/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VMSA-2013-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0011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third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party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libraries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(remote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check).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5.1.0.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50"/>
                        </a:lnSpc>
                        <a:spcBef>
                          <a:spcPts val="40"/>
                        </a:spcBef>
                        <a:tabLst>
                          <a:tab pos="256540" algn="l"/>
                          <a:tab pos="680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Fixed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1142907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1661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  <a:tabLst>
                          <a:tab pos="63944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Parece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19075" marR="112395" indent="-990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chat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ESX/GSX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50"/>
                        </a:lnSpc>
                        <a:tabLst>
                          <a:tab pos="51371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Conexión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87960" marR="128905" indent="-5143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8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(8182/tcp)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irdmi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chat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9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2"/>
            <a:ext cx="5426710" cy="827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2" marL="913130" indent="-44386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913765" algn="l"/>
              </a:tabLst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Obj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etivo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Clr>
                <a:srgbClr val="4F81BC"/>
              </a:buClr>
              <a:buFont typeface="Cambria"/>
              <a:buAutoNum type="arabicPeriod" startAt="2"/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 </a:t>
            </a:r>
            <a:r>
              <a:rPr dirty="0" sz="1100" spc="-10">
                <a:latin typeface="Cambria"/>
                <a:cs typeface="Cambria"/>
              </a:rPr>
              <a:t>teóricos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auditoría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Universidad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III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mi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experiencia laboral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 diversas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 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departamentos 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sistemas, voy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 para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eficiencia, eficacia, </a:t>
            </a:r>
            <a:r>
              <a:rPr dirty="0" sz="1100" spc="-10">
                <a:latin typeface="Cambria"/>
                <a:cs typeface="Cambria"/>
              </a:rPr>
              <a:t>rentabilidad,</a:t>
            </a:r>
            <a:r>
              <a:rPr dirty="0" sz="1100">
                <a:latin typeface="Cambria"/>
                <a:cs typeface="Cambria"/>
              </a:rPr>
              <a:t> seguridad y </a:t>
            </a:r>
            <a:r>
              <a:rPr dirty="0" sz="1100" spc="-10">
                <a:latin typeface="Cambria"/>
                <a:cs typeface="Cambria"/>
              </a:rPr>
              <a:t>aseguramiento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calidad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existentes.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tecnología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avanza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agigantados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creando.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periódicos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vayamos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añadiendo.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fallos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culpable,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sino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rendimiento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estemos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cubiertos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ataque </a:t>
            </a:r>
            <a:r>
              <a:rPr dirty="0" sz="1100">
                <a:latin typeface="Cambria"/>
                <a:cs typeface="Cambria"/>
              </a:rPr>
              <a:t>informático.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Asimismo,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revisaremos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030"/>
              </a:spcBef>
              <a:buAutoNum type="arabicPeriod" startAt="3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Ám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bito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actuación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Clr>
                <a:srgbClr val="4F81BC"/>
              </a:buClr>
              <a:buFont typeface="Cambria"/>
              <a:buAutoNum type="arabicPeriod" startAt="3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diseñan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cantidad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cabo.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8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apartado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difícil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unos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suficientemente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comprender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demasiado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extenso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alargue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adoptemos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vean</a:t>
            </a:r>
            <a:r>
              <a:rPr dirty="0" sz="1100" spc="-10">
                <a:latin typeface="Cambria"/>
                <a:cs typeface="Cambria"/>
              </a:rPr>
              <a:t> obsoletas.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realizaremos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irá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física: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identificación,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pasivos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activos,...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PCs,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comunicación.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evaluaremos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procedimentales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sean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Administración,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Ventas, Marketing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Club,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delegación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Portugal.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10">
                <a:latin typeface="Cambria"/>
                <a:cs typeface="Cambria"/>
              </a:rPr>
              <a:t> evaluaremos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diferentes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pertenezcan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único,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025"/>
              </a:spcBef>
              <a:buAutoNum type="arabicPeriod" startAt="4"/>
              <a:tabLst>
                <a:tab pos="913765" algn="l"/>
              </a:tabLst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R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egulación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España,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normativa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estricta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relacionada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 </a:t>
            </a:r>
            <a:r>
              <a:rPr dirty="0" sz="1100">
                <a:latin typeface="Cambria"/>
                <a:cs typeface="Cambria"/>
              </a:rPr>
              <a:t>informática,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hecho, no todos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profesionales</a:t>
            </a:r>
            <a:r>
              <a:rPr dirty="0" sz="1100">
                <a:latin typeface="Cambria"/>
                <a:cs typeface="Cambria"/>
              </a:rPr>
              <a:t> 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 tienen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formación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experiencia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garanticen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hagan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buenas </a:t>
            </a:r>
            <a:r>
              <a:rPr dirty="0" sz="1100" spc="-10">
                <a:latin typeface="Cambria"/>
                <a:cs typeface="Cambria"/>
              </a:rPr>
              <a:t>auditorías.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vacío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quién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esto,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metodologías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159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548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676275"/>
                <a:gridCol w="3935095"/>
              </a:tblGrid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87960" marR="158750" indent="-2222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sfcHttpd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435861"/>
            <a:ext cx="13608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OpenVAS_ESXi1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1991359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34"/>
                <a:gridCol w="934085"/>
                <a:gridCol w="411480"/>
                <a:gridCol w="617219"/>
                <a:gridCol w="381000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2631439"/>
          <a:ext cx="5544820" cy="4399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676275"/>
                <a:gridCol w="2895599"/>
                <a:gridCol w="1038860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83210" marR="24257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32715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general/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VMSA-2013-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0011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third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party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libraries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(remote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check).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5.1.0.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35"/>
                        </a:spcBef>
                        <a:tabLst>
                          <a:tab pos="256540" algn="l"/>
                          <a:tab pos="680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Fixed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1142907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1661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50"/>
                        </a:lnSpc>
                        <a:tabLst>
                          <a:tab pos="63944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Parece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19075" marR="112395" indent="-990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chat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ESX/GSX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tabLst>
                          <a:tab pos="51371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Conexión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87960" marR="128905" indent="-514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8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(8182/tcp)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irdmi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chat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5.1.0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940">
                <a:tc>
                  <a:txBody>
                    <a:bodyPr/>
                    <a:lstStyle/>
                    <a:p>
                      <a:pPr marL="187960" marR="158750" indent="-22225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9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sfcHttpd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7021830"/>
            <a:ext cx="1360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OpenVAS_ESXi2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005839" y="7576311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34"/>
                <a:gridCol w="934085"/>
                <a:gridCol w="411480"/>
                <a:gridCol w="617219"/>
                <a:gridCol w="381000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ESXi3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008887" y="8216391"/>
          <a:ext cx="554482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676275"/>
                <a:gridCol w="2895599"/>
                <a:gridCol w="103886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83210" marR="24257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132715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general/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ct val="97900"/>
                        </a:lnSpc>
                        <a:spcBef>
                          <a:spcPts val="5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VMSA-2013-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0011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updates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third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party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libraries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(remote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check).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5.1.0.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25"/>
                        </a:spcBef>
                        <a:tabLst>
                          <a:tab pos="256540" algn="l"/>
                          <a:tab pos="680720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Fixed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Build: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1142907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1661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  <a:tabLst>
                          <a:tab pos="63944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Parece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marL="12065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chat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ESX/GSX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  <a:tabLst>
                          <a:tab pos="51371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Conexión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2849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830"/>
                <a:gridCol w="676275"/>
                <a:gridCol w="2895599"/>
                <a:gridCol w="1038860"/>
              </a:tblGrid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87960" marR="128905" indent="-514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8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23812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homepage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(8182/tcp)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svrloc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(427/tcp)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xprint-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(8100/tcp)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irdmi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ideafarm-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chat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(902/tcp)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38125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238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ESXi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5.1.0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Build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1065491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87960" marR="158750" indent="-2222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wbem-https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238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sfcHttpd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739641"/>
            <a:ext cx="1360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OpenVAS_ESXi3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4294885"/>
          <a:ext cx="2827020" cy="465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259"/>
                <a:gridCol w="975360"/>
                <a:gridCol w="411480"/>
                <a:gridCol w="617219"/>
                <a:gridCol w="381000"/>
              </a:tblGrid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19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4934203"/>
          <a:ext cx="5544820" cy="480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910"/>
                <a:gridCol w="649604"/>
                <a:gridCol w="1663064"/>
                <a:gridCol w="229552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165">
                <a:tc>
                  <a:txBody>
                    <a:bodyPr/>
                    <a:lstStyle/>
                    <a:p>
                      <a:pPr marL="285750" marR="24511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275" marR="118745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90500" marR="182880" indent="9906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websm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(9090/tcp)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ct val="97500"/>
                        </a:lnSpc>
                        <a:spcBef>
                          <a:spcPts val="535"/>
                        </a:spcBef>
                        <a:tabLst>
                          <a:tab pos="953769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Session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Fixation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7.0.33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6.0.37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2067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59799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0" marR="182880" indent="99060">
                        <a:lnSpc>
                          <a:spcPts val="1050"/>
                        </a:lnSpc>
                        <a:spcBef>
                          <a:spcPts val="80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websm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(9090/tcp)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WEB-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folder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accessible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1855,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CVE-2002-1856,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1857,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1858,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2002-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1859,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1860,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CVE-2002-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1861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5119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just" marL="68580" marR="6032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Multiple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Bypass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Vulnerabilities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769">
                        <a:lnSpc>
                          <a:spcPts val="1060"/>
                        </a:lnSpc>
                        <a:spcBef>
                          <a:spcPts val="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5.5.36,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6.0.36,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7.0.30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5887,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CVE-2012-5886,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5885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NIO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769">
                        <a:lnSpc>
                          <a:spcPts val="1050"/>
                        </a:lnSpc>
                        <a:spcBef>
                          <a:spcPts val="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6.0.36,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7.0.28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2733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56402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0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Partial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5568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7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56686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  <a:spcBef>
                          <a:spcPts val="555"/>
                        </a:spcBef>
                        <a:tabLst>
                          <a:tab pos="95440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7.0.30 or 6.0.37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3544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59797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  <a:spcBef>
                          <a:spcPts val="555"/>
                        </a:spcBef>
                        <a:tabLst>
                          <a:tab pos="95440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(Windows)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Apply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patch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upgrade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7.0.40 or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later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CVE-2013-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2071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59798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 marL="221615" marR="215265" indent="76835">
                        <a:lnSpc>
                          <a:spcPts val="1060"/>
                        </a:lnSpc>
                        <a:spcBef>
                          <a:spcPts val="58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2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429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76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910"/>
                <a:gridCol w="649604"/>
                <a:gridCol w="1663064"/>
                <a:gridCol w="2295525"/>
              </a:tblGrid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1594">
                        <a:lnSpc>
                          <a:spcPts val="1060"/>
                        </a:lnSpc>
                        <a:tabLst>
                          <a:tab pos="104457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49171/tcp,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49175/tcp,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49205/tcp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search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retrieve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from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Directory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90500" marR="182880" indent="990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websm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(9090/tcp)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robot(s).txt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1450" marR="164465" indent="64769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(1434/udp)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Microsoft's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Info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Query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6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50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(1434/udp)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afs3-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rmtsys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7180">
                        <a:lnSpc>
                          <a:spcPts val="1055"/>
                        </a:lnSpc>
                        <a:tabLst>
                          <a:tab pos="52578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ajp13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pichat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(9009/tcp)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amanda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sapv1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(9875/tcp)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pcsync-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websm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(9090/tcp)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90500" marR="182880" indent="990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websm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(9090/tcp)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5303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Apache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Tomcat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7.0.26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969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58750" marR="151765" indent="1117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amanda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0500" marR="182880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21615" marR="14795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190500" marR="9588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03200" marR="196215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21615" marR="176530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90500" marR="144145" indent="-381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pcsync-https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7785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7785">
                        <a:lnSpc>
                          <a:spcPts val="101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 remote web server type is: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Apache-Coyote/1.1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8512302"/>
            <a:ext cx="13246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OpenVAS_ESVC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5839" y="899921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634"/>
                <a:gridCol w="895985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305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5877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9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540001"/>
          <a:ext cx="5544820" cy="823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925"/>
                <a:gridCol w="692785"/>
                <a:gridCol w="2242819"/>
                <a:gridCol w="1551939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39700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7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192405" indent="-508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remotewatch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High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horses.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sometimes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opened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this/these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Trojan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horse(s):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Facil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Verificar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antivirus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troyano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alojado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1025/tcp,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1026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50825" marR="243204" indent="254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radius-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acct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(1813/tcp)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can't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parsed!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192405" indent="-508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remotewatch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(5556/tcp)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Unknown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banners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243204" indent="63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afs3-errors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(7006/tcp)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years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183515" indent="-6032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afs3-kaserver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(7004/tcp)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years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50825" marR="185420" indent="-5715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afs3-prserver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(7002/tcp)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years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227965" indent="-165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afs3-update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(7008/tcp)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 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more 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years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seems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0325">
                        <a:lnSpc>
                          <a:spcPts val="1060"/>
                        </a:lnSpc>
                        <a:tabLst>
                          <a:tab pos="18262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0.in-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255.in-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156210" indent="-8699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Desktop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Protocol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50825" marR="210185" indent="-3365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talon-engine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(7012/tcp)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15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years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730" indent="-58419">
                        <a:lnSpc>
                          <a:spcPts val="104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730" indent="-58419">
                        <a:lnSpc>
                          <a:spcPts val="1055"/>
                        </a:lnSpc>
                        <a:buChar char="·"/>
                        <a:tabLst>
                          <a:tab pos="12636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kpasswd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(464/tcp)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http-rpc-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gc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msft-gc-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780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780" algn="l"/>
                          <a:tab pos="52641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94640" marR="288290" indent="1143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281940" marR="20764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50825" marR="156210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18440" marR="212090" indent="16383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63525" marR="255904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925"/>
                <a:gridCol w="692785"/>
                <a:gridCol w="3794760"/>
              </a:tblGrid>
              <a:tr h="274320">
                <a:tc>
                  <a:txBody>
                    <a:bodyPr/>
                    <a:lstStyle/>
                    <a:p>
                      <a:pPr marL="281940" marR="236854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161541"/>
            <a:ext cx="1395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OpenVAS_ESRSA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1716785"/>
          <a:ext cx="2827020" cy="46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9290"/>
                <a:gridCol w="735329"/>
                <a:gridCol w="411480"/>
                <a:gridCol w="617219"/>
                <a:gridCol w="380999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ts val="12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2357119"/>
          <a:ext cx="5544820" cy="5362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255"/>
                <a:gridCol w="691515"/>
                <a:gridCol w="2290445"/>
                <a:gridCol w="1530985"/>
              </a:tblGrid>
              <a:tr h="154305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 marR="139700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890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2865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49163/tcp,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49165/tcp,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49178/tcp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36854" marR="230504" indent="9017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SharePoint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detection.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X-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AspNet-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Version: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2.0.50727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36854" marR="230504" indent="6921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TCP/IP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listener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Bloquear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puerto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externa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1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nsjtp-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870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36854" marR="230504" indent="9017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(8080/tcp)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 web server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 is: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Microsoft-IIS/7.5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36854" marR="230504" indent="6921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ms-sql-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(1433/tcp)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attackers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68605" marR="194310" indent="-6667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36854" marR="142875" indent="-863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205740" marR="198120" indent="16256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49554" marR="243204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955">
                <a:tc>
                  <a:txBody>
                    <a:bodyPr/>
                    <a:lstStyle/>
                    <a:p>
                      <a:pPr marL="268605" marR="22288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1068069" y="7710678"/>
            <a:ext cx="1539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OpenVAS_ESBDSAC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005839" y="8265159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620"/>
                <a:gridCol w="761999"/>
                <a:gridCol w="411480"/>
                <a:gridCol w="617219"/>
                <a:gridCol w="381000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ESWWW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008887" y="8905493"/>
          <a:ext cx="5544820" cy="873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722630"/>
                <a:gridCol w="2395220"/>
                <a:gridCol w="1329689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 marR="154305" indent="-43180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3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49154/tcp,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366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3550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722630"/>
                <a:gridCol w="2395220"/>
                <a:gridCol w="1329689"/>
              </a:tblGrid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49161/tcp,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49163/tcp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4574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Sequence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Number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Approximation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Reset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Denial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Vulnerability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CVE-2004-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0230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BID: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10183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version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80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5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nsjtp-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5145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5145" algn="l"/>
                          <a:tab pos="52578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(21/tcp)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302260" marR="228600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71145" marR="177165" indent="-8699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283845" marR="276860" indent="444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302260" marR="25717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441443"/>
            <a:ext cx="15163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OpenVAS_ESWWW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5839" y="4995926"/>
          <a:ext cx="2827020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/>
                <a:gridCol w="965835"/>
                <a:gridCol w="410845"/>
                <a:gridCol w="616584"/>
                <a:gridCol w="380364"/>
              </a:tblGrid>
              <a:tr h="1708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Low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2">
                  <a:txBody>
                    <a:bodyPr/>
                    <a:lstStyle/>
                    <a:p>
                      <a:pPr marL="27305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5636259"/>
          <a:ext cx="5544820" cy="402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619"/>
                <a:gridCol w="634365"/>
                <a:gridCol w="2271394"/>
                <a:gridCol w="1737360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267970" marR="227965" indent="-33655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 marR="111125" indent="-43180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05104" marR="197485" indent="762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Filtrar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tráfico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entrante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2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DCE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running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7310" marR="62865">
                        <a:lnSpc>
                          <a:spcPct val="976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Ports: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5722/tcp,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49152/tcp,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49154/tcp,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49155/tcp,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49158/tcp,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49159/tcp,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54795/tcp,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54851/tcp,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54856/tcp,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63184/tcp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allows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bases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Disable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NULL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queries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your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search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request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retrieve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from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Directory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execute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command: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net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localgroup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'Pre-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2000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Compatible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Access'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everyone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/delete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LDAP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36854" marR="228600" indent="24765">
                        <a:lnSpc>
                          <a:spcPts val="1050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Microsoft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internal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hostname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50"/>
                        </a:lnSpc>
                        <a:tabLst>
                          <a:tab pos="185420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0.in-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255.in-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addr.arpa/SOA/IN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81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2720" marR="166370" indent="10160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msft-gc-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variables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security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types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permitida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72720" marR="166370" indent="6731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vnc-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http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 404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check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Parece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desconfigurado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general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04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295910">
                        <a:lnSpc>
                          <a:spcPts val="1015"/>
                        </a:lnSpc>
                        <a:tabLst>
                          <a:tab pos="524510" algn="l"/>
                        </a:tabLst>
                      </a:pPr>
                      <a:r>
                        <a:rPr dirty="0" sz="900" spc="-50">
                          <a:latin typeface="Courier New"/>
                          <a:cs typeface="Courier New"/>
                        </a:rPr>
                        <a:t>o</a:t>
                      </a:r>
                      <a:r>
                        <a:rPr dirty="0" sz="900">
                          <a:latin typeface="Courier New"/>
                          <a:cs typeface="Courier New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9014" y="899921"/>
          <a:ext cx="5544185" cy="5487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633729"/>
                <a:gridCol w="4007485"/>
              </a:tblGrid>
              <a:tr h="288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700" indent="-226695">
                        <a:lnSpc>
                          <a:spcPts val="1060"/>
                        </a:lnSpc>
                        <a:buFont typeface="Courier New"/>
                        <a:buChar char="o"/>
                        <a:tabLst>
                          <a:tab pos="520700" algn="l"/>
                          <a:tab pos="52133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0700" indent="-226695">
                        <a:lnSpc>
                          <a:spcPct val="100000"/>
                        </a:lnSpc>
                        <a:spcBef>
                          <a:spcPts val="130"/>
                        </a:spcBef>
                        <a:buFont typeface="Courier New"/>
                        <a:buChar char="o"/>
                        <a:tabLst>
                          <a:tab pos="520700" algn="l"/>
                          <a:tab pos="52133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ntp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(123/udp)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520700" indent="-226695">
                        <a:lnSpc>
                          <a:spcPct val="100000"/>
                        </a:lnSpc>
                        <a:spcBef>
                          <a:spcPts val="140"/>
                        </a:spcBef>
                        <a:buFont typeface="Courier New"/>
                        <a:buChar char="o"/>
                        <a:tabLst>
                          <a:tab pos="520700" algn="l"/>
                          <a:tab pos="521334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(53/udp)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70"/>
                        </a:lnSpc>
                        <a:spcBef>
                          <a:spcPts val="125"/>
                        </a:spcBef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Traceroute: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directly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kpasswd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(464/tcp)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microsoft-ds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http-rpc-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(593/tcp)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(5900/tcp)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(636/tcp)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epmap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(135/tcp)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ldap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nsjtp-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(1688/tcp)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gc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(3268/tcp)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msft-gc-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(3269/tcp)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36854" marR="228600" indent="2476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 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Host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17804" marR="210820" indent="43815">
                        <a:lnSpc>
                          <a:spcPts val="105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(53/udp)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74295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vnc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(5800/tcp)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36854" marR="222250" indent="-889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17804" marR="210185" indent="101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(88/udp)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Kerberos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205104" marR="130175" indent="-66675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microsoft-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(445/tcp)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CIFS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72720" marR="78740" indent="-8636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ms-wbt-server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(3389/tcp)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41605" marR="134620" indent="16256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ndmp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(10000/tcp)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Symantec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Exec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13.0.5204.1225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86055" marR="179070" indent="50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ns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(137/udp)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Netbios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names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been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gathered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205104" marR="159385" indent="-3810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netbios-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(139/tcp)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SMB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6377939"/>
            <a:ext cx="3687445" cy="1235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OpenVAS_ESDC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Cambria"/>
              <a:cs typeface="Cambria"/>
            </a:endParaRPr>
          </a:p>
          <a:p>
            <a:pPr marL="187325" indent="-175260">
              <a:lnSpc>
                <a:spcPts val="1070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2"/>
              </a:rPr>
              <a:t>http://svn.apache.org/viewvc?view=revision&amp;revision=834047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55"/>
              </a:lnSpc>
              <a:buAutoNum type="arabicParenBoth"/>
              <a:tabLst>
                <a:tab pos="187960" algn="l"/>
              </a:tabLst>
            </a:pPr>
            <a:r>
              <a:rPr dirty="0" sz="900">
                <a:latin typeface="Cambria"/>
                <a:cs typeface="Cambria"/>
              </a:rPr>
              <a:t>DCE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-&gt;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(Distributed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Computing</a:t>
            </a:r>
            <a:r>
              <a:rPr dirty="0" sz="900" spc="-10">
                <a:latin typeface="Cambria"/>
                <a:cs typeface="Cambria"/>
              </a:rPr>
              <a:t> Environmet)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55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3"/>
              </a:rPr>
              <a:t>http://marc.info/?l=apache-httpd-dev&amp;m=131420013520206&amp;w=2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55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4"/>
              </a:rPr>
              <a:t>http://www.novell.com/support/viewContent.do?externalId=3426981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55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5"/>
              </a:rPr>
              <a:t>http://www.microsoft.com/technet/security/bulletin/ms09-001.mspx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55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6"/>
              </a:rPr>
              <a:t>http://www.microsoft.com/technet/security/bulletin/ms10-012.mspx</a:t>
            </a:r>
            <a:endParaRPr sz="900">
              <a:latin typeface="Cambria"/>
              <a:cs typeface="Cambria"/>
            </a:endParaRPr>
          </a:p>
          <a:p>
            <a:pPr marL="187325" indent="-175260">
              <a:lnSpc>
                <a:spcPts val="1070"/>
              </a:lnSpc>
              <a:buAutoNum type="arabicParenBoth"/>
              <a:tabLst>
                <a:tab pos="187960" algn="l"/>
              </a:tabLst>
            </a:pPr>
            <a:r>
              <a:rPr dirty="0" sz="900" spc="-10">
                <a:latin typeface="Cambria"/>
                <a:cs typeface="Cambria"/>
                <a:hlinkClick r:id="rId7"/>
              </a:rPr>
              <a:t>http://technet.microsoft.com/en-us/security/bulletin/ms12-</a:t>
            </a:r>
            <a:r>
              <a:rPr dirty="0" sz="900" spc="-25">
                <a:latin typeface="Cambria"/>
                <a:cs typeface="Cambria"/>
                <a:hlinkClick r:id="rId7"/>
              </a:rPr>
              <a:t>020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7985759"/>
            <a:ext cx="15119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Cambria"/>
                <a:cs typeface="Cambria"/>
              </a:rPr>
              <a:t>Auditoría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sobre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los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switches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5839" y="8272779"/>
          <a:ext cx="2473325" cy="46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/>
                <a:gridCol w="949960"/>
                <a:gridCol w="410209"/>
                <a:gridCol w="617219"/>
              </a:tblGrid>
              <a:tr h="1714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SWXX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R w="12700">
                      <a:solidFill>
                        <a:srgbClr val="CF7A79"/>
                      </a:solidFill>
                      <a:prstDash val="solid"/>
                    </a:lnR>
                    <a:lnT w="12700">
                      <a:solidFill>
                        <a:srgbClr val="CF7A79"/>
                      </a:solidFill>
                      <a:prstDash val="solid"/>
                    </a:lnT>
                    <a:lnB w="19050">
                      <a:solidFill>
                        <a:srgbClr val="CF7A7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CF7A79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4940">
                <a:tc gridSpan="2">
                  <a:txBody>
                    <a:bodyPr/>
                    <a:lstStyle/>
                    <a:p>
                      <a:pPr marL="9652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Most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Severe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Result(s)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F7A79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High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Medium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2">
                  <a:txBody>
                    <a:bodyPr/>
                    <a:lstStyle/>
                    <a:p>
                      <a:pPr marL="286385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Severity: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8913114"/>
          <a:ext cx="5544820" cy="732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170"/>
                <a:gridCol w="664210"/>
                <a:gridCol w="3308350"/>
                <a:gridCol w="842645"/>
              </a:tblGrid>
              <a:tr h="154940">
                <a:tc gridSpan="4"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Resultado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HOST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3530">
                <a:tc>
                  <a:txBody>
                    <a:bodyPr/>
                    <a:lstStyle/>
                    <a:p>
                      <a:pPr marL="182880" marR="142240" indent="-3365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Service (Port)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126364" indent="-43815">
                        <a:lnSpc>
                          <a:spcPts val="11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Threat Level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Solution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timestamps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2583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170"/>
                <a:gridCol w="664210"/>
                <a:gridCol w="3308350"/>
                <a:gridCol w="842645"/>
              </a:tblGrid>
              <a:tr h="274320">
                <a:tc>
                  <a:txBody>
                    <a:bodyPr/>
                    <a:lstStyle/>
                    <a:p>
                      <a:pPr marL="118745" marR="112395" indent="116205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Certificate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Expiry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0495" marR="143510" indent="13081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Medium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just" marL="67310" marR="6223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Forced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Command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Handling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Information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Disclosure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Vulnerability.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version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OpenSSH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installed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host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older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5.7: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ssh-2.0-openssh_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3.7.1p2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212090">
                        <a:lnSpc>
                          <a:spcPts val="1060"/>
                        </a:lnSpc>
                        <a:spcBef>
                          <a:spcPts val="25"/>
                        </a:spcBef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versión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0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CVE: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CVE-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2012-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0814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31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BID:51702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marL="131445" marR="125730" indent="142240">
                        <a:lnSpc>
                          <a:spcPts val="1060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tftp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(69/udp)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Low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9BE8F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TFTP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detection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general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tftp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(69/tcp)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Checks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ports: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5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lvl="1" marL="524510" indent="-229235">
                        <a:lnSpc>
                          <a:spcPts val="1015"/>
                        </a:lnSpc>
                        <a:buFont typeface="Courier New"/>
                        <a:buChar char="o"/>
                        <a:tabLst>
                          <a:tab pos="524510" algn="l"/>
                          <a:tab pos="525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marL="118745" marR="112395" indent="11620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https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(443/tcp)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The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type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eHTTP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v2.0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5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TLSv1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answered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through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SSL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marL="150495" marR="143510" indent="130810">
                        <a:lnSpc>
                          <a:spcPts val="1060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ssh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(22/tcp)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Log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5095" indent="-58419">
                        <a:lnSpc>
                          <a:spcPts val="104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Detected SSH server version: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SSH-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2.0-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OpenSSH_3.7.1p2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25095" indent="-58419">
                        <a:lnSpc>
                          <a:spcPts val="1015"/>
                        </a:lnSpc>
                        <a:buChar char="·"/>
                        <a:tabLst>
                          <a:tab pos="12573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ssh 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running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port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471417"/>
            <a:ext cx="5425440" cy="1503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OpenVAS_Switches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ts val="1070"/>
              </a:lnSpc>
            </a:pPr>
            <a:r>
              <a:rPr dirty="0" sz="900">
                <a:latin typeface="Cambria"/>
                <a:cs typeface="Cambria"/>
              </a:rPr>
              <a:t>*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análisis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servidores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está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realizado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fecha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enero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2014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Cambria"/>
                <a:cs typeface="Cambria"/>
              </a:rPr>
              <a:t>Las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soluciones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problemas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vienen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definidos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estas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referencias: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</a:pPr>
            <a:r>
              <a:rPr dirty="0" sz="900" b="1">
                <a:latin typeface="Cambria"/>
                <a:cs typeface="Cambria"/>
              </a:rPr>
              <a:t>CVE</a:t>
            </a:r>
            <a:r>
              <a:rPr dirty="0" sz="900" spc="315" b="1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(Common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Vulnerabilities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and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Exposures):</a:t>
            </a:r>
            <a:r>
              <a:rPr dirty="0" sz="900" spc="3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una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lista</a:t>
            </a:r>
            <a:r>
              <a:rPr dirty="0" sz="900" spc="3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3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vulnerabilidades</a:t>
            </a:r>
            <a:r>
              <a:rPr dirty="0" sz="900" spc="32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conocidas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mantenido</a:t>
            </a:r>
            <a:r>
              <a:rPr dirty="0" sz="900" spc="6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por</a:t>
            </a:r>
            <a:r>
              <a:rPr dirty="0" sz="900" spc="6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National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Vulnerability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Database</a:t>
            </a:r>
            <a:r>
              <a:rPr dirty="0" sz="900" spc="7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(</a:t>
            </a:r>
            <a:r>
              <a:rPr dirty="0" sz="900">
                <a:latin typeface="Cambria"/>
                <a:cs typeface="Cambria"/>
                <a:hlinkClick r:id="rId2"/>
              </a:rPr>
              <a:t>http://cve.mitre.org/).</a:t>
            </a:r>
            <a:r>
              <a:rPr dirty="0" sz="900" spc="70">
                <a:latin typeface="Cambria"/>
                <a:cs typeface="Cambria"/>
                <a:hlinkClick r:id="rId2"/>
              </a:rPr>
              <a:t> </a:t>
            </a:r>
            <a:r>
              <a:rPr dirty="0" sz="900">
                <a:latin typeface="Cambria"/>
                <a:cs typeface="Cambria"/>
              </a:rPr>
              <a:t>Sigue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siguiente</a:t>
            </a:r>
            <a:r>
              <a:rPr dirty="0" sz="900" spc="7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formato:</a:t>
            </a:r>
            <a:r>
              <a:rPr dirty="0" sz="900" spc="80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año-</a:t>
            </a:r>
            <a:r>
              <a:rPr dirty="0" sz="900" spc="-25">
                <a:latin typeface="Cambria"/>
                <a:cs typeface="Cambria"/>
              </a:rPr>
              <a:t>nº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vulnerabilidad.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900" b="1">
                <a:latin typeface="Cambria"/>
                <a:cs typeface="Cambria"/>
              </a:rPr>
              <a:t>BID</a:t>
            </a:r>
            <a:r>
              <a:rPr dirty="0" sz="900">
                <a:latin typeface="Cambria"/>
                <a:cs typeface="Cambria"/>
              </a:rPr>
              <a:t>: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código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equivalente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CVE.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Mantenido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  <a:hlinkClick r:id="rId3"/>
              </a:rPr>
              <a:t>http://www.securityfocus.com/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238633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20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20.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Anexo</a:t>
            </a:r>
            <a:r>
              <a:rPr dirty="0" sz="1400" spc="2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V.</a:t>
            </a:r>
            <a:r>
              <a:rPr dirty="0" sz="1400" spc="2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Casos</a:t>
            </a:r>
            <a:r>
              <a:rPr dirty="0" sz="1400" spc="2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prácticos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7345" cy="59975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6350" indent="450215">
              <a:lnSpc>
                <a:spcPct val="97700"/>
              </a:lnSpc>
              <a:spcBef>
                <a:spcPts val="12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 mostraremos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estándares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LOPD.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ejemplos, </a:t>
            </a:r>
            <a:r>
              <a:rPr dirty="0" sz="1100">
                <a:latin typeface="Cambria"/>
                <a:cs typeface="Cambria"/>
              </a:rPr>
              <a:t>comprenderemos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completamente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concienciados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dichas </a:t>
            </a:r>
            <a:r>
              <a:rPr dirty="0" sz="1100">
                <a:latin typeface="Cambria"/>
                <a:cs typeface="Cambria"/>
              </a:rPr>
              <a:t>pautas,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consecuencias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sanciones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recibir.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10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b="1">
                <a:latin typeface="Cambria"/>
                <a:cs typeface="Cambria"/>
              </a:rPr>
              <a:t>ISO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27001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1.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Existencia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un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Plan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Desastre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y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Contingencia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claro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contingencia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desastres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supuso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incendio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torre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Windsor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Madrid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(2005).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DELOITTE: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  <a:spcBef>
                <a:spcPts val="5"/>
              </a:spcBef>
            </a:pPr>
            <a:r>
              <a:rPr dirty="0" sz="1100" spc="-10" b="1">
                <a:latin typeface="Cambria"/>
                <a:cs typeface="Cambria"/>
              </a:rPr>
              <a:t>DEFICIENCIAS</a:t>
            </a:r>
            <a:endParaRPr sz="1100">
              <a:latin typeface="Cambria"/>
              <a:cs typeface="Cambria"/>
            </a:endParaRPr>
          </a:p>
          <a:p>
            <a:pPr algn="just" marL="469900" marR="7620" indent="-228600">
              <a:lnSpc>
                <a:spcPts val="1290"/>
              </a:lnSpc>
              <a:spcBef>
                <a:spcPts val="5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Fallo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elementales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mecanismos de</a:t>
            </a:r>
            <a:r>
              <a:rPr dirty="0" sz="1100" spc="-10">
                <a:latin typeface="Cambria"/>
                <a:cs typeface="Cambria"/>
              </a:rPr>
              <a:t> prevención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 </a:t>
            </a:r>
            <a:r>
              <a:rPr dirty="0" sz="1100">
                <a:latin typeface="Cambria"/>
                <a:cs typeface="Cambria"/>
              </a:rPr>
              <a:t>incendios,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provoca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edificio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cuestión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poco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vea </a:t>
            </a:r>
            <a:r>
              <a:rPr dirty="0" sz="1100">
                <a:latin typeface="Cambria"/>
                <a:cs typeface="Cambria"/>
              </a:rPr>
              <a:t>inutilizado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fuego.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"/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 b="1">
                <a:latin typeface="Cambria"/>
                <a:cs typeface="Cambria"/>
              </a:rPr>
              <a:t>PREVISION</a:t>
            </a:r>
            <a:endParaRPr sz="1100">
              <a:latin typeface="Cambria"/>
              <a:cs typeface="Cambria"/>
            </a:endParaRPr>
          </a:p>
          <a:p>
            <a:pPr algn="just" marL="498475" marR="8890" indent="-228600">
              <a:lnSpc>
                <a:spcPts val="1290"/>
              </a:lnSpc>
              <a:spcBef>
                <a:spcPts val="55"/>
              </a:spcBef>
              <a:buFont typeface="Wingdings"/>
              <a:buChar char=""/>
              <a:tabLst>
                <a:tab pos="499109" algn="l"/>
              </a:tabLst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DELOITTE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disponía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responder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automáticamente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asegurar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 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negocio.</a:t>
            </a:r>
            <a:endParaRPr sz="1100">
              <a:latin typeface="Cambria"/>
              <a:cs typeface="Cambria"/>
            </a:endParaRPr>
          </a:p>
          <a:p>
            <a:pPr algn="just" lvl="1" marL="916305" marR="5715" indent="-227329">
              <a:lnSpc>
                <a:spcPts val="1280"/>
              </a:lnSpc>
              <a:spcBef>
                <a:spcPts val="675"/>
              </a:spcBef>
              <a:buFont typeface="Symbol"/>
              <a:buChar char=""/>
              <a:tabLst>
                <a:tab pos="916940" algn="l"/>
              </a:tabLst>
            </a:pPr>
            <a:r>
              <a:rPr dirty="0" sz="1100">
                <a:latin typeface="Cambria"/>
                <a:cs typeface="Cambria"/>
              </a:rPr>
              <a:t>Existencia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localizaciones</a:t>
            </a:r>
            <a:endParaRPr sz="1100">
              <a:latin typeface="Cambria"/>
              <a:cs typeface="Cambria"/>
            </a:endParaRPr>
          </a:p>
          <a:p>
            <a:pPr algn="just" lvl="1" marL="917575" marR="5080" indent="-228600">
              <a:lnSpc>
                <a:spcPts val="1280"/>
              </a:lnSpc>
              <a:spcBef>
                <a:spcPts val="80"/>
              </a:spcBef>
              <a:buFont typeface="Symbol"/>
              <a:buChar char=""/>
              <a:tabLst>
                <a:tab pos="918210" algn="l"/>
              </a:tabLst>
            </a:pPr>
            <a:r>
              <a:rPr dirty="0" sz="1100">
                <a:latin typeface="Cambria"/>
                <a:cs typeface="Cambria"/>
              </a:rPr>
              <a:t>Previsión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reubicación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inmediata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cercanas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(Torre Picasso)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Symbol"/>
              <a:buChar char=""/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 b="1">
                <a:latin typeface="Cambria"/>
                <a:cs typeface="Cambria"/>
              </a:rPr>
              <a:t>RESULTADO</a:t>
            </a:r>
            <a:endParaRPr sz="1100">
              <a:latin typeface="Cambria"/>
              <a:cs typeface="Cambria"/>
            </a:endParaRPr>
          </a:p>
          <a:p>
            <a:pPr algn="just" marL="12700" marR="10795" indent="450215">
              <a:lnSpc>
                <a:spcPts val="1290"/>
              </a:lnSpc>
              <a:spcBef>
                <a:spcPts val="55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resultado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priori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catastrófico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vista,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contingencia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minimizan:</a:t>
            </a:r>
            <a:endParaRPr sz="1100">
              <a:latin typeface="Cambria"/>
              <a:cs typeface="Cambria"/>
            </a:endParaRPr>
          </a:p>
          <a:p>
            <a:pPr algn="just" lvl="1" marL="916305" marR="5715" indent="-227329">
              <a:lnSpc>
                <a:spcPct val="97500"/>
              </a:lnSpc>
              <a:spcBef>
                <a:spcPts val="630"/>
              </a:spcBef>
              <a:buFont typeface="Symbol"/>
              <a:buChar char=""/>
              <a:tabLst>
                <a:tab pos="916940" algn="l"/>
              </a:tabLst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enormes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pérdidas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económicas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atenuaron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medida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consecuencias.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adoptar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obligada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cerrar</a:t>
            </a:r>
            <a:endParaRPr sz="1100">
              <a:latin typeface="Cambria"/>
              <a:cs typeface="Cambria"/>
            </a:endParaRPr>
          </a:p>
          <a:p>
            <a:pPr algn="just" lvl="1" marL="917575" indent="-22923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91821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restablecer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poco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7965185"/>
            <a:ext cx="5426075" cy="1503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2.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Contraseñas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débiles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</a:t>
            </a:r>
            <a:r>
              <a:rPr dirty="0" sz="1100" spc="-10">
                <a:latin typeface="Cambria"/>
                <a:cs typeface="Cambria"/>
              </a:rPr>
              <a:t> concienciacion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 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sistemas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hecho,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malintencionada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búsqueda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típicas.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págna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/>
              </a:rPr>
              <a:t>http://splashdata.com/press/worstpasswords2013.htm</a:t>
            </a:r>
            <a:r>
              <a:rPr dirty="0" sz="1100" spc="90">
                <a:solidFill>
                  <a:srgbClr val="0000FF"/>
                </a:solidFill>
                <a:latin typeface="Cambria"/>
                <a:cs typeface="Cambria"/>
                <a:hlinkClick r:id="rId2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ver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sistemas: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20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3398265"/>
            <a:ext cx="5426710" cy="3632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3.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Phishing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enero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2014,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Banco</a:t>
            </a:r>
            <a:r>
              <a:rPr dirty="0" sz="1100" spc="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Santander</a:t>
            </a:r>
            <a:r>
              <a:rPr dirty="0" sz="1100" spc="7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Caja</a:t>
            </a:r>
            <a:r>
              <a:rPr dirty="0" sz="1100" spc="6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España</a:t>
            </a:r>
            <a:r>
              <a:rPr dirty="0" sz="1100" spc="7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sufren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campaña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phishing.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envío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apariencia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visual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bancarias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3178810" marR="5080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prácticas,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precavido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sospechar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pidan</a:t>
            </a:r>
            <a:r>
              <a:rPr dirty="0" sz="1100" spc="1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cualquier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4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bancaria.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instituto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INTECO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alerta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estas prácticas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los </a:t>
            </a:r>
            <a:r>
              <a:rPr dirty="0" sz="1100" spc="-10">
                <a:latin typeface="Cambria"/>
                <a:cs typeface="Cambria"/>
              </a:rPr>
              <a:t>internautas.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317881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identificar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phishing,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fijarse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elementos: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317881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340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existencia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faltas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ortografía</a:t>
            </a:r>
            <a:r>
              <a:rPr dirty="0" sz="1100" spc="2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caracteres</a:t>
            </a:r>
            <a:r>
              <a:rPr dirty="0" sz="1100" spc="30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extraños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dar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pistas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7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 spc="-10">
                <a:latin typeface="Cambria"/>
                <a:cs typeface="Cambria"/>
              </a:rPr>
              <a:t>suplantación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página.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234434" y="7078217"/>
            <a:ext cx="2259330" cy="141541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  <a:buFont typeface="Cambria"/>
              <a:buChar char="·"/>
              <a:tabLst>
                <a:tab pos="534035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imágenes</a:t>
            </a:r>
            <a:r>
              <a:rPr dirty="0" sz="1100" spc="-25">
                <a:latin typeface="Cambria"/>
                <a:cs typeface="Cambria"/>
              </a:rPr>
              <a:t> 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 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cuadren 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tamaño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inadecuado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también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motivo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desconfiar.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  <a:spcBef>
                <a:spcPts val="565"/>
              </a:spcBef>
              <a:buFont typeface="Cambria"/>
              <a:buChar char="·"/>
              <a:tabLst>
                <a:tab pos="633095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página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protocolo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sin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certificado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firmado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60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reconocida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claro.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8464295"/>
            <a:ext cx="5425440" cy="8483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698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Sobretodo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intercambiar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importante,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accederá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protocolo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https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certificado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autofirmado.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recordar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financiera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solicitará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correo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clientes.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8" y="900683"/>
          <a:ext cx="1248410" cy="1718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05"/>
                <a:gridCol w="770255"/>
              </a:tblGrid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ts val="1240"/>
                        </a:lnSpc>
                      </a:pPr>
                      <a:r>
                        <a:rPr dirty="0" sz="1100" spc="-20" b="1">
                          <a:latin typeface="Cambria"/>
                          <a:cs typeface="Cambria"/>
                        </a:rPr>
                        <a:t>Rank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Password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123456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1120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Password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12345678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qwerty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abc123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6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0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123456789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7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111111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1234567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9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1120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iloveyou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</a:pPr>
                      <a:r>
                        <a:rPr dirty="0" sz="1000" spc="-25">
                          <a:latin typeface="Cambria"/>
                          <a:cs typeface="Cambria"/>
                        </a:rPr>
                        <a:t>10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ts val="1130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adobe123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992377" y="879601"/>
            <a:ext cx="5501005" cy="189420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444625" marR="5080" indent="257175">
              <a:lnSpc>
                <a:spcPts val="1290"/>
              </a:lnSpc>
              <a:spcBef>
                <a:spcPts val="165"/>
              </a:spcBef>
              <a:buFont typeface="Wingdings"/>
              <a:buChar char=""/>
              <a:tabLst>
                <a:tab pos="1895475" algn="l"/>
              </a:tabLst>
            </a:pP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potentes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basta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poco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reventar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contraseña.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contraseña</a:t>
            </a:r>
            <a:r>
              <a:rPr dirty="0" sz="1100" spc="3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aleatoria</a:t>
            </a:r>
            <a:r>
              <a:rPr dirty="0" sz="1100" spc="3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345" b="1">
                <a:latin typeface="Cambria"/>
                <a:cs typeface="Cambria"/>
              </a:rPr>
              <a:t> </a:t>
            </a:r>
            <a:r>
              <a:rPr dirty="0" sz="1100" spc="-50" b="1">
                <a:latin typeface="Cambria"/>
                <a:cs typeface="Cambria"/>
              </a:rPr>
              <a:t>6</a:t>
            </a:r>
            <a:r>
              <a:rPr dirty="0" sz="1100" b="1">
                <a:latin typeface="Cambria"/>
                <a:cs typeface="Cambria"/>
              </a:rPr>
              <a:t> caracteres</a:t>
            </a:r>
            <a:r>
              <a:rPr dirty="0" sz="1100" spc="405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tardan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5</a:t>
            </a:r>
            <a:r>
              <a:rPr dirty="0" sz="1100" spc="4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minutos</a:t>
            </a:r>
            <a:r>
              <a:rPr dirty="0" sz="1100" spc="400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descifrarla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b="1">
                <a:latin typeface="Cambria"/>
                <a:cs typeface="Cambria"/>
              </a:rPr>
              <a:t>combinan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las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mayúsculas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 las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minúsculas</a:t>
            </a:r>
            <a:r>
              <a:rPr dirty="0" sz="1100" spc="15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amplía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endParaRPr sz="1100">
              <a:latin typeface="Cambria"/>
              <a:cs typeface="Cambria"/>
            </a:endParaRPr>
          </a:p>
          <a:p>
            <a:pPr algn="just" marL="1557655" indent="-113664">
              <a:lnSpc>
                <a:spcPts val="1250"/>
              </a:lnSpc>
              <a:buChar char="&gt;"/>
              <a:tabLst>
                <a:tab pos="1558290" algn="l"/>
              </a:tabLst>
            </a:pPr>
            <a:r>
              <a:rPr dirty="0" sz="1100" b="1">
                <a:latin typeface="Cambria"/>
                <a:cs typeface="Cambria"/>
              </a:rPr>
              <a:t>8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días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mbria"/>
              <a:buChar char="&gt;"/>
            </a:pPr>
            <a:endParaRPr sz="1100">
              <a:latin typeface="Cambria"/>
              <a:cs typeface="Cambria"/>
            </a:endParaRPr>
          </a:p>
          <a:p>
            <a:pPr algn="just" lvl="1" marL="1444625" marR="5715" indent="257175">
              <a:lnSpc>
                <a:spcPts val="1290"/>
              </a:lnSpc>
              <a:buFont typeface="Wingdings"/>
              <a:buChar char=""/>
              <a:tabLst>
                <a:tab pos="1895475" algn="l"/>
              </a:tabLst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buenas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elegir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sensible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manejemos.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99.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Caso_1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135" y="4392294"/>
            <a:ext cx="3051810" cy="373507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068069" y="8166354"/>
            <a:ext cx="958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100.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Caso_2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5146" y="878839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4.2.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68754" y="878839"/>
            <a:ext cx="379602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Tipos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auditoría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informática: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interna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y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externa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1400809"/>
            <a:ext cx="5426075" cy="74301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origen: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Auditoría</a:t>
            </a:r>
            <a:r>
              <a:rPr dirty="0" u="sng" sz="1100" spc="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informática</a:t>
            </a:r>
            <a:r>
              <a:rPr dirty="0" u="sng" sz="1100" spc="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interna: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pertenece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auditada.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internamente,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debe </a:t>
            </a:r>
            <a:r>
              <a:rPr dirty="0" sz="1100">
                <a:latin typeface="Cambria"/>
                <a:cs typeface="Cambria"/>
              </a:rPr>
              <a:t>realizarse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siendo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independiente.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reportarán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resultados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tendrá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asesora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control.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realicen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deben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pautas: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Dependencia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del orden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superior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directamente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director general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comité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administración,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dicho departamento.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Conocimiento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de los</a:t>
            </a:r>
            <a:r>
              <a:rPr dirty="0" u="sng" sz="1100" spc="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auditores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Dado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provengan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informática.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 </a:t>
            </a:r>
            <a:r>
              <a:rPr dirty="0" sz="1100">
                <a:latin typeface="Cambria"/>
                <a:cs typeface="Cambria"/>
              </a:rPr>
              <a:t>fundamental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labor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objetividad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auditarán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sus </a:t>
            </a:r>
            <a:r>
              <a:rPr dirty="0" sz="1100">
                <a:latin typeface="Cambria"/>
                <a:cs typeface="Cambria"/>
              </a:rPr>
              <a:t>propios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Relación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entre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auditores</a:t>
            </a: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amistad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afecto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hacia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trabajadores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auditarán.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repercutirá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objetividad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utilidad </a:t>
            </a:r>
            <a:r>
              <a:rPr dirty="0" sz="1100">
                <a:latin typeface="Cambria"/>
                <a:cs typeface="Cambria"/>
              </a:rPr>
              <a:t>de la </a:t>
            </a:r>
            <a:r>
              <a:rPr dirty="0" sz="1100" spc="-10">
                <a:latin typeface="Cambria"/>
                <a:cs typeface="Cambria"/>
              </a:rPr>
              <a:t>auditoría.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No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realizar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otras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funciones</a:t>
            </a: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podrán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otra </a:t>
            </a:r>
            <a:r>
              <a:rPr dirty="0" sz="1100" spc="-10">
                <a:latin typeface="Cambria"/>
                <a:cs typeface="Cambria"/>
              </a:rPr>
              <a:t>actividad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incompatible</a:t>
            </a:r>
            <a:r>
              <a:rPr dirty="0" sz="1100">
                <a:latin typeface="Cambria"/>
                <a:cs typeface="Cambria"/>
              </a:rPr>
              <a:t> al mismo</a:t>
            </a:r>
            <a:r>
              <a:rPr dirty="0" sz="1100" spc="-10">
                <a:latin typeface="Cambria"/>
                <a:cs typeface="Cambria"/>
              </a:rPr>
              <a:t> tiempo.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635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necesarias,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son </a:t>
            </a:r>
            <a:r>
              <a:rPr dirty="0" sz="1100" spc="-10">
                <a:latin typeface="Cambria"/>
                <a:cs typeface="Cambria"/>
              </a:rPr>
              <a:t>aconsejables: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469900" indent="-228600">
              <a:lnSpc>
                <a:spcPts val="1305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Contratación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personal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externo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5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apoyo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auditores </a:t>
            </a:r>
            <a:r>
              <a:rPr dirty="0" sz="1100">
                <a:latin typeface="Cambria"/>
                <a:cs typeface="Cambria"/>
              </a:rPr>
              <a:t>internos,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veces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profesionales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tienen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entidades,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Conocimiento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sobre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la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propia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empresa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ventaja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gran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rodea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produciendo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difícilmente </a:t>
            </a:r>
            <a:r>
              <a:rPr dirty="0" sz="1100">
                <a:latin typeface="Cambria"/>
                <a:cs typeface="Cambria"/>
              </a:rPr>
              <a:t>detectadas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externo.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20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169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1175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4.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Nadie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está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salvo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70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concienciarse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inseguro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fácil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hackers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intento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intrusión.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Aún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teniendo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 </a:t>
            </a:r>
            <a:r>
              <a:rPr dirty="0" sz="1100">
                <a:latin typeface="Cambria"/>
                <a:cs typeface="Cambria"/>
              </a:rPr>
              <a:t>securizado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sufrir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algún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ataque.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Mostramos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debajo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timeline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algunos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ataques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llamativos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diferentes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relevantes: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7308" y="5637275"/>
            <a:ext cx="2743835" cy="424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101.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Caso_3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0">
              <a:latin typeface="Cambria"/>
              <a:cs typeface="Cambria"/>
            </a:endParaRPr>
          </a:p>
          <a:p>
            <a:pPr marL="13335">
              <a:lnSpc>
                <a:spcPct val="100000"/>
              </a:lnSpc>
            </a:pPr>
            <a:r>
              <a:rPr dirty="0" sz="900">
                <a:latin typeface="Cambria"/>
                <a:cs typeface="Cambria"/>
              </a:rPr>
              <a:t>*Datos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recogidos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web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u="sng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/>
              </a:rPr>
              <a:t>http://hackmageddon.com/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6531102"/>
            <a:ext cx="5426075" cy="3140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20" b="1">
                <a:latin typeface="Cambria"/>
                <a:cs typeface="Cambria"/>
              </a:rPr>
              <a:t>LOPD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1.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Sanciones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por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incumplimiento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LOPD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diciembre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2013,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Google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multado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900000€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por </a:t>
            </a:r>
            <a:r>
              <a:rPr dirty="0" sz="1100">
                <a:latin typeface="Cambria"/>
                <a:cs typeface="Cambria"/>
              </a:rPr>
              <a:t>infracciones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LOPD.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multa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justifica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Google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recopila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ocasiones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recogen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destinan,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así </a:t>
            </a:r>
            <a:r>
              <a:rPr dirty="0" sz="1100">
                <a:latin typeface="Cambria"/>
                <a:cs typeface="Cambria"/>
              </a:rPr>
              <a:t>como 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ausencia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consentimiento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recogerlos.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concienciarse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cumplir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ley,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porque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estricta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vigilancia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establece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grandes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sanciones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incumplimiento.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2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página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3"/>
              </a:rPr>
              <a:t>www.agpd.es</a:t>
            </a:r>
            <a:r>
              <a:rPr dirty="0" sz="1100" spc="270">
                <a:solidFill>
                  <a:srgbClr val="0000FF"/>
                </a:solidFill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muchos</a:t>
            </a:r>
            <a:r>
              <a:rPr dirty="0" sz="1100" spc="265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procedimientos </a:t>
            </a:r>
            <a:r>
              <a:rPr dirty="0" sz="1100">
                <a:latin typeface="Cambria"/>
                <a:cs typeface="Cambria"/>
              </a:rPr>
              <a:t>sancionadores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incumplimiento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destacar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algunos como:</a:t>
            </a:r>
            <a:endParaRPr sz="1100">
              <a:latin typeface="Cambria"/>
              <a:cs typeface="Cambria"/>
            </a:endParaRPr>
          </a:p>
          <a:p>
            <a:pPr algn="just" lvl="1" marL="917575" indent="-229235">
              <a:lnSpc>
                <a:spcPts val="1250"/>
              </a:lnSpc>
              <a:buFont typeface="Wingdings"/>
              <a:buChar char=""/>
              <a:tabLst>
                <a:tab pos="918210" algn="l"/>
              </a:tabLst>
            </a:pPr>
            <a:r>
              <a:rPr dirty="0" sz="1100">
                <a:latin typeface="Cambria"/>
                <a:cs typeface="Cambria"/>
              </a:rPr>
              <a:t>envío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correos</a:t>
            </a:r>
            <a:r>
              <a:rPr dirty="0" sz="1100" spc="-10">
                <a:latin typeface="Cambria"/>
                <a:cs typeface="Cambria"/>
              </a:rPr>
              <a:t> publicitarios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(infracción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leve)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215" y="2312476"/>
            <a:ext cx="4024632" cy="3271145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20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170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744726" y="879601"/>
            <a:ext cx="4749165" cy="117538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241300" marR="6350" indent="-228600">
              <a:lnSpc>
                <a:spcPts val="1290"/>
              </a:lnSpc>
              <a:spcBef>
                <a:spcPts val="165"/>
              </a:spcBef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contratación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suministro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interesado </a:t>
            </a:r>
            <a:r>
              <a:rPr dirty="0" sz="1100">
                <a:latin typeface="Cambria"/>
                <a:cs typeface="Cambria"/>
              </a:rPr>
              <a:t>(infracción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grave)</a:t>
            </a:r>
            <a:endParaRPr sz="1100">
              <a:latin typeface="Cambria"/>
              <a:cs typeface="Cambria"/>
            </a:endParaRPr>
          </a:p>
          <a:p>
            <a:pPr marL="241300" indent="-228600">
              <a:lnSpc>
                <a:spcPts val="1235"/>
              </a:lnSpc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100" spc="-10">
                <a:latin typeface="Cambria"/>
                <a:cs typeface="Cambria"/>
              </a:rPr>
              <a:t>inclusión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indebida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morosidad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(infracción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grave)</a:t>
            </a:r>
            <a:endParaRPr sz="1100">
              <a:latin typeface="Cambria"/>
              <a:cs typeface="Cambria"/>
            </a:endParaRPr>
          </a:p>
          <a:p>
            <a:pPr marL="241300" marR="5080" indent="-228600">
              <a:lnSpc>
                <a:spcPts val="1290"/>
              </a:lnSpc>
              <a:spcBef>
                <a:spcPts val="55"/>
              </a:spcBef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videovigilancia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vestuario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falta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inscripción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(infracción grave)</a:t>
            </a:r>
            <a:endParaRPr sz="1100">
              <a:latin typeface="Cambria"/>
              <a:cs typeface="Cambria"/>
            </a:endParaRPr>
          </a:p>
          <a:p>
            <a:pPr marL="241300" marR="6350" indent="-228600">
              <a:lnSpc>
                <a:spcPts val="1280"/>
              </a:lnSpc>
              <a:spcBef>
                <a:spcPts val="10"/>
              </a:spcBef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recogida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menores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paterno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sitio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web </a:t>
            </a:r>
            <a:r>
              <a:rPr dirty="0" sz="1100">
                <a:latin typeface="Cambria"/>
                <a:cs typeface="Cambria"/>
              </a:rPr>
              <a:t>(infracción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grave)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2517394"/>
            <a:ext cx="5426075" cy="166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b="1">
                <a:latin typeface="Cambria"/>
                <a:cs typeface="Cambria"/>
              </a:rPr>
              <a:t>Ejemplo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2.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Ejemplo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incidente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095"/>
              </a:spcBef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ocurrió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junio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2011.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Hubo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intrusión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INTECO </a:t>
            </a:r>
            <a:r>
              <a:rPr dirty="0" sz="1100">
                <a:latin typeface="Cambria"/>
                <a:cs typeface="Cambria"/>
              </a:rPr>
              <a:t>(organismo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público).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incluidos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mío</a:t>
            </a:r>
            <a:r>
              <a:rPr dirty="0" sz="1100" spc="340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fueron comprometidos.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securización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INTECO,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propensa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sufrir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sanción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denuncia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afectados.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9532873"/>
            <a:ext cx="9582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102.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Caso_4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4502949"/>
            <a:ext cx="5356707" cy="4971338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20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545071" y="380491"/>
            <a:ext cx="5905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171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5440" cy="3568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habrá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adoptar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máximas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ocurra.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5293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Auditoría</a:t>
            </a:r>
            <a:r>
              <a:rPr dirty="0" u="sng" sz="1100" spc="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informática</a:t>
            </a:r>
            <a:r>
              <a:rPr dirty="0" u="sng" sz="1100" spc="15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 b="1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externa: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700"/>
              </a:lnSpc>
            </a:pP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teniendo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trabajador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auditada.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aumentará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imparcialidad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objetividad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auditoría.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características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469900" indent="-228600">
              <a:lnSpc>
                <a:spcPts val="13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Elección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la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empresa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desfavorables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son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lazos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existir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informática.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caso.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469900" indent="-228600">
              <a:lnSpc>
                <a:spcPts val="13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Proceso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2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contratación</a:t>
            </a: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contratar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factores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ámbito,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duración,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resultados,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coste,...</a:t>
            </a:r>
            <a:endParaRPr sz="1100">
              <a:latin typeface="Cambria"/>
              <a:cs typeface="Cambria"/>
            </a:endParaRPr>
          </a:p>
          <a:p>
            <a:pPr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indispensable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cerrar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condiciones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contrato,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aseguramiento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compromisos.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ts val="13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Plan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trabajo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previo</a:t>
            </a: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recomendable </a:t>
            </a: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 auditorías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 spc="-10">
                <a:latin typeface="Cambria"/>
                <a:cs typeface="Cambria"/>
              </a:rPr>
              <a:t>apoyarnos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perder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independencia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procesos.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latin typeface="Cambria"/>
                <a:cs typeface="Cambria"/>
              </a:rPr>
              <a:t>Comparando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destacar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mbria"/>
              <a:cs typeface="Cambria"/>
            </a:endParaRPr>
          </a:p>
          <a:p>
            <a:pPr marL="469900" marR="5080" indent="-228600">
              <a:lnSpc>
                <a:spcPts val="1280"/>
              </a:lnSpc>
              <a:buFont typeface="Wingdings"/>
              <a:buChar char="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recomendable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circunstancias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permiten,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combinación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tipos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"/>
            </a:pPr>
            <a:endParaRPr sz="1100">
              <a:latin typeface="Cambria"/>
              <a:cs typeface="Cambria"/>
            </a:endParaRPr>
          </a:p>
          <a:p>
            <a:pPr marL="469900" marR="5080" indent="-228600">
              <a:lnSpc>
                <a:spcPts val="1290"/>
              </a:lnSpc>
              <a:buFont typeface="Wingdings"/>
              <a:buChar char="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complementar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externos,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repercutirá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objetividad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procesos.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algn="r" marR="571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(Lucena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Prats,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2006)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95146" y="6634733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4.3.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68754" y="6634733"/>
            <a:ext cx="173228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El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auditor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informático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7156703"/>
            <a:ext cx="5426075" cy="258127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 </a:t>
            </a:r>
            <a:r>
              <a:rPr dirty="0" sz="1100">
                <a:latin typeface="Cambria"/>
                <a:cs typeface="Cambria"/>
              </a:rPr>
              <a:t>interno,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efectividad,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encargado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verificación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realice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papel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aspectos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como: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mbria"/>
              <a:cs typeface="Cambria"/>
            </a:endParaRPr>
          </a:p>
          <a:p>
            <a:pPr marL="466090" marR="6985" indent="-226695">
              <a:lnSpc>
                <a:spcPts val="1280"/>
              </a:lnSpc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generales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actualizados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especializados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clase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sistemas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tecnologías </a:t>
            </a:r>
            <a:r>
              <a:rPr dirty="0" sz="1100">
                <a:latin typeface="Cambria"/>
                <a:cs typeface="Cambria"/>
              </a:rPr>
              <a:t>de 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conocimientos</a:t>
            </a:r>
            <a:r>
              <a:rPr dirty="0" sz="1100">
                <a:latin typeface="Cambria"/>
                <a:cs typeface="Cambria"/>
              </a:rPr>
              <a:t> sobre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estándares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endParaRPr sz="1100">
              <a:latin typeface="Cambria"/>
              <a:cs typeface="Cambria"/>
            </a:endParaRPr>
          </a:p>
          <a:p>
            <a:pPr marL="466090" marR="6985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 marL="466090" marR="6350" indent="-226695">
              <a:lnSpc>
                <a:spcPts val="1280"/>
              </a:lnSpc>
              <a:spcBef>
                <a:spcPts val="68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monitorización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procesos,...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42417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469900" marR="5080" indent="-228600">
              <a:lnSpc>
                <a:spcPts val="1280"/>
              </a:lnSpc>
              <a:spcBef>
                <a:spcPts val="7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operativos, </a:t>
            </a:r>
            <a:r>
              <a:rPr dirty="0" sz="1100">
                <a:latin typeface="Cambria"/>
                <a:cs typeface="Cambria"/>
              </a:rPr>
              <a:t>bases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locales,...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1378711"/>
            <a:ext cx="5426710" cy="84772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Junto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anteriores,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</a:t>
            </a:r>
            <a:r>
              <a:rPr dirty="0" sz="1100">
                <a:latin typeface="Cambria"/>
                <a:cs typeface="Cambria"/>
              </a:rPr>
              <a:t>técnicas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riesgos,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muestreo,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cálculos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operación,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recopilación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 </a:t>
            </a:r>
            <a:r>
              <a:rPr dirty="0" sz="1100" spc="-10">
                <a:latin typeface="Cambria"/>
                <a:cs typeface="Cambria"/>
              </a:rPr>
              <a:t>interpretación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algn="r" marR="57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(Jazmin,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2009)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2688081"/>
            <a:ext cx="5426710" cy="6916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913130" indent="-67437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913130" algn="l"/>
                <a:tab pos="913765" algn="l"/>
              </a:tabLst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E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tapas</a:t>
            </a:r>
            <a:r>
              <a:rPr dirty="0" sz="1300" spc="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metodología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etapas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conseguir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realice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correctamente.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estructuración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etapas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inicio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hará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realicemos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más </a:t>
            </a:r>
            <a:r>
              <a:rPr dirty="0" sz="1100" spc="-10">
                <a:latin typeface="Cambria"/>
                <a:cs typeface="Cambria"/>
              </a:rPr>
              <a:t>eficientemente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I.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Definición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alcance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y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objetivos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imprescindibles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objetivos. </a:t>
            </a:r>
            <a:r>
              <a:rPr dirty="0" sz="1100">
                <a:latin typeface="Cambria"/>
                <a:cs typeface="Cambria"/>
              </a:rPr>
              <a:t>Ambos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analizados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correctamente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mala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definición condicionará</a:t>
            </a:r>
            <a:r>
              <a:rPr dirty="0" sz="1100">
                <a:latin typeface="Cambria"/>
                <a:cs typeface="Cambria"/>
              </a:rPr>
              <a:t>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90"/>
              </a:spcBef>
            </a:pPr>
            <a:r>
              <a:rPr dirty="0" sz="1100" spc="-10" b="1">
                <a:latin typeface="Cambria"/>
                <a:cs typeface="Cambria"/>
              </a:rPr>
              <a:t>Alcance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vendrá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factores: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marL="466090" marR="5715" indent="-226695">
              <a:lnSpc>
                <a:spcPts val="1290"/>
              </a:lnSpc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entorno,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profundización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 informática</a:t>
            </a:r>
            <a:endParaRPr sz="1100">
              <a:latin typeface="Cambria"/>
              <a:cs typeface="Cambria"/>
            </a:endParaRPr>
          </a:p>
          <a:p>
            <a:pPr marL="466090" marR="5080" indent="-226695">
              <a:lnSpc>
                <a:spcPts val="1290"/>
              </a:lnSpc>
              <a:spcBef>
                <a:spcPts val="59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escrito</a:t>
            </a:r>
            <a:r>
              <a:rPr dirty="0" sz="1100" spc="-10">
                <a:latin typeface="Cambria"/>
                <a:cs typeface="Cambria"/>
              </a:rPr>
              <a:t> (auditor-</a:t>
            </a:r>
            <a:r>
              <a:rPr dirty="0" sz="1100">
                <a:latin typeface="Cambria"/>
                <a:cs typeface="Cambria"/>
              </a:rPr>
              <a:t>cliente)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aéreas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sedes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auditar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535"/>
              </a:spcBef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auditables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1025"/>
              </a:spcBef>
            </a:pPr>
            <a:r>
              <a:rPr dirty="0" sz="1100" spc="-10" b="1">
                <a:latin typeface="Cambria"/>
                <a:cs typeface="Cambria"/>
              </a:rPr>
              <a:t>Objetivos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exactitud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deberá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alcanzar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objetivos.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diferenciaremos</a:t>
            </a:r>
            <a:r>
              <a:rPr dirty="0" sz="1100">
                <a:latin typeface="Cambria"/>
                <a:cs typeface="Cambria"/>
              </a:rPr>
              <a:t> entre </a:t>
            </a:r>
            <a:r>
              <a:rPr dirty="0" sz="1100" spc="-20">
                <a:latin typeface="Cambria"/>
                <a:cs typeface="Cambria"/>
              </a:rPr>
              <a:t>dos: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913130" indent="-450850">
              <a:lnSpc>
                <a:spcPct val="100000"/>
              </a:lnSpc>
              <a:spcBef>
                <a:spcPts val="994"/>
              </a:spcBef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000" b="1" i="1">
                <a:latin typeface="Cambria"/>
                <a:cs typeface="Cambria"/>
              </a:rPr>
              <a:t>Objetivos</a:t>
            </a:r>
            <a:r>
              <a:rPr dirty="0" sz="1000" spc="-20" b="1" i="1">
                <a:latin typeface="Cambria"/>
                <a:cs typeface="Cambria"/>
              </a:rPr>
              <a:t> </a:t>
            </a:r>
            <a:r>
              <a:rPr dirty="0" sz="1000" spc="-10" b="1" i="1">
                <a:latin typeface="Cambria"/>
                <a:cs typeface="Cambria"/>
              </a:rPr>
              <a:t>generales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12700" marR="5715" indent="450215">
              <a:lnSpc>
                <a:spcPts val="1290"/>
              </a:lnSpc>
              <a:buChar char="-"/>
              <a:tabLst>
                <a:tab pos="601345" algn="l"/>
              </a:tabLst>
            </a:pP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generales: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funcionamiento,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procedimientos</a:t>
            </a:r>
            <a:endParaRPr sz="1100">
              <a:latin typeface="Cambria"/>
              <a:cs typeface="Cambria"/>
            </a:endParaRPr>
          </a:p>
          <a:p>
            <a:pPr marL="12700" marR="6350" indent="450215">
              <a:lnSpc>
                <a:spcPts val="1290"/>
              </a:lnSpc>
              <a:spcBef>
                <a:spcPts val="600"/>
              </a:spcBef>
              <a:buChar char="-"/>
              <a:tabLst>
                <a:tab pos="643890" algn="l"/>
                <a:tab pos="644525" algn="l"/>
                <a:tab pos="1442085" algn="l"/>
                <a:tab pos="1742439" algn="l"/>
                <a:tab pos="2367915" algn="l"/>
                <a:tab pos="2957195" algn="l"/>
                <a:tab pos="3237230" algn="l"/>
                <a:tab pos="3538854" algn="l"/>
                <a:tab pos="4451985" algn="l"/>
                <a:tab pos="5341620" algn="l"/>
              </a:tabLst>
            </a:pPr>
            <a:r>
              <a:rPr dirty="0" sz="1100" spc="-10">
                <a:latin typeface="Cambria"/>
                <a:cs typeface="Cambria"/>
              </a:rPr>
              <a:t>comprobar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25">
                <a:latin typeface="Cambria"/>
                <a:cs typeface="Cambria"/>
              </a:rPr>
              <a:t>las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10">
                <a:latin typeface="Cambria"/>
                <a:cs typeface="Cambria"/>
              </a:rPr>
              <a:t>normas: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10">
                <a:latin typeface="Cambria"/>
                <a:cs typeface="Cambria"/>
              </a:rPr>
              <a:t>propias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25">
                <a:latin typeface="Cambria"/>
                <a:cs typeface="Cambria"/>
              </a:rPr>
              <a:t>de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25">
                <a:latin typeface="Cambria"/>
                <a:cs typeface="Cambria"/>
              </a:rPr>
              <a:t>las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10">
                <a:latin typeface="Cambria"/>
                <a:cs typeface="Cambria"/>
              </a:rPr>
              <a:t>instalaciones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10">
                <a:latin typeface="Cambria"/>
                <a:cs typeface="Cambria"/>
              </a:rPr>
              <a:t>informáticas</a:t>
            </a:r>
            <a:r>
              <a:rPr dirty="0" sz="1100">
                <a:latin typeface="Cambria"/>
                <a:cs typeface="Cambria"/>
              </a:rPr>
              <a:t>	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procedimientos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generales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específicos del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departamento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endParaRPr sz="1100">
              <a:latin typeface="Cambria"/>
              <a:cs typeface="Cambria"/>
            </a:endParaRPr>
          </a:p>
          <a:p>
            <a:pPr marL="539750" indent="-77470">
              <a:lnSpc>
                <a:spcPct val="100000"/>
              </a:lnSpc>
              <a:spcBef>
                <a:spcPts val="535"/>
              </a:spcBef>
              <a:buChar char="-"/>
              <a:tabLst>
                <a:tab pos="540385" algn="l"/>
              </a:tabLst>
            </a:pP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contradicciones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normas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95374" y="2309367"/>
            <a:ext cx="4435475" cy="1309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900"/>
              </a:lnSpc>
              <a:spcBef>
                <a:spcPts val="100"/>
              </a:spcBef>
            </a:pPr>
            <a:r>
              <a:rPr dirty="0" sz="1600">
                <a:latin typeface="Cambria"/>
                <a:cs typeface="Cambria"/>
              </a:rPr>
              <a:t>Departamento</a:t>
            </a:r>
            <a:r>
              <a:rPr dirty="0" sz="1600" spc="-20">
                <a:latin typeface="Cambria"/>
                <a:cs typeface="Cambria"/>
              </a:rPr>
              <a:t> </a:t>
            </a:r>
            <a:r>
              <a:rPr dirty="0" sz="1600">
                <a:latin typeface="Cambria"/>
                <a:cs typeface="Cambria"/>
              </a:rPr>
              <a:t>de</a:t>
            </a:r>
            <a:r>
              <a:rPr dirty="0" sz="1600" spc="-15">
                <a:latin typeface="Cambria"/>
                <a:cs typeface="Cambria"/>
              </a:rPr>
              <a:t> </a:t>
            </a:r>
            <a:r>
              <a:rPr dirty="0" sz="1600" spc="-10">
                <a:latin typeface="Cambria"/>
                <a:cs typeface="Cambria"/>
              </a:rPr>
              <a:t>Informática</a:t>
            </a:r>
            <a:endParaRPr sz="1600">
              <a:latin typeface="Cambria"/>
              <a:cs typeface="Cambria"/>
            </a:endParaRPr>
          </a:p>
          <a:p>
            <a:pPr algn="ctr">
              <a:lnSpc>
                <a:spcPts val="1780"/>
              </a:lnSpc>
            </a:pPr>
            <a:r>
              <a:rPr dirty="0" sz="1500">
                <a:latin typeface="Cambria"/>
                <a:cs typeface="Cambria"/>
              </a:rPr>
              <a:t>INGENIERÍA</a:t>
            </a:r>
            <a:r>
              <a:rPr dirty="0" sz="1500" spc="-25">
                <a:latin typeface="Cambria"/>
                <a:cs typeface="Cambria"/>
              </a:rPr>
              <a:t> </a:t>
            </a:r>
            <a:r>
              <a:rPr dirty="0" sz="1500">
                <a:latin typeface="Cambria"/>
                <a:cs typeface="Cambria"/>
              </a:rPr>
              <a:t>TÉCNICA</a:t>
            </a:r>
            <a:r>
              <a:rPr dirty="0" sz="1500" spc="-15">
                <a:latin typeface="Cambria"/>
                <a:cs typeface="Cambria"/>
              </a:rPr>
              <a:t> </a:t>
            </a:r>
            <a:r>
              <a:rPr dirty="0" sz="1500">
                <a:latin typeface="Cambria"/>
                <a:cs typeface="Cambria"/>
              </a:rPr>
              <a:t>EN</a:t>
            </a:r>
            <a:r>
              <a:rPr dirty="0" sz="1500" spc="-20">
                <a:latin typeface="Cambria"/>
                <a:cs typeface="Cambria"/>
              </a:rPr>
              <a:t> </a:t>
            </a:r>
            <a:r>
              <a:rPr dirty="0" sz="1500">
                <a:latin typeface="Cambria"/>
                <a:cs typeface="Cambria"/>
              </a:rPr>
              <a:t>INFORMÁTICA</a:t>
            </a:r>
            <a:r>
              <a:rPr dirty="0" sz="1500" spc="-20">
                <a:latin typeface="Cambria"/>
                <a:cs typeface="Cambria"/>
              </a:rPr>
              <a:t> </a:t>
            </a:r>
            <a:r>
              <a:rPr dirty="0" sz="1500">
                <a:latin typeface="Cambria"/>
                <a:cs typeface="Cambria"/>
              </a:rPr>
              <a:t>DE</a:t>
            </a:r>
            <a:r>
              <a:rPr dirty="0" sz="1500" spc="-15">
                <a:latin typeface="Cambria"/>
                <a:cs typeface="Cambria"/>
              </a:rPr>
              <a:t> </a:t>
            </a:r>
            <a:r>
              <a:rPr dirty="0" sz="1500" spc="-10">
                <a:latin typeface="Cambria"/>
                <a:cs typeface="Cambria"/>
              </a:rPr>
              <a:t>GESTIÓN</a:t>
            </a:r>
            <a:endParaRPr sz="15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7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ambria"/>
              <a:cs typeface="Cambria"/>
            </a:endParaRPr>
          </a:p>
          <a:p>
            <a:pPr algn="ctr" marR="55880">
              <a:lnSpc>
                <a:spcPct val="100000"/>
              </a:lnSpc>
            </a:pPr>
            <a:r>
              <a:rPr dirty="0" sz="2000">
                <a:latin typeface="Cambria"/>
                <a:cs typeface="Cambria"/>
              </a:rPr>
              <a:t>PROYECTO</a:t>
            </a:r>
            <a:r>
              <a:rPr dirty="0" sz="2000" spc="-50">
                <a:latin typeface="Cambria"/>
                <a:cs typeface="Cambria"/>
              </a:rPr>
              <a:t> </a:t>
            </a:r>
            <a:r>
              <a:rPr dirty="0" sz="2000">
                <a:latin typeface="Cambria"/>
                <a:cs typeface="Cambria"/>
              </a:rPr>
              <a:t>FIN</a:t>
            </a:r>
            <a:r>
              <a:rPr dirty="0" sz="2000" spc="-50">
                <a:latin typeface="Cambria"/>
                <a:cs typeface="Cambria"/>
              </a:rPr>
              <a:t> </a:t>
            </a:r>
            <a:r>
              <a:rPr dirty="0" sz="2000">
                <a:latin typeface="Cambria"/>
                <a:cs typeface="Cambria"/>
              </a:rPr>
              <a:t>DE</a:t>
            </a:r>
            <a:r>
              <a:rPr dirty="0" sz="2000" spc="-50">
                <a:latin typeface="Cambria"/>
                <a:cs typeface="Cambria"/>
              </a:rPr>
              <a:t> </a:t>
            </a:r>
            <a:r>
              <a:rPr dirty="0" sz="2000" spc="-10">
                <a:latin typeface="Cambria"/>
                <a:cs typeface="Cambria"/>
              </a:rPr>
              <a:t>CARRERA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269238" y="4400295"/>
            <a:ext cx="5024120" cy="128651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 marL="12700" marR="5080" indent="-1905">
              <a:lnSpc>
                <a:spcPts val="3279"/>
              </a:lnSpc>
              <a:spcBef>
                <a:spcPts val="275"/>
              </a:spcBef>
            </a:pPr>
            <a:r>
              <a:rPr dirty="0" sz="2800">
                <a:latin typeface="Cambria"/>
                <a:cs typeface="Cambria"/>
              </a:rPr>
              <a:t>AUDITORÍA</a:t>
            </a:r>
            <a:r>
              <a:rPr dirty="0" sz="2800" spc="-5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INFORMÁTICA</a:t>
            </a:r>
            <a:r>
              <a:rPr dirty="0" sz="2800" spc="-55">
                <a:latin typeface="Cambria"/>
                <a:cs typeface="Cambria"/>
              </a:rPr>
              <a:t> </a:t>
            </a:r>
            <a:r>
              <a:rPr dirty="0" sz="2800" spc="-50">
                <a:latin typeface="Cambria"/>
                <a:cs typeface="Cambria"/>
              </a:rPr>
              <a:t>Y </a:t>
            </a:r>
            <a:r>
              <a:rPr dirty="0" sz="2800">
                <a:latin typeface="Cambria"/>
                <a:cs typeface="Cambria"/>
              </a:rPr>
              <a:t>APLICACIÓN</a:t>
            </a:r>
            <a:r>
              <a:rPr dirty="0" sz="2800" spc="-2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A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UN</a:t>
            </a:r>
            <a:r>
              <a:rPr dirty="0" sz="2800" spc="-15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CASO</a:t>
            </a:r>
            <a:r>
              <a:rPr dirty="0" sz="2800" spc="-10">
                <a:latin typeface="Cambria"/>
                <a:cs typeface="Cambria"/>
              </a:rPr>
              <a:t> </a:t>
            </a:r>
            <a:r>
              <a:rPr dirty="0" sz="2800">
                <a:latin typeface="Cambria"/>
                <a:cs typeface="Cambria"/>
              </a:rPr>
              <a:t>EN</a:t>
            </a:r>
            <a:r>
              <a:rPr dirty="0" sz="2800" spc="-20">
                <a:latin typeface="Cambria"/>
                <a:cs typeface="Cambria"/>
              </a:rPr>
              <a:t> </a:t>
            </a:r>
            <a:r>
              <a:rPr dirty="0" sz="2800" spc="-25">
                <a:latin typeface="Cambria"/>
                <a:cs typeface="Cambria"/>
              </a:rPr>
              <a:t>UNA </a:t>
            </a:r>
            <a:r>
              <a:rPr dirty="0" sz="2800">
                <a:latin typeface="Cambria"/>
                <a:cs typeface="Cambria"/>
              </a:rPr>
              <a:t>EMPRESA</a:t>
            </a:r>
            <a:r>
              <a:rPr dirty="0" sz="2800" spc="-35">
                <a:latin typeface="Cambria"/>
                <a:cs typeface="Cambria"/>
              </a:rPr>
              <a:t> </a:t>
            </a:r>
            <a:r>
              <a:rPr dirty="0" sz="2800" spc="-20">
                <a:latin typeface="Cambria"/>
                <a:cs typeface="Cambria"/>
              </a:rPr>
              <a:t>REAL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8069" y="7298435"/>
            <a:ext cx="509270" cy="4470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85"/>
              </a:spcBef>
            </a:pPr>
            <a:r>
              <a:rPr dirty="0" sz="1400" spc="-10">
                <a:latin typeface="Cambria"/>
                <a:cs typeface="Cambria"/>
              </a:rPr>
              <a:t>Autor: </a:t>
            </a:r>
            <a:r>
              <a:rPr dirty="0" sz="1400" spc="-20">
                <a:latin typeface="Cambria"/>
                <a:cs typeface="Cambria"/>
              </a:rPr>
              <a:t>NIA: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68754" y="7298435"/>
            <a:ext cx="1494790" cy="44704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85"/>
              </a:spcBef>
            </a:pPr>
            <a:r>
              <a:rPr dirty="0" sz="1400">
                <a:latin typeface="Cambria"/>
                <a:cs typeface="Cambria"/>
              </a:rPr>
              <a:t>Jorge</a:t>
            </a:r>
            <a:r>
              <a:rPr dirty="0" sz="1400" spc="-50">
                <a:latin typeface="Cambria"/>
                <a:cs typeface="Cambria"/>
              </a:rPr>
              <a:t> </a:t>
            </a:r>
            <a:r>
              <a:rPr dirty="0" sz="1400">
                <a:latin typeface="Cambria"/>
                <a:cs typeface="Cambria"/>
              </a:rPr>
              <a:t>Barrio</a:t>
            </a:r>
            <a:r>
              <a:rPr dirty="0" sz="1400" spc="-50">
                <a:latin typeface="Cambria"/>
                <a:cs typeface="Cambria"/>
              </a:rPr>
              <a:t> </a:t>
            </a:r>
            <a:r>
              <a:rPr dirty="0" sz="1400" spc="-10">
                <a:latin typeface="Cambria"/>
                <a:cs typeface="Cambria"/>
              </a:rPr>
              <a:t>Ibánez 100040188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7923276"/>
            <a:ext cx="50419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Cambria"/>
                <a:cs typeface="Cambria"/>
              </a:rPr>
              <a:t>Tutor: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68754" y="7923276"/>
            <a:ext cx="22910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latin typeface="Cambria"/>
                <a:cs typeface="Cambria"/>
              </a:rPr>
              <a:t>Miguel</a:t>
            </a:r>
            <a:r>
              <a:rPr dirty="0" sz="1400" spc="-60">
                <a:latin typeface="Cambria"/>
                <a:cs typeface="Cambria"/>
              </a:rPr>
              <a:t> </a:t>
            </a:r>
            <a:r>
              <a:rPr dirty="0" sz="1400">
                <a:latin typeface="Cambria"/>
                <a:cs typeface="Cambria"/>
              </a:rPr>
              <a:t>Ángel</a:t>
            </a:r>
            <a:r>
              <a:rPr dirty="0" sz="1400" spc="-60">
                <a:latin typeface="Cambria"/>
                <a:cs typeface="Cambria"/>
              </a:rPr>
              <a:t> </a:t>
            </a:r>
            <a:r>
              <a:rPr dirty="0" sz="1400">
                <a:latin typeface="Cambria"/>
                <a:cs typeface="Cambria"/>
              </a:rPr>
              <a:t>Ramos</a:t>
            </a:r>
            <a:r>
              <a:rPr dirty="0" sz="1400" spc="-55">
                <a:latin typeface="Cambria"/>
                <a:cs typeface="Cambria"/>
              </a:rPr>
              <a:t> </a:t>
            </a:r>
            <a:r>
              <a:rPr dirty="0" sz="1400" spc="-10">
                <a:latin typeface="Cambria"/>
                <a:cs typeface="Cambria"/>
              </a:rPr>
              <a:t>González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77057" y="8788400"/>
            <a:ext cx="18072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mbria"/>
                <a:cs typeface="Cambria"/>
              </a:rPr>
              <a:t>Leganés,</a:t>
            </a:r>
            <a:r>
              <a:rPr dirty="0" sz="1300" spc="-1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febrero</a:t>
            </a:r>
            <a:r>
              <a:rPr dirty="0" sz="1300" spc="-5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de</a:t>
            </a:r>
            <a:r>
              <a:rPr dirty="0" sz="1300" spc="-5">
                <a:latin typeface="Cambria"/>
                <a:cs typeface="Cambria"/>
              </a:rPr>
              <a:t> </a:t>
            </a:r>
            <a:r>
              <a:rPr dirty="0" sz="1300" spc="-20">
                <a:latin typeface="Cambria"/>
                <a:cs typeface="Cambria"/>
              </a:rPr>
              <a:t>2014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899921"/>
            <a:ext cx="5486399" cy="11041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19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57504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-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decisión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quien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irá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dirigido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Cambria"/>
              <a:cs typeface="Cambria"/>
            </a:endParaRPr>
          </a:p>
          <a:p>
            <a:pPr marL="913130" indent="-450850">
              <a:lnSpc>
                <a:spcPct val="100000"/>
              </a:lnSpc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000" b="1" i="1">
                <a:latin typeface="Cambria"/>
                <a:cs typeface="Cambria"/>
              </a:rPr>
              <a:t>Objetivos</a:t>
            </a:r>
            <a:r>
              <a:rPr dirty="0" sz="1000" spc="-30" b="1" i="1">
                <a:latin typeface="Cambria"/>
                <a:cs typeface="Cambria"/>
              </a:rPr>
              <a:t> </a:t>
            </a:r>
            <a:r>
              <a:rPr dirty="0" sz="1000" spc="-10" b="1" i="1">
                <a:latin typeface="Cambria"/>
                <a:cs typeface="Cambria"/>
              </a:rPr>
              <a:t>específicos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marL="546735" indent="-77470">
              <a:lnSpc>
                <a:spcPct val="100000"/>
              </a:lnSpc>
              <a:buChar char="-"/>
              <a:tabLst>
                <a:tab pos="547370" algn="l"/>
              </a:tabLst>
            </a:pPr>
            <a:r>
              <a:rPr dirty="0" sz="1100">
                <a:latin typeface="Cambria"/>
                <a:cs typeface="Cambria"/>
              </a:rPr>
              <a:t>ver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complejidad</a:t>
            </a:r>
            <a:endParaRPr sz="1100">
              <a:latin typeface="Cambria"/>
              <a:cs typeface="Cambria"/>
            </a:endParaRPr>
          </a:p>
          <a:p>
            <a:pPr marL="539750" indent="-77470">
              <a:lnSpc>
                <a:spcPct val="100000"/>
              </a:lnSpc>
              <a:spcBef>
                <a:spcPts val="570"/>
              </a:spcBef>
              <a:buChar char="-"/>
              <a:tabLst>
                <a:tab pos="540385" algn="l"/>
              </a:tabLst>
            </a:pPr>
            <a:r>
              <a:rPr dirty="0" sz="1100">
                <a:latin typeface="Cambria"/>
                <a:cs typeface="Cambria"/>
              </a:rPr>
              <a:t>contrastar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externa</a:t>
            </a:r>
            <a:endParaRPr sz="1100">
              <a:latin typeface="Cambria"/>
              <a:cs typeface="Cambria"/>
            </a:endParaRPr>
          </a:p>
          <a:p>
            <a:pPr marL="539750" indent="-77470">
              <a:lnSpc>
                <a:spcPct val="100000"/>
              </a:lnSpc>
              <a:spcBef>
                <a:spcPts val="570"/>
              </a:spcBef>
              <a:buChar char="-"/>
              <a:tabLst>
                <a:tab pos="540385" algn="l"/>
              </a:tabLst>
            </a:pPr>
            <a:r>
              <a:rPr dirty="0" sz="1100" spc="-10">
                <a:latin typeface="Cambria"/>
                <a:cs typeface="Cambria"/>
              </a:rPr>
              <a:t>evaluación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</a:t>
            </a:r>
            <a:r>
              <a:rPr dirty="0" sz="1100" spc="-10">
                <a:latin typeface="Cambria"/>
                <a:cs typeface="Cambria"/>
              </a:rPr>
              <a:t>funcionamiento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determinadas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 </a:t>
            </a:r>
            <a:r>
              <a:rPr dirty="0" sz="1100" spc="-10">
                <a:latin typeface="Cambria"/>
                <a:cs typeface="Cambria"/>
              </a:rPr>
              <a:t>departamento</a:t>
            </a:r>
            <a:endParaRPr sz="1100">
              <a:latin typeface="Cambria"/>
              <a:cs typeface="Cambria"/>
            </a:endParaRPr>
          </a:p>
          <a:p>
            <a:pPr marL="539750" indent="-77470">
              <a:lnSpc>
                <a:spcPct val="100000"/>
              </a:lnSpc>
              <a:spcBef>
                <a:spcPts val="570"/>
              </a:spcBef>
              <a:buChar char="-"/>
              <a:tabLst>
                <a:tab pos="540385" algn="l"/>
              </a:tabLst>
            </a:pPr>
            <a:r>
              <a:rPr dirty="0" sz="1100" spc="-10">
                <a:latin typeface="Cambria"/>
                <a:cs typeface="Cambria"/>
              </a:rPr>
              <a:t>implementar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aumento de 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seguridad,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fiabilidad</a:t>
            </a:r>
            <a:r>
              <a:rPr dirty="0" sz="1100">
                <a:latin typeface="Cambria"/>
                <a:cs typeface="Cambria"/>
              </a:rPr>
              <a:t> y </a:t>
            </a:r>
            <a:r>
              <a:rPr dirty="0" sz="1100" spc="-10">
                <a:latin typeface="Cambria"/>
                <a:cs typeface="Cambria"/>
              </a:rPr>
              <a:t>calidad</a:t>
            </a:r>
            <a:endParaRPr sz="1100">
              <a:latin typeface="Cambria"/>
              <a:cs typeface="Cambria"/>
            </a:endParaRPr>
          </a:p>
          <a:p>
            <a:pPr marL="539750" indent="-77470">
              <a:lnSpc>
                <a:spcPct val="100000"/>
              </a:lnSpc>
              <a:spcBef>
                <a:spcPts val="570"/>
              </a:spcBef>
              <a:buChar char="-"/>
              <a:tabLst>
                <a:tab pos="540385" algn="l"/>
              </a:tabLst>
            </a:pPr>
            <a:r>
              <a:rPr dirty="0" sz="1100">
                <a:latin typeface="Cambria"/>
                <a:cs typeface="Cambria"/>
              </a:rPr>
              <a:t>trabajar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disminución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plazos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019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4.4.2.</a:t>
            </a:r>
            <a:r>
              <a:rPr dirty="0" sz="1200" spc="2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II.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Estudio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inicial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segunda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buscará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examinar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actividades</a:t>
            </a:r>
            <a:r>
              <a:rPr dirty="0" sz="1100" spc="2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generales</a:t>
            </a:r>
            <a:r>
              <a:rPr dirty="0" sz="1100" spc="2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informática.</a:t>
            </a:r>
            <a:r>
              <a:rPr dirty="0" sz="1100" spc="2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2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2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2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amplios conocimientos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apartados: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estructura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organizativa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departamento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auditar</a:t>
            </a:r>
            <a:endParaRPr sz="1100">
              <a:latin typeface="Cambria"/>
              <a:cs typeface="Cambria"/>
            </a:endParaRPr>
          </a:p>
          <a:p>
            <a:pPr marL="466090" marR="6350" indent="-226695">
              <a:lnSpc>
                <a:spcPts val="1280"/>
              </a:lnSpc>
              <a:spcBef>
                <a:spcPts val="70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informáticas: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relacionados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ERP,...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organigrama: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estructura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auditar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departamentos: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describir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funciones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sus </a:t>
            </a:r>
            <a:r>
              <a:rPr dirty="0" sz="1100" spc="-10">
                <a:latin typeface="Cambria"/>
                <a:cs typeface="Cambria"/>
              </a:rPr>
              <a:t>relaciones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jerárquicas</a:t>
            </a:r>
            <a:endParaRPr sz="1100">
              <a:latin typeface="Cambria"/>
              <a:cs typeface="Cambria"/>
            </a:endParaRPr>
          </a:p>
          <a:p>
            <a:pPr marL="466090" marR="5080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flujos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horizontales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oblicuos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departamentales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verticales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puestos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019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4.4.3.</a:t>
            </a:r>
            <a:r>
              <a:rPr dirty="0" sz="1200" spc="2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III.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Entorno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operacional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720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operacional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mostrará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organización,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hardware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componen.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geográfica: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situación </a:t>
            </a:r>
            <a:r>
              <a:rPr dirty="0" sz="1100">
                <a:latin typeface="Cambria"/>
                <a:cs typeface="Cambria"/>
              </a:rPr>
              <a:t>del CPD,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funcionamiento</a:t>
            </a:r>
            <a:r>
              <a:rPr dirty="0" sz="1100">
                <a:latin typeface="Cambria"/>
                <a:cs typeface="Cambria"/>
              </a:rPr>
              <a:t> y</a:t>
            </a:r>
            <a:r>
              <a:rPr dirty="0" sz="1100" spc="-10">
                <a:latin typeface="Cambria"/>
                <a:cs typeface="Cambria"/>
              </a:rPr>
              <a:t> responsables</a:t>
            </a:r>
            <a:endParaRPr sz="1100">
              <a:latin typeface="Cambria"/>
              <a:cs typeface="Cambria"/>
            </a:endParaRPr>
          </a:p>
          <a:p>
            <a:pPr marL="466090" marR="5715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inventario,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configuración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esquema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mapa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conexionado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configuración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BBDD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ficheros </a:t>
            </a:r>
            <a:r>
              <a:rPr dirty="0" sz="1100" spc="-10">
                <a:latin typeface="Cambria"/>
                <a:cs typeface="Cambria"/>
              </a:rPr>
              <a:t>estableceremos</a:t>
            </a:r>
            <a:r>
              <a:rPr dirty="0" sz="1100">
                <a:latin typeface="Cambria"/>
                <a:cs typeface="Cambria"/>
              </a:rPr>
              <a:t>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requisitos: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mbria"/>
              <a:cs typeface="Cambria"/>
            </a:endParaRPr>
          </a:p>
          <a:p>
            <a:pPr marL="466090" marR="7620" indent="-226695">
              <a:lnSpc>
                <a:spcPts val="1290"/>
              </a:lnSpc>
              <a:spcBef>
                <a:spcPts val="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analizaremos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cantidad,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volumen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complejidad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diseño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9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documentación: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posible </a:t>
            </a:r>
            <a:r>
              <a:rPr dirty="0" sz="1100">
                <a:latin typeface="Cambria"/>
                <a:cs typeface="Cambria"/>
              </a:rPr>
              <a:t>resolución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problemas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complejidad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BBDD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ficheros: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tamaño,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actualización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2"/>
            <a:ext cx="5426075" cy="275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4.4.4.</a:t>
            </a:r>
            <a:r>
              <a:rPr dirty="0" sz="1200" spc="2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IV.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Determinación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recursos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Auditoría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Informática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partir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inicial,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determinan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humanos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materiales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requieren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Recursos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materiales: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proporcionados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auditada</a:t>
            </a:r>
            <a:endParaRPr sz="1100">
              <a:latin typeface="Cambria"/>
              <a:cs typeface="Cambria"/>
            </a:endParaRPr>
          </a:p>
          <a:p>
            <a:pPr marL="469900" marR="8255" indent="-228600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hardware: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paquetes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utilidades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llevarla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PC,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impresora,...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Recursos</a:t>
            </a:r>
            <a:r>
              <a:rPr dirty="0" u="sng" sz="1100" spc="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humanos: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dependerá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profundidad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continuación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detallaremos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perfiles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profesionales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auditores: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11936" y="3787393"/>
          <a:ext cx="5538470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9610"/>
                <a:gridCol w="3578860"/>
              </a:tblGrid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Profesión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9525">
                      <a:solidFill>
                        <a:srgbClr val="808080"/>
                      </a:solidFill>
                      <a:prstDash val="solid"/>
                    </a:lnR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</a:pPr>
                      <a:r>
                        <a:rPr dirty="0" sz="1100" b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11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Conocimientos</a:t>
                      </a:r>
                      <a:r>
                        <a:rPr dirty="0" sz="11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deseados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Informático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Generalista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2155" marR="370205" indent="-356870">
                        <a:lnSpc>
                          <a:spcPts val="129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amplia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experiencia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ramas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(ej.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explotación,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desarrollo,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sistemas,...)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682625" marR="229870" indent="-445770">
                        <a:lnSpc>
                          <a:spcPts val="1290"/>
                        </a:lnSpc>
                        <a:spcBef>
                          <a:spcPts val="690"/>
                        </a:spcBef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Experto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Proyectos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8763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3025" marR="67945">
                        <a:lnSpc>
                          <a:spcPts val="129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Amplia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experiencia</a:t>
                      </a:r>
                      <a:r>
                        <a:rPr dirty="0" sz="11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jefe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proyectos.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Conocedor</a:t>
                      </a:r>
                      <a:r>
                        <a:rPr dirty="0" sz="11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metodologías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técnicas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más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importantes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desarrollo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Técnico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Sistemas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7470" marR="73660" indent="-1269365">
                        <a:lnSpc>
                          <a:spcPts val="129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Experto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básico.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Amplios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conocimientos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Explotación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500380">
                <a:tc>
                  <a:txBody>
                    <a:bodyPr/>
                    <a:lstStyle/>
                    <a:p>
                      <a:pPr marL="527050" marR="320040" indent="-200660">
                        <a:lnSpc>
                          <a:spcPts val="1290"/>
                        </a:lnSpc>
                        <a:spcBef>
                          <a:spcPts val="690"/>
                        </a:spcBef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Experto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BBDD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su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administración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8763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10185" marR="205740">
                        <a:lnSpc>
                          <a:spcPts val="1290"/>
                        </a:lnSpc>
                        <a:spcBef>
                          <a:spcPts val="4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Amplia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experiencia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BBDD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mantenimiento,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así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productos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utilizados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ellos.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22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Conocimientos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explotación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508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492125" marR="276860" indent="-208915">
                        <a:lnSpc>
                          <a:spcPts val="129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Experto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de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Comunicaciones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5665" marR="452120" indent="-418465">
                        <a:lnSpc>
                          <a:spcPts val="129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Conocimientos profundos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 redes,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líneas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comunicaciones,</a:t>
                      </a:r>
                      <a:r>
                        <a:rPr dirty="0" sz="11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teleproceso,...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7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Experto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Explotación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9169" marR="323850" indent="-648970">
                        <a:lnSpc>
                          <a:spcPts val="1290"/>
                        </a:lnSpc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Experiencia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responsable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algún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CPD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en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automatización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trabajos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Técnico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Organización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7405" marR="273685" indent="-548640">
                        <a:lnSpc>
                          <a:spcPts val="129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Buen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coordinador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organizador.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Especialista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11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análisis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flujos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información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 marL="785495" marR="220979" indent="-558165">
                        <a:lnSpc>
                          <a:spcPts val="128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Técnico</a:t>
                      </a:r>
                      <a:r>
                        <a:rPr dirty="0" sz="11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Evaluación</a:t>
                      </a:r>
                      <a:r>
                        <a:rPr dirty="0" sz="11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Costes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Economista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conocimientos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informática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8740">
                    <a:lnL w="9525">
                      <a:solidFill>
                        <a:srgbClr val="808080"/>
                      </a:solidFill>
                      <a:prstDash val="solid"/>
                    </a:lnL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6956297"/>
            <a:ext cx="5424805" cy="2798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1: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Perfiles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4.4.5.</a:t>
            </a:r>
            <a:r>
              <a:rPr dirty="0" sz="1200" spc="2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V.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Actividades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Auditoría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Informática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técnicas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métodos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recogida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>
                <a:latin typeface="Cambria"/>
                <a:cs typeface="Cambria"/>
              </a:rPr>
              <a:t> 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empleados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Revisión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análisis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obtenida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entrevistas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5"/>
              </a:spcBef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método</a:t>
            </a:r>
            <a:r>
              <a:rPr dirty="0" sz="1100" spc="-10">
                <a:latin typeface="Cambria"/>
                <a:cs typeface="Cambria"/>
              </a:rPr>
              <a:t> preestablecido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preparación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elaboración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preguntas</a:t>
            </a:r>
            <a:r>
              <a:rPr dirty="0" sz="1100">
                <a:latin typeface="Cambria"/>
                <a:cs typeface="Cambria"/>
              </a:rPr>
              <a:t> y </a:t>
            </a:r>
            <a:r>
              <a:rPr dirty="0" sz="1100" spc="-10">
                <a:latin typeface="Cambria"/>
                <a:cs typeface="Cambria"/>
              </a:rPr>
              <a:t>orden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checklist: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cuestionario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minucioso,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estructurado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materias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simulación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1111250" cy="918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  <a:p>
            <a:pPr marL="12700" marR="5080" indent="228600">
              <a:lnSpc>
                <a:spcPct val="195000"/>
              </a:lnSpc>
              <a:spcBef>
                <a:spcPts val="68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muestreos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Herramientas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1382725"/>
            <a:ext cx="5426075" cy="830135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7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cuestionario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general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cuestionario-checklist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simuladores </a:t>
            </a:r>
            <a:r>
              <a:rPr dirty="0" sz="1100" spc="-10">
                <a:latin typeface="Cambria"/>
                <a:cs typeface="Cambria"/>
              </a:rPr>
              <a:t>(aplicaciones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generadores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datos)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paquetes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 </a:t>
            </a:r>
            <a:r>
              <a:rPr dirty="0" sz="1100">
                <a:latin typeface="Cambria"/>
                <a:cs typeface="Cambria"/>
              </a:rPr>
              <a:t>(generadores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programas)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0"/>
              </a:spcBef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rastrear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caminos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utilizados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principalmente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paquetes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parametrización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librerías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Cambria"/>
              <a:buChar char="-"/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Otras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actividades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tener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en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cuenta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mbria"/>
              <a:cs typeface="Cambria"/>
            </a:endParaRPr>
          </a:p>
          <a:p>
            <a:pPr algn="just" marL="469900" marR="5715" indent="-228600">
              <a:lnSpc>
                <a:spcPct val="97500"/>
              </a:lnSpc>
              <a:buFont typeface="Symbol"/>
              <a:buChar char=""/>
              <a:tabLst>
                <a:tab pos="469900" algn="l"/>
              </a:tabLst>
            </a:pPr>
            <a:r>
              <a:rPr dirty="0" sz="1100" b="1" i="1">
                <a:latin typeface="Cambria"/>
                <a:cs typeface="Cambria"/>
              </a:rPr>
              <a:t>Movilización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reunión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planificación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inicial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determinar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eficaz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rentable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especialistas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herramientas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necesarias</a:t>
            </a:r>
            <a:endParaRPr sz="1100">
              <a:latin typeface="Cambria"/>
              <a:cs typeface="Cambria"/>
            </a:endParaRPr>
          </a:p>
          <a:p>
            <a:pPr algn="just"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900" algn="l"/>
              </a:tabLst>
            </a:pPr>
            <a:r>
              <a:rPr dirty="0" sz="1100" b="1" i="1">
                <a:latin typeface="Cambria"/>
                <a:cs typeface="Cambria"/>
              </a:rPr>
              <a:t>Entorno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control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Registrar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entorno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</a:t>
            </a:r>
            <a:endParaRPr sz="1100">
              <a:latin typeface="Cambria"/>
              <a:cs typeface="Cambria"/>
            </a:endParaRPr>
          </a:p>
          <a:p>
            <a:pPr algn="just" marL="469900" indent="-228600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Información</a:t>
            </a:r>
            <a:r>
              <a:rPr dirty="0" sz="1100" spc="-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del</a:t>
            </a:r>
            <a:r>
              <a:rPr dirty="0" sz="1100" spc="-10" b="1" i="1">
                <a:latin typeface="Cambria"/>
                <a:cs typeface="Cambria"/>
              </a:rPr>
              <a:t> negocio/sector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0"/>
              </a:lnSpc>
              <a:spcBef>
                <a:spcPts val="560"/>
              </a:spcBef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Planificar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utilización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tecnología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8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Obtener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comprensión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estructura,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riesgos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Discutir </a:t>
            </a:r>
            <a:r>
              <a:rPr dirty="0" sz="1100" spc="-10">
                <a:latin typeface="Cambria"/>
                <a:cs typeface="Cambria"/>
              </a:rPr>
              <a:t>preocupaciones,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necesidades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expectativas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Información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sobre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los</a:t>
            </a:r>
            <a:r>
              <a:rPr dirty="0" sz="1100" spc="-10" b="1" i="1">
                <a:latin typeface="Cambria"/>
                <a:cs typeface="Cambria"/>
              </a:rPr>
              <a:t> sistemas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y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el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entorno</a:t>
            </a:r>
            <a:r>
              <a:rPr dirty="0" sz="1100" spc="-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informático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ct val="100000"/>
              </a:lnSpc>
              <a:spcBef>
                <a:spcPts val="565"/>
              </a:spcBef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Evaluando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supervisión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Estrategia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auditoría.</a:t>
            </a:r>
            <a:r>
              <a:rPr dirty="0" sz="1100" spc="-10" b="1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Reunión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planificación</a:t>
            </a:r>
            <a:endParaRPr sz="1100">
              <a:latin typeface="Cambria"/>
              <a:cs typeface="Cambria"/>
            </a:endParaRPr>
          </a:p>
          <a:p>
            <a:pPr marL="469900" marR="6985" indent="-228600">
              <a:lnSpc>
                <a:spcPts val="1280"/>
              </a:lnSpc>
              <a:spcBef>
                <a:spcPts val="7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b="1" i="1">
                <a:latin typeface="Cambria"/>
                <a:cs typeface="Cambria"/>
              </a:rPr>
              <a:t>Preparar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los</a:t>
            </a:r>
            <a:r>
              <a:rPr dirty="0" sz="1100" spc="-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programas</a:t>
            </a:r>
            <a:r>
              <a:rPr dirty="0" sz="1100" spc="-1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 auditoría.</a:t>
            </a:r>
            <a:r>
              <a:rPr dirty="0" sz="1100" spc="-5" b="1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áreas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auditoría,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analizando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fraudes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identificados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Preparar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un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plan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tareas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5"/>
              </a:spcBef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Calendario</a:t>
            </a:r>
            <a:r>
              <a:rPr dirty="0" sz="1100">
                <a:latin typeface="Cambria"/>
                <a:cs typeface="Cambria"/>
              </a:rPr>
              <a:t> e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recibir del </a:t>
            </a:r>
            <a:r>
              <a:rPr dirty="0" sz="1100" spc="-10">
                <a:latin typeface="Cambria"/>
                <a:cs typeface="Cambria"/>
              </a:rPr>
              <a:t>cliente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asignación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tiempos</a:t>
            </a:r>
            <a:endParaRPr sz="1100">
              <a:latin typeface="Cambria"/>
              <a:cs typeface="Cambria"/>
            </a:endParaRPr>
          </a:p>
          <a:p>
            <a:pPr lvl="1" marL="12700" marR="5080" indent="900430">
              <a:lnSpc>
                <a:spcPts val="1290"/>
              </a:lnSpc>
              <a:spcBef>
                <a:spcPts val="50"/>
              </a:spcBef>
              <a:buChar char="-"/>
              <a:tabLst>
                <a:tab pos="993775" algn="l"/>
              </a:tabLst>
            </a:pPr>
            <a:r>
              <a:rPr dirty="0" sz="1100">
                <a:latin typeface="Cambria"/>
                <a:cs typeface="Cambria"/>
              </a:rPr>
              <a:t>Roles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responsabilidades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equipo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estrategia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comunicación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revisar,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asignar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acordar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objetivos</a:t>
            </a:r>
            <a:endParaRPr sz="1100">
              <a:latin typeface="Cambria"/>
              <a:cs typeface="Cambria"/>
            </a:endParaRPr>
          </a:p>
          <a:p>
            <a:pPr lvl="1" marL="1019175" indent="-106680">
              <a:lnSpc>
                <a:spcPts val="1235"/>
              </a:lnSpc>
              <a:buChar char="-"/>
              <a:tabLst>
                <a:tab pos="1019810" algn="l"/>
              </a:tabLst>
            </a:pP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progreso,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incluyendo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reuniones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periódicas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Comunicación</a:t>
            </a:r>
            <a:r>
              <a:rPr dirty="0" sz="1100" b="1" i="1">
                <a:latin typeface="Cambria"/>
                <a:cs typeface="Cambria"/>
              </a:rPr>
              <a:t> del </a:t>
            </a:r>
            <a:r>
              <a:rPr dirty="0" sz="1100" spc="-20" b="1" i="1">
                <a:latin typeface="Cambria"/>
                <a:cs typeface="Cambria"/>
              </a:rPr>
              <a:t>plan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0"/>
              </a:spcBef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Informar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equipo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Presentar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seguir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Ejecución</a:t>
            </a:r>
            <a:endParaRPr sz="1100">
              <a:latin typeface="Cambria"/>
              <a:cs typeface="Cambria"/>
            </a:endParaRPr>
          </a:p>
          <a:p>
            <a:pPr lvl="1" marL="12700" marR="6350" indent="900430">
              <a:lnSpc>
                <a:spcPts val="1290"/>
              </a:lnSpc>
              <a:spcBef>
                <a:spcPts val="630"/>
              </a:spcBef>
              <a:buChar char="-"/>
              <a:tabLst>
                <a:tab pos="1046480" algn="l"/>
              </a:tabLst>
            </a:pPr>
            <a:r>
              <a:rPr dirty="0" sz="1100">
                <a:latin typeface="Cambria"/>
                <a:cs typeface="Cambria"/>
              </a:rPr>
              <a:t>Documentar,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probar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supervisión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ejecutadas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50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Informar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conclusiones alcanzadas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b="1" i="1">
                <a:latin typeface="Cambria"/>
                <a:cs typeface="Cambria"/>
              </a:rPr>
              <a:t>Otros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procedimientos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auditoría.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finales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b="1" i="1">
                <a:latin typeface="Cambria"/>
                <a:cs typeface="Cambria"/>
              </a:rPr>
              <a:t>Revisión.</a:t>
            </a:r>
            <a:r>
              <a:rPr dirty="0" sz="1100" spc="-35" b="1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Completar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Finalización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4805" cy="8765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89965" indent="-77470">
              <a:lnSpc>
                <a:spcPts val="1305"/>
              </a:lnSpc>
              <a:spcBef>
                <a:spcPts val="95"/>
              </a:spcBef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Completar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informático. Responder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excepciones</a:t>
            </a:r>
            <a:endParaRPr sz="1100">
              <a:latin typeface="Cambria"/>
              <a:cs typeface="Cambria"/>
            </a:endParaRPr>
          </a:p>
          <a:p>
            <a:pPr marL="12700" marR="5715" indent="900430">
              <a:lnSpc>
                <a:spcPts val="1290"/>
              </a:lnSpc>
              <a:spcBef>
                <a:spcPts val="55"/>
              </a:spcBef>
              <a:buChar char="-"/>
              <a:tabLst>
                <a:tab pos="1052195" algn="l"/>
              </a:tabLst>
            </a:pP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críticos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resueltos,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documentados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comunicados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al</a:t>
            </a:r>
            <a:r>
              <a:rPr dirty="0" sz="1100" spc="-10">
                <a:latin typeface="Cambria"/>
                <a:cs typeface="Cambria"/>
              </a:rPr>
              <a:t> equipo</a:t>
            </a:r>
            <a:endParaRPr sz="1100">
              <a:latin typeface="Cambria"/>
              <a:cs typeface="Cambria"/>
            </a:endParaRPr>
          </a:p>
          <a:p>
            <a:pPr marL="989965" indent="-77470">
              <a:lnSpc>
                <a:spcPts val="123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Carta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manifestaciones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cliente</a:t>
            </a:r>
            <a:endParaRPr sz="1100">
              <a:latin typeface="Cambria"/>
              <a:cs typeface="Cambria"/>
            </a:endParaRPr>
          </a:p>
          <a:p>
            <a:pPr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Firma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</a:t>
            </a:r>
            <a:endParaRPr sz="1100">
              <a:latin typeface="Cambria"/>
              <a:cs typeface="Cambria"/>
            </a:endParaRPr>
          </a:p>
          <a:p>
            <a:pPr marL="469900" marR="5080" indent="-228600">
              <a:lnSpc>
                <a:spcPts val="1280"/>
              </a:lnSpc>
              <a:spcBef>
                <a:spcPts val="7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 spc="-10" b="1" i="1">
                <a:latin typeface="Cambria"/>
                <a:cs typeface="Cambria"/>
              </a:rPr>
              <a:t>Información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al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cliente.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significativas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10">
                <a:latin typeface="Cambria"/>
                <a:cs typeface="Cambria"/>
              </a:rPr>
              <a:t> interno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recomendaciones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oportunas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9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 b="1" i="1">
                <a:latin typeface="Cambria"/>
                <a:cs typeface="Cambria"/>
              </a:rPr>
              <a:t>Evaluaciones.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Calidad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expectativas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cliente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025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4.4.6.</a:t>
            </a:r>
            <a:r>
              <a:rPr dirty="0" sz="1200" spc="2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VI.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Informe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final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Titulo o</a:t>
            </a:r>
            <a:r>
              <a:rPr dirty="0" sz="1100" spc="-10">
                <a:latin typeface="Cambria"/>
                <a:cs typeface="Cambria"/>
              </a:rPr>
              <a:t> Identificación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</a:t>
            </a:r>
            <a:r>
              <a:rPr dirty="0" sz="1100" spc="-10">
                <a:latin typeface="Cambria"/>
                <a:cs typeface="Cambria"/>
              </a:rPr>
              <a:t>Informe: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distinguirlo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 </a:t>
            </a:r>
            <a:r>
              <a:rPr dirty="0" sz="1100" spc="-10">
                <a:latin typeface="Cambria"/>
                <a:cs typeface="Cambria"/>
              </a:rPr>
              <a:t>informes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comienzo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Miembros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realizarán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auditoría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Nombre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entidad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auditada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Seleccionar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destinatarios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recibirán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informe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finaliza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con: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0"/>
              </a:spcBef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nombre,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registro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firma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emisión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Informe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5"/>
              </a:spcBef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estándares,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especificaciones,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prácticas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utilizados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excepciones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aplicadas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Limitaciones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encontradas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 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auditados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Materias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consideradas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spcBef>
                <a:spcPts val="565"/>
              </a:spcBef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actual: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hechos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consolidados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tendencias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futura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90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débiles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amenazas:</a:t>
            </a:r>
            <a:endParaRPr sz="1100">
              <a:latin typeface="Cambria"/>
              <a:cs typeface="Cambria"/>
            </a:endParaRPr>
          </a:p>
          <a:p>
            <a:pPr lvl="2" marL="1432560" indent="-70485">
              <a:lnSpc>
                <a:spcPts val="1290"/>
              </a:lnSpc>
              <a:buChar char="·"/>
              <a:tabLst>
                <a:tab pos="1433195" algn="l"/>
              </a:tabLst>
            </a:pPr>
            <a:r>
              <a:rPr dirty="0" sz="1100">
                <a:latin typeface="Cambria"/>
                <a:cs typeface="Cambria"/>
              </a:rPr>
              <a:t>hecho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encontrado</a:t>
            </a:r>
            <a:endParaRPr sz="1100">
              <a:latin typeface="Cambria"/>
              <a:cs typeface="Cambria"/>
            </a:endParaRPr>
          </a:p>
          <a:p>
            <a:pPr lvl="2" marL="1432560" indent="-70485">
              <a:lnSpc>
                <a:spcPts val="1290"/>
              </a:lnSpc>
              <a:buChar char="·"/>
              <a:tabLst>
                <a:tab pos="1433195" algn="l"/>
              </a:tabLst>
            </a:pPr>
            <a:r>
              <a:rPr dirty="0" sz="1100" spc="-10">
                <a:latin typeface="Cambria"/>
                <a:cs typeface="Cambria"/>
              </a:rPr>
              <a:t>consecuencias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hecho</a:t>
            </a:r>
            <a:endParaRPr sz="1100">
              <a:latin typeface="Cambria"/>
              <a:cs typeface="Cambria"/>
            </a:endParaRPr>
          </a:p>
          <a:p>
            <a:pPr lvl="2" marL="1432560" indent="-70485">
              <a:lnSpc>
                <a:spcPts val="1290"/>
              </a:lnSpc>
              <a:buChar char="·"/>
              <a:tabLst>
                <a:tab pos="1433195" algn="l"/>
              </a:tabLst>
            </a:pPr>
            <a:r>
              <a:rPr dirty="0" sz="1100">
                <a:latin typeface="Cambria"/>
                <a:cs typeface="Cambria"/>
              </a:rPr>
              <a:t>repercusión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hecho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(influencias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aspectos)</a:t>
            </a:r>
            <a:endParaRPr sz="1100">
              <a:latin typeface="Cambria"/>
              <a:cs typeface="Cambria"/>
            </a:endParaRPr>
          </a:p>
          <a:p>
            <a:pPr lvl="2" marL="1432560" indent="-70485">
              <a:lnSpc>
                <a:spcPts val="1285"/>
              </a:lnSpc>
              <a:buChar char="·"/>
              <a:tabLst>
                <a:tab pos="1433195" algn="l"/>
              </a:tabLst>
            </a:pPr>
            <a:r>
              <a:rPr dirty="0" sz="1100">
                <a:latin typeface="Cambria"/>
                <a:cs typeface="Cambria"/>
              </a:rPr>
              <a:t>conclusión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hecho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285"/>
              </a:lnSpc>
              <a:buChar char="-"/>
              <a:tabLst>
                <a:tab pos="990600" algn="l"/>
              </a:tabLst>
            </a:pPr>
            <a:r>
              <a:rPr dirty="0" sz="1100" spc="-10">
                <a:latin typeface="Cambria"/>
                <a:cs typeface="Cambria"/>
              </a:rPr>
              <a:t>recomendaciones</a:t>
            </a:r>
            <a:endParaRPr sz="1100">
              <a:latin typeface="Cambria"/>
              <a:cs typeface="Cambria"/>
            </a:endParaRPr>
          </a:p>
          <a:p>
            <a:pPr lvl="1" marL="989965" indent="-77470">
              <a:lnSpc>
                <a:spcPts val="1305"/>
              </a:lnSpc>
              <a:buChar char="-"/>
              <a:tabLst>
                <a:tab pos="990600" algn="l"/>
              </a:tabLst>
            </a:pPr>
            <a:r>
              <a:rPr dirty="0" sz="1100">
                <a:latin typeface="Cambria"/>
                <a:cs typeface="Cambria"/>
              </a:rPr>
              <a:t>redacción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presentación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025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4.4.7.</a:t>
            </a:r>
            <a:r>
              <a:rPr dirty="0" sz="1200" spc="2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Fase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VII.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Carta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Introducción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o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Presentación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del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Informe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Final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carta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reflejará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atributos: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Resumen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folios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final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Incluye </a:t>
            </a:r>
            <a:r>
              <a:rPr dirty="0" sz="1100">
                <a:latin typeface="Cambria"/>
                <a:cs typeface="Cambria"/>
              </a:rPr>
              <a:t>fecha,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naturaleza, objetivos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auditoría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Cuantifica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analizadas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Proporciona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conclusión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concretando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debilidad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4297680" cy="918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6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Presenta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debilidades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importancia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>
                <a:latin typeface="Cambria"/>
                <a:cs typeface="Cambria"/>
              </a:rPr>
              <a:t>Además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escribirán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recomendaciones.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522470" y="1542541"/>
            <a:ext cx="1971675" cy="3568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41719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(Lombardi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Pereira,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2010) </a:t>
            </a:r>
            <a:r>
              <a:rPr dirty="0" sz="1100" spc="-10">
                <a:latin typeface="Cambria"/>
                <a:cs typeface="Cambria"/>
              </a:rPr>
              <a:t>(Universidad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Belgrano,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2013)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2360422"/>
            <a:ext cx="5426075" cy="7353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lvl="1" marL="913130" indent="-67437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913130" algn="l"/>
                <a:tab pos="913765" algn="l"/>
              </a:tabLst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M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arcos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y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Referencias</a:t>
            </a:r>
            <a:r>
              <a:rPr dirty="0" sz="1300" spc="6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para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Auditoría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Informática</a:t>
            </a:r>
            <a:endParaRPr sz="13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explicaremos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seguiremos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EMPRESA_X: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explicaremos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marco </a:t>
            </a:r>
            <a:r>
              <a:rPr dirty="0" sz="1100">
                <a:latin typeface="Cambria"/>
                <a:cs typeface="Cambria"/>
              </a:rPr>
              <a:t>utilizado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ampliamente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COBIT,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este </a:t>
            </a:r>
            <a:r>
              <a:rPr dirty="0" sz="1100" spc="-10">
                <a:latin typeface="Cambria"/>
                <a:cs typeface="Cambria"/>
              </a:rPr>
              <a:t>trabajo.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105"/>
              </a:spcBef>
              <a:buAutoNum type="arabicPeriod"/>
              <a:tabLst>
                <a:tab pos="913765" algn="l"/>
              </a:tabLst>
            </a:pP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LO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PD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ley orgánica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Protección de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Datos de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Carácter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Personal tiene por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objeto </a:t>
            </a:r>
            <a:r>
              <a:rPr dirty="0" sz="1100" b="1">
                <a:latin typeface="Cambria"/>
                <a:cs typeface="Cambria"/>
              </a:rPr>
              <a:t>garantizar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proteger,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en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lo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que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concierne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al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tratamiento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10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datos</a:t>
            </a:r>
            <a:r>
              <a:rPr dirty="0" sz="1100" spc="9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personales, </a:t>
            </a:r>
            <a:r>
              <a:rPr dirty="0" sz="1100" b="1">
                <a:latin typeface="Cambria"/>
                <a:cs typeface="Cambria"/>
              </a:rPr>
              <a:t>las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libertades</a:t>
            </a:r>
            <a:r>
              <a:rPr dirty="0" sz="1100" spc="2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públicas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2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derechos</a:t>
            </a:r>
            <a:r>
              <a:rPr dirty="0" sz="1100" spc="2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fundamentales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2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las</a:t>
            </a:r>
            <a:r>
              <a:rPr dirty="0" sz="1100" spc="2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personas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físicas,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spc="-50" b="1">
                <a:latin typeface="Cambria"/>
                <a:cs typeface="Cambria"/>
              </a:rPr>
              <a:t>y</a:t>
            </a:r>
            <a:r>
              <a:rPr dirty="0" sz="1100" spc="-10" b="1">
                <a:latin typeface="Cambria"/>
                <a:cs typeface="Cambria"/>
              </a:rPr>
              <a:t> especialmente</a:t>
            </a:r>
            <a:r>
              <a:rPr dirty="0" sz="1100" b="1">
                <a:latin typeface="Cambria"/>
                <a:cs typeface="Cambria"/>
              </a:rPr>
              <a:t> de su honor e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intimidad</a:t>
            </a:r>
            <a:r>
              <a:rPr dirty="0" sz="110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personal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 </a:t>
            </a:r>
            <a:r>
              <a:rPr dirty="0" sz="1100" spc="-10" b="1">
                <a:latin typeface="Cambria"/>
                <a:cs typeface="Cambria"/>
              </a:rPr>
              <a:t>familiar.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(BOE,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1999)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09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entiende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"datos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personal"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concerniente</a:t>
            </a:r>
            <a:r>
              <a:rPr dirty="0" sz="1100">
                <a:latin typeface="Cambria"/>
                <a:cs typeface="Cambria"/>
              </a:rPr>
              <a:t> a personas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físicas </a:t>
            </a:r>
            <a:r>
              <a:rPr dirty="0" sz="1100" spc="-10">
                <a:latin typeface="Cambria"/>
                <a:cs typeface="Cambria"/>
              </a:rPr>
              <a:t>identificadas</a:t>
            </a:r>
            <a:r>
              <a:rPr dirty="0" sz="1100">
                <a:latin typeface="Cambria"/>
                <a:cs typeface="Cambria"/>
              </a:rPr>
              <a:t> o </a:t>
            </a:r>
            <a:r>
              <a:rPr dirty="0" sz="1100" spc="-10">
                <a:latin typeface="Cambria"/>
                <a:cs typeface="Cambria"/>
              </a:rPr>
              <a:t>identificables: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algn="just" marL="466090" marR="5715" indent="-226695">
              <a:lnSpc>
                <a:spcPts val="1280"/>
              </a:lnSpc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nombre,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apellidos,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DNI,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dirección,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bancarios,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fotografía,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huellas,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voz,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e-</a:t>
            </a:r>
            <a:r>
              <a:rPr dirty="0" sz="1100">
                <a:latin typeface="Cambria"/>
                <a:cs typeface="Cambria"/>
              </a:rPr>
              <a:t>mail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imágenes.</a:t>
            </a:r>
            <a:endParaRPr sz="1100">
              <a:latin typeface="Cambria"/>
              <a:cs typeface="Cambria"/>
            </a:endParaRPr>
          </a:p>
          <a:p>
            <a:pPr algn="just" marL="469900" marR="5715" indent="-228600">
              <a:lnSpc>
                <a:spcPct val="97500"/>
              </a:lnSpc>
              <a:spcBef>
                <a:spcPts val="635"/>
              </a:spcBef>
              <a:buFont typeface="Symbol"/>
              <a:buChar char="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especialmente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sensibles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tienen </a:t>
            </a:r>
            <a:r>
              <a:rPr dirty="0" sz="1100">
                <a:latin typeface="Cambria"/>
                <a:cs typeface="Cambria"/>
              </a:rPr>
              <a:t>mayores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restricciones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LOPD: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ideología,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afiliación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sindical,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religión, </a:t>
            </a:r>
            <a:r>
              <a:rPr dirty="0" sz="1100">
                <a:latin typeface="Cambria"/>
                <a:cs typeface="Cambria"/>
              </a:rPr>
              <a:t>creencias,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origen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racial,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salud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vida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sexual.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lvl="1" marL="466090" marR="5715" indent="-3175">
              <a:lnSpc>
                <a:spcPts val="1290"/>
              </a:lnSpc>
              <a:buSzPct val="90909"/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recogerse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pertinentes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excesivos.</a:t>
            </a:r>
            <a:endParaRPr sz="1100">
              <a:latin typeface="Cambria"/>
              <a:cs typeface="Cambria"/>
            </a:endParaRPr>
          </a:p>
          <a:p>
            <a:pPr lvl="1" marL="466090" marR="10160" indent="-3175">
              <a:lnSpc>
                <a:spcPts val="1290"/>
              </a:lnSpc>
              <a:spcBef>
                <a:spcPts val="600"/>
              </a:spcBef>
              <a:buSzPct val="90909"/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 usarse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finalidad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fueron recogidos.</a:t>
            </a:r>
            <a:endParaRPr sz="1100">
              <a:latin typeface="Cambria"/>
              <a:cs typeface="Cambria"/>
            </a:endParaRPr>
          </a:p>
          <a:p>
            <a:pPr lvl="1" marL="466090" marR="6350" indent="-3175">
              <a:lnSpc>
                <a:spcPts val="1290"/>
              </a:lnSpc>
              <a:spcBef>
                <a:spcPts val="600"/>
              </a:spcBef>
              <a:buSzPct val="90909"/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cancelados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dejen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finalidad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obtenidos.</a:t>
            </a:r>
            <a:endParaRPr sz="1100">
              <a:latin typeface="Cambria"/>
              <a:cs typeface="Cambria"/>
            </a:endParaRPr>
          </a:p>
          <a:p>
            <a:pPr lvl="1" marL="466090" marR="5080" indent="-3175">
              <a:lnSpc>
                <a:spcPts val="1280"/>
              </a:lnSpc>
              <a:spcBef>
                <a:spcPts val="610"/>
              </a:spcBef>
              <a:buSzPct val="90909"/>
              <a:buFont typeface="Courier New"/>
              <a:buChar char="►"/>
              <a:tabLst>
                <a:tab pos="913130" algn="l"/>
                <a:tab pos="913765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real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afectado.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Reglamento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desarrollo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1720/2007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siguiente: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70"/>
              </a:spcBef>
              <a:buFont typeface="Courier New"/>
              <a:buChar char="o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Especificaciones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570"/>
              </a:spcBef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acerca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Inscripción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Ficheros</a:t>
            </a:r>
            <a:endParaRPr sz="11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570"/>
              </a:spcBef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1100" spc="-10">
                <a:latin typeface="Cambria"/>
                <a:cs typeface="Cambria"/>
              </a:rPr>
              <a:t>Especificaciones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10">
                <a:latin typeface="Cambria"/>
                <a:cs typeface="Cambria"/>
              </a:rPr>
              <a:t> existir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05078" y="7817103"/>
            <a:ext cx="5552440" cy="1706880"/>
          </a:xfrm>
          <a:custGeom>
            <a:avLst/>
            <a:gdLst/>
            <a:ahLst/>
            <a:cxnLst/>
            <a:rect l="l" t="t" r="r" b="b"/>
            <a:pathLst>
              <a:path w="5552440" h="1706879">
                <a:moveTo>
                  <a:pt x="5545823" y="195084"/>
                </a:moveTo>
                <a:lnTo>
                  <a:pt x="6096" y="195084"/>
                </a:lnTo>
                <a:lnTo>
                  <a:pt x="0" y="195084"/>
                </a:lnTo>
                <a:lnTo>
                  <a:pt x="0" y="201168"/>
                </a:lnTo>
                <a:lnTo>
                  <a:pt x="6096" y="201168"/>
                </a:lnTo>
                <a:lnTo>
                  <a:pt x="5545823" y="201168"/>
                </a:lnTo>
                <a:lnTo>
                  <a:pt x="5545823" y="195084"/>
                </a:lnTo>
                <a:close/>
              </a:path>
              <a:path w="5552440" h="1706879">
                <a:moveTo>
                  <a:pt x="5545823" y="0"/>
                </a:move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95072"/>
                </a:lnTo>
                <a:lnTo>
                  <a:pt x="6096" y="195072"/>
                </a:lnTo>
                <a:lnTo>
                  <a:pt x="6096" y="6096"/>
                </a:lnTo>
                <a:lnTo>
                  <a:pt x="5545823" y="6096"/>
                </a:lnTo>
                <a:lnTo>
                  <a:pt x="5545823" y="0"/>
                </a:lnTo>
                <a:close/>
              </a:path>
              <a:path w="5552440" h="1706879">
                <a:moveTo>
                  <a:pt x="5551919" y="201180"/>
                </a:moveTo>
                <a:lnTo>
                  <a:pt x="5545836" y="201180"/>
                </a:lnTo>
                <a:lnTo>
                  <a:pt x="233426" y="201180"/>
                </a:lnTo>
                <a:lnTo>
                  <a:pt x="227330" y="201180"/>
                </a:lnTo>
                <a:lnTo>
                  <a:pt x="227330" y="207264"/>
                </a:lnTo>
                <a:lnTo>
                  <a:pt x="227330" y="1706372"/>
                </a:lnTo>
                <a:lnTo>
                  <a:pt x="233426" y="1706372"/>
                </a:lnTo>
                <a:lnTo>
                  <a:pt x="233426" y="207264"/>
                </a:lnTo>
                <a:lnTo>
                  <a:pt x="5545836" y="207264"/>
                </a:lnTo>
                <a:lnTo>
                  <a:pt x="5545836" y="1706372"/>
                </a:lnTo>
                <a:lnTo>
                  <a:pt x="5551919" y="1706372"/>
                </a:lnTo>
                <a:lnTo>
                  <a:pt x="5551919" y="207264"/>
                </a:lnTo>
                <a:lnTo>
                  <a:pt x="5551919" y="201180"/>
                </a:lnTo>
                <a:close/>
              </a:path>
              <a:path w="5552440" h="1706879">
                <a:moveTo>
                  <a:pt x="5551919" y="195084"/>
                </a:moveTo>
                <a:lnTo>
                  <a:pt x="5545836" y="195084"/>
                </a:lnTo>
                <a:lnTo>
                  <a:pt x="5545836" y="201168"/>
                </a:lnTo>
                <a:lnTo>
                  <a:pt x="5551919" y="201168"/>
                </a:lnTo>
                <a:lnTo>
                  <a:pt x="5551919" y="195084"/>
                </a:lnTo>
                <a:close/>
              </a:path>
              <a:path w="5552440" h="1706879">
                <a:moveTo>
                  <a:pt x="5551919" y="0"/>
                </a:moveTo>
                <a:lnTo>
                  <a:pt x="5545836" y="0"/>
                </a:lnTo>
                <a:lnTo>
                  <a:pt x="5545836" y="6096"/>
                </a:lnTo>
                <a:lnTo>
                  <a:pt x="5545836" y="195072"/>
                </a:lnTo>
                <a:lnTo>
                  <a:pt x="5551919" y="195072"/>
                </a:lnTo>
                <a:lnTo>
                  <a:pt x="5551919" y="6096"/>
                </a:lnTo>
                <a:lnTo>
                  <a:pt x="555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1174" y="879601"/>
            <a:ext cx="5539740" cy="8817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69215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latin typeface="Cambria"/>
                <a:cs typeface="Cambria"/>
              </a:rPr>
              <a:t>Previamente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recogida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 marL="661035" indent="-142240">
              <a:lnSpc>
                <a:spcPct val="100000"/>
              </a:lnSpc>
              <a:buFont typeface="Cambria"/>
              <a:buAutoNum type="arabicPeriod"/>
              <a:tabLst>
                <a:tab pos="66167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contendrá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datos.</a:t>
            </a:r>
            <a:endParaRPr sz="1100">
              <a:latin typeface="Cambria"/>
              <a:cs typeface="Cambria"/>
            </a:endParaRPr>
          </a:p>
          <a:p>
            <a:pPr marL="69215" marR="62230" indent="450215">
              <a:lnSpc>
                <a:spcPts val="1290"/>
              </a:lnSpc>
              <a:spcBef>
                <a:spcPts val="635"/>
              </a:spcBef>
              <a:buFont typeface="Cambria"/>
              <a:buAutoNum type="arabicPeriod"/>
              <a:tabLst>
                <a:tab pos="66294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posibilidad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ejercer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(rectificación,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cancelación,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oposición).</a:t>
            </a:r>
            <a:endParaRPr sz="1100">
              <a:latin typeface="Cambria"/>
              <a:cs typeface="Cambria"/>
            </a:endParaRPr>
          </a:p>
          <a:p>
            <a:pPr marL="683895" indent="-165100">
              <a:lnSpc>
                <a:spcPts val="1305"/>
              </a:lnSpc>
              <a:spcBef>
                <a:spcPts val="535"/>
              </a:spcBef>
              <a:buFont typeface="Cambria"/>
              <a:buAutoNum type="arabicPeriod"/>
              <a:tabLst>
                <a:tab pos="684530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nombre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pertenece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</a:t>
            </a:r>
            <a:endParaRPr sz="1100">
              <a:latin typeface="Cambria"/>
              <a:cs typeface="Cambria"/>
            </a:endParaRPr>
          </a:p>
          <a:p>
            <a:pPr marL="69215">
              <a:lnSpc>
                <a:spcPts val="1285"/>
              </a:lnSpc>
            </a:pPr>
            <a:r>
              <a:rPr dirty="0" sz="1100" spc="-10">
                <a:latin typeface="Cambria"/>
                <a:cs typeface="Cambria"/>
              </a:rPr>
              <a:t>fichero.</a:t>
            </a:r>
            <a:endParaRPr sz="1100">
              <a:latin typeface="Cambria"/>
              <a:cs typeface="Cambria"/>
            </a:endParaRPr>
          </a:p>
          <a:p>
            <a:pPr lvl="1" marL="746125" marR="62230" indent="43180">
              <a:lnSpc>
                <a:spcPts val="1290"/>
              </a:lnSpc>
              <a:spcBef>
                <a:spcPts val="50"/>
              </a:spcBef>
              <a:buSzPct val="90909"/>
              <a:buFont typeface="Courier New"/>
              <a:buChar char="►"/>
              <a:tabLst>
                <a:tab pos="970280" algn="l"/>
              </a:tabLst>
            </a:pPr>
            <a:r>
              <a:rPr dirty="0" sz="1100">
                <a:latin typeface="Cambria"/>
                <a:cs typeface="Cambria"/>
              </a:rPr>
              <a:t>El tratamiento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requerirá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consentimiento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inequívoco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afectado.</a:t>
            </a:r>
            <a:endParaRPr sz="1100">
              <a:latin typeface="Cambria"/>
              <a:cs typeface="Cambria"/>
            </a:endParaRPr>
          </a:p>
          <a:p>
            <a:pPr lvl="1" marL="746125" marR="63500" indent="43180">
              <a:lnSpc>
                <a:spcPts val="1290"/>
              </a:lnSpc>
              <a:spcBef>
                <a:spcPts val="600"/>
              </a:spcBef>
              <a:buSzPct val="90909"/>
              <a:buFont typeface="Courier New"/>
              <a:buChar char="►"/>
              <a:tabLst>
                <a:tab pos="970280" algn="l"/>
              </a:tabLst>
            </a:pPr>
            <a:r>
              <a:rPr dirty="0" sz="1100">
                <a:latin typeface="Cambria"/>
                <a:cs typeface="Cambria"/>
              </a:rPr>
              <a:t>Aquellos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intervengan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están </a:t>
            </a:r>
            <a:r>
              <a:rPr dirty="0" sz="1100">
                <a:latin typeface="Cambria"/>
                <a:cs typeface="Cambria"/>
              </a:rPr>
              <a:t>obligados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guardar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secreto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profesional.</a:t>
            </a:r>
            <a:endParaRPr sz="1100">
              <a:latin typeface="Cambria"/>
              <a:cs typeface="Cambria"/>
            </a:endParaRPr>
          </a:p>
          <a:p>
            <a:pPr lvl="1" marL="748030" marR="64769" indent="40640">
              <a:lnSpc>
                <a:spcPts val="1290"/>
              </a:lnSpc>
              <a:spcBef>
                <a:spcPts val="600"/>
              </a:spcBef>
              <a:buSzPct val="90909"/>
              <a:buFont typeface="Courier New"/>
              <a:buChar char="►"/>
              <a:tabLst>
                <a:tab pos="97028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cedidos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tercero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cumplimiento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autorizados.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69215">
              <a:lnSpc>
                <a:spcPct val="100000"/>
              </a:lnSpc>
              <a:spcBef>
                <a:spcPts val="990"/>
              </a:spcBef>
            </a:pP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A.R.C.O.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interesados: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mbria"/>
              <a:cs typeface="Cambria"/>
            </a:endParaRPr>
          </a:p>
          <a:p>
            <a:pPr marL="522605" marR="62230" indent="-226695">
              <a:lnSpc>
                <a:spcPts val="1290"/>
              </a:lnSpc>
              <a:buFont typeface="Wingdings"/>
              <a:buChar char=""/>
              <a:tabLst>
                <a:tab pos="522605" algn="l"/>
                <a:tab pos="52324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Derecho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Acceso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Informar</a:t>
            </a:r>
            <a:r>
              <a:rPr dirty="0" sz="1100" spc="-10">
                <a:latin typeface="Cambria"/>
                <a:cs typeface="Cambria"/>
              </a:rPr>
              <a:t> gratuitamente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poseen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interesado.</a:t>
            </a:r>
            <a:endParaRPr sz="1100">
              <a:latin typeface="Cambria"/>
              <a:cs typeface="Cambria"/>
            </a:endParaRPr>
          </a:p>
          <a:p>
            <a:pPr marL="522605" indent="-226695">
              <a:lnSpc>
                <a:spcPct val="100000"/>
              </a:lnSpc>
              <a:spcBef>
                <a:spcPts val="535"/>
              </a:spcBef>
              <a:buFont typeface="Wingdings"/>
              <a:buChar char=""/>
              <a:tabLst>
                <a:tab pos="522605" algn="l"/>
                <a:tab pos="52324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Derecho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Rectificación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Corregir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inexactos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incompletos.</a:t>
            </a:r>
            <a:endParaRPr sz="1100">
              <a:latin typeface="Cambria"/>
              <a:cs typeface="Cambria"/>
            </a:endParaRPr>
          </a:p>
          <a:p>
            <a:pPr marL="526415" marR="64135" indent="-228600">
              <a:lnSpc>
                <a:spcPts val="1290"/>
              </a:lnSpc>
              <a:spcBef>
                <a:spcPts val="635"/>
              </a:spcBef>
              <a:buFont typeface="Wingdings"/>
              <a:buChar char=""/>
              <a:tabLst>
                <a:tab pos="526415" algn="l"/>
                <a:tab pos="52705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Derecho</a:t>
            </a:r>
            <a:r>
              <a:rPr dirty="0" u="sng" sz="1100" spc="44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45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Cancelación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Bloqueo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adecuados </a:t>
            </a:r>
            <a:r>
              <a:rPr dirty="0" sz="1100">
                <a:latin typeface="Cambria"/>
                <a:cs typeface="Cambria"/>
              </a:rPr>
              <a:t>impidiendo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tratamiento.</a:t>
            </a:r>
            <a:endParaRPr sz="1100">
              <a:latin typeface="Cambria"/>
              <a:cs typeface="Cambria"/>
            </a:endParaRPr>
          </a:p>
          <a:p>
            <a:pPr marL="522605" marR="64135" indent="-226695">
              <a:lnSpc>
                <a:spcPts val="1290"/>
              </a:lnSpc>
              <a:spcBef>
                <a:spcPts val="595"/>
              </a:spcBef>
              <a:buFont typeface="Wingdings"/>
              <a:buChar char=""/>
              <a:tabLst>
                <a:tab pos="522605" algn="l"/>
                <a:tab pos="52324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Derecho</a:t>
            </a:r>
            <a:r>
              <a:rPr dirty="0" u="sng" sz="1100" spc="1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16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Oposición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Cese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finalidad </a:t>
            </a:r>
            <a:r>
              <a:rPr dirty="0" sz="1100">
                <a:latin typeface="Cambria"/>
                <a:cs typeface="Cambria"/>
              </a:rPr>
              <a:t>comercial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consentimiento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tratamiento.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Cambria"/>
              <a:cs typeface="Cambria"/>
            </a:endParaRPr>
          </a:p>
          <a:p>
            <a:pPr algn="r" marR="61594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(INTECO,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2014)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755015">
              <a:lnSpc>
                <a:spcPct val="100000"/>
              </a:lnSpc>
              <a:spcBef>
                <a:spcPts val="940"/>
              </a:spcBef>
              <a:tabLst>
                <a:tab pos="141922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4.5.1.1.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	Controles</a:t>
            </a:r>
            <a:r>
              <a:rPr dirty="0" sz="1100" spc="-4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20">
                <a:solidFill>
                  <a:srgbClr val="4F81BC"/>
                </a:solidFill>
                <a:latin typeface="Cambria"/>
                <a:cs typeface="Cambria"/>
              </a:rPr>
              <a:t>LOPD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69215" marR="6223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asociados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10">
                <a:latin typeface="Cambria"/>
                <a:cs typeface="Cambria"/>
              </a:rPr>
              <a:t> permitan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certeza</a:t>
            </a:r>
            <a:r>
              <a:rPr dirty="0" sz="1100" spc="-25">
                <a:latin typeface="Cambria"/>
                <a:cs typeface="Cambria"/>
              </a:rPr>
              <a:t> si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obligaciones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 ley,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 que nos apoyaremos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su comprobación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herramienta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"Evalúa"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AEPD.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enumeraremos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siguen diferenciados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puntos:</a:t>
            </a:r>
            <a:endParaRPr sz="1100">
              <a:latin typeface="Cambria"/>
              <a:cs typeface="Cambria"/>
            </a:endParaRPr>
          </a:p>
          <a:p>
            <a:pPr algn="r" marR="62230">
              <a:lnSpc>
                <a:spcPts val="1250"/>
              </a:lnSpc>
            </a:pPr>
            <a:r>
              <a:rPr dirty="0" sz="1100">
                <a:latin typeface="Cambria"/>
                <a:cs typeface="Cambria"/>
              </a:rPr>
              <a:t>(AEPD,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2013)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69215">
              <a:lnSpc>
                <a:spcPct val="100000"/>
              </a:lnSpc>
            </a:pP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CONTROLES</a:t>
            </a:r>
            <a:r>
              <a:rPr dirty="0" sz="1300" spc="-25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LOPD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SOBRE</a:t>
            </a:r>
            <a:r>
              <a:rPr dirty="0" sz="1300" spc="-25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Cambria"/>
                <a:cs typeface="Cambria"/>
              </a:rPr>
              <a:t>EMPRESA_X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Cambria"/>
              <a:cs typeface="Cambria"/>
            </a:endParaRPr>
          </a:p>
          <a:p>
            <a:pPr algn="just" marL="69215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Registro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Ficheros</a:t>
            </a:r>
            <a:endParaRPr sz="1100">
              <a:latin typeface="Cambria"/>
              <a:cs typeface="Cambria"/>
            </a:endParaRPr>
          </a:p>
          <a:p>
            <a:pPr algn="just" marL="522605" marR="62230" indent="-226695">
              <a:lnSpc>
                <a:spcPct val="97600"/>
              </a:lnSpc>
              <a:spcBef>
                <a:spcPts val="35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tratan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reparaciones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productos.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0">
                <a:latin typeface="Cambria"/>
                <a:cs typeface="Cambria"/>
              </a:rPr>
              <a:t> personales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respaldo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mantienen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ley.</a:t>
            </a:r>
            <a:endParaRPr sz="1100">
              <a:latin typeface="Cambria"/>
              <a:cs typeface="Cambria"/>
            </a:endParaRPr>
          </a:p>
          <a:p>
            <a:pPr algn="just" marL="522605" marR="64135" indent="-226695">
              <a:lnSpc>
                <a:spcPct val="97500"/>
              </a:lnSpc>
              <a:spcBef>
                <a:spcPts val="670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concursos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promociones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marketing.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Igualmente,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guardan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datos.</a:t>
            </a:r>
            <a:endParaRPr sz="1100">
              <a:latin typeface="Cambria"/>
              <a:cs typeface="Cambria"/>
            </a:endParaRPr>
          </a:p>
          <a:p>
            <a:pPr marL="522605" marR="64769" indent="-226695">
              <a:lnSpc>
                <a:spcPts val="1290"/>
              </a:lnSpc>
              <a:spcBef>
                <a:spcPts val="705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departamento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 </a:t>
            </a:r>
            <a:r>
              <a:rPr dirty="0" sz="1100" spc="-10">
                <a:latin typeface="Cambria"/>
                <a:cs typeface="Cambria"/>
              </a:rPr>
              <a:t>humanos.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232408" y="9523476"/>
            <a:ext cx="5325110" cy="182880"/>
          </a:xfrm>
          <a:custGeom>
            <a:avLst/>
            <a:gdLst/>
            <a:ahLst/>
            <a:cxnLst/>
            <a:rect l="l" t="t" r="r" b="b"/>
            <a:pathLst>
              <a:path w="5325109" h="182879">
                <a:moveTo>
                  <a:pt x="6096" y="0"/>
                </a:moveTo>
                <a:lnTo>
                  <a:pt x="0" y="0"/>
                </a:lnTo>
                <a:lnTo>
                  <a:pt x="0" y="176784"/>
                </a:lnTo>
                <a:lnTo>
                  <a:pt x="6096" y="176784"/>
                </a:lnTo>
                <a:lnTo>
                  <a:pt x="6096" y="0"/>
                </a:lnTo>
                <a:close/>
              </a:path>
              <a:path w="5325109" h="182879">
                <a:moveTo>
                  <a:pt x="5324589" y="176796"/>
                </a:moveTo>
                <a:lnTo>
                  <a:pt x="5318506" y="176796"/>
                </a:lnTo>
                <a:lnTo>
                  <a:pt x="6096" y="176796"/>
                </a:lnTo>
                <a:lnTo>
                  <a:pt x="0" y="176796"/>
                </a:lnTo>
                <a:lnTo>
                  <a:pt x="0" y="182880"/>
                </a:lnTo>
                <a:lnTo>
                  <a:pt x="6096" y="182880"/>
                </a:lnTo>
                <a:lnTo>
                  <a:pt x="5318506" y="182880"/>
                </a:lnTo>
                <a:lnTo>
                  <a:pt x="5324589" y="182880"/>
                </a:lnTo>
                <a:lnTo>
                  <a:pt x="5324589" y="176796"/>
                </a:lnTo>
                <a:close/>
              </a:path>
              <a:path w="5325109" h="182879">
                <a:moveTo>
                  <a:pt x="5324589" y="0"/>
                </a:moveTo>
                <a:lnTo>
                  <a:pt x="5318506" y="0"/>
                </a:lnTo>
                <a:lnTo>
                  <a:pt x="5318506" y="176784"/>
                </a:lnTo>
                <a:lnTo>
                  <a:pt x="5324589" y="176784"/>
                </a:lnTo>
                <a:lnTo>
                  <a:pt x="5324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35455" y="902969"/>
            <a:ext cx="5318760" cy="367665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298450" marR="66675" indent="-226695">
              <a:lnSpc>
                <a:spcPts val="1290"/>
              </a:lnSpc>
              <a:spcBef>
                <a:spcPts val="195"/>
              </a:spcBef>
              <a:buFont typeface="Symbol"/>
              <a:buChar char=""/>
              <a:tabLst>
                <a:tab pos="298450" algn="l"/>
                <a:tab pos="299085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tratada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notificada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inscripción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Registro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Protección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Datos.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05077" y="1600961"/>
            <a:ext cx="5552440" cy="3040380"/>
            <a:chOff x="1005077" y="1600961"/>
            <a:chExt cx="5552440" cy="3040380"/>
          </a:xfrm>
        </p:grpSpPr>
        <p:sp>
          <p:nvSpPr>
            <p:cNvPr id="7" name="object 7" descr=""/>
            <p:cNvSpPr/>
            <p:nvPr/>
          </p:nvSpPr>
          <p:spPr>
            <a:xfrm>
              <a:off x="1005078" y="1600961"/>
              <a:ext cx="5552440" cy="208279"/>
            </a:xfrm>
            <a:custGeom>
              <a:avLst/>
              <a:gdLst/>
              <a:ahLst/>
              <a:cxnLst/>
              <a:rect l="l" t="t" r="r" b="b"/>
              <a:pathLst>
                <a:path w="5552440" h="208280">
                  <a:moveTo>
                    <a:pt x="5551919" y="0"/>
                  </a:moveTo>
                  <a:lnTo>
                    <a:pt x="5545836" y="0"/>
                  </a:lnTo>
                  <a:lnTo>
                    <a:pt x="5545836" y="6096"/>
                  </a:lnTo>
                  <a:lnTo>
                    <a:pt x="5545836" y="196088"/>
                  </a:lnTo>
                  <a:lnTo>
                    <a:pt x="5545836" y="202184"/>
                  </a:lnTo>
                  <a:lnTo>
                    <a:pt x="5545823" y="196088"/>
                  </a:lnTo>
                  <a:lnTo>
                    <a:pt x="6096" y="196088"/>
                  </a:lnTo>
                  <a:lnTo>
                    <a:pt x="6096" y="6096"/>
                  </a:lnTo>
                  <a:lnTo>
                    <a:pt x="5545823" y="6096"/>
                  </a:lnTo>
                  <a:lnTo>
                    <a:pt x="5545823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196088"/>
                  </a:lnTo>
                  <a:lnTo>
                    <a:pt x="0" y="202184"/>
                  </a:lnTo>
                  <a:lnTo>
                    <a:pt x="6096" y="202184"/>
                  </a:lnTo>
                  <a:lnTo>
                    <a:pt x="227330" y="202184"/>
                  </a:lnTo>
                  <a:lnTo>
                    <a:pt x="227330" y="208280"/>
                  </a:lnTo>
                  <a:lnTo>
                    <a:pt x="233426" y="208280"/>
                  </a:lnTo>
                  <a:lnTo>
                    <a:pt x="5545836" y="208280"/>
                  </a:lnTo>
                  <a:lnTo>
                    <a:pt x="5551919" y="208280"/>
                  </a:lnTo>
                  <a:lnTo>
                    <a:pt x="5551919" y="202184"/>
                  </a:lnTo>
                  <a:lnTo>
                    <a:pt x="5551919" y="196088"/>
                  </a:lnTo>
                  <a:lnTo>
                    <a:pt x="5551919" y="6096"/>
                  </a:lnTo>
                  <a:lnTo>
                    <a:pt x="555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35455" y="1809241"/>
              <a:ext cx="0" cy="2649220"/>
            </a:xfrm>
            <a:custGeom>
              <a:avLst/>
              <a:gdLst/>
              <a:ahLst/>
              <a:cxnLst/>
              <a:rect l="l" t="t" r="r" b="b"/>
              <a:pathLst>
                <a:path w="0" h="2649220">
                  <a:moveTo>
                    <a:pt x="0" y="0"/>
                  </a:moveTo>
                  <a:lnTo>
                    <a:pt x="0" y="2648712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32408" y="1809241"/>
              <a:ext cx="5325110" cy="2832100"/>
            </a:xfrm>
            <a:custGeom>
              <a:avLst/>
              <a:gdLst/>
              <a:ahLst/>
              <a:cxnLst/>
              <a:rect l="l" t="t" r="r" b="b"/>
              <a:pathLst>
                <a:path w="5325109" h="2832100">
                  <a:moveTo>
                    <a:pt x="6096" y="2648712"/>
                  </a:moveTo>
                  <a:lnTo>
                    <a:pt x="0" y="2648712"/>
                  </a:lnTo>
                  <a:lnTo>
                    <a:pt x="0" y="2825496"/>
                  </a:lnTo>
                  <a:lnTo>
                    <a:pt x="6096" y="2825496"/>
                  </a:lnTo>
                  <a:lnTo>
                    <a:pt x="6096" y="2648712"/>
                  </a:lnTo>
                  <a:close/>
                </a:path>
                <a:path w="5325109" h="2832100">
                  <a:moveTo>
                    <a:pt x="5324589" y="2825508"/>
                  </a:moveTo>
                  <a:lnTo>
                    <a:pt x="5318506" y="2825508"/>
                  </a:lnTo>
                  <a:lnTo>
                    <a:pt x="6096" y="2825508"/>
                  </a:lnTo>
                  <a:lnTo>
                    <a:pt x="0" y="2825508"/>
                  </a:lnTo>
                  <a:lnTo>
                    <a:pt x="0" y="2831592"/>
                  </a:lnTo>
                  <a:lnTo>
                    <a:pt x="6096" y="2831592"/>
                  </a:lnTo>
                  <a:lnTo>
                    <a:pt x="5318506" y="2831592"/>
                  </a:lnTo>
                  <a:lnTo>
                    <a:pt x="5324589" y="2831592"/>
                  </a:lnTo>
                  <a:lnTo>
                    <a:pt x="5324589" y="2825508"/>
                  </a:lnTo>
                  <a:close/>
                </a:path>
                <a:path w="5325109" h="2832100">
                  <a:moveTo>
                    <a:pt x="5324589" y="2073414"/>
                  </a:moveTo>
                  <a:lnTo>
                    <a:pt x="5318506" y="2073414"/>
                  </a:lnTo>
                  <a:lnTo>
                    <a:pt x="5318506" y="2237244"/>
                  </a:lnTo>
                  <a:lnTo>
                    <a:pt x="5318506" y="2477262"/>
                  </a:lnTo>
                  <a:lnTo>
                    <a:pt x="5318506" y="2648712"/>
                  </a:lnTo>
                  <a:lnTo>
                    <a:pt x="5318506" y="2825496"/>
                  </a:lnTo>
                  <a:lnTo>
                    <a:pt x="5324589" y="2825496"/>
                  </a:lnTo>
                  <a:lnTo>
                    <a:pt x="5324589" y="2648712"/>
                  </a:lnTo>
                  <a:lnTo>
                    <a:pt x="5324589" y="2477262"/>
                  </a:lnTo>
                  <a:lnTo>
                    <a:pt x="5324589" y="2237244"/>
                  </a:lnTo>
                  <a:lnTo>
                    <a:pt x="5324589" y="2073414"/>
                  </a:lnTo>
                  <a:close/>
                </a:path>
                <a:path w="5325109" h="2832100">
                  <a:moveTo>
                    <a:pt x="5324589" y="184416"/>
                  </a:moveTo>
                  <a:lnTo>
                    <a:pt x="5318506" y="184416"/>
                  </a:lnTo>
                  <a:lnTo>
                    <a:pt x="5318506" y="348234"/>
                  </a:lnTo>
                  <a:lnTo>
                    <a:pt x="5318506" y="512064"/>
                  </a:lnTo>
                  <a:lnTo>
                    <a:pt x="5318506" y="2073402"/>
                  </a:lnTo>
                  <a:lnTo>
                    <a:pt x="5324589" y="2073402"/>
                  </a:lnTo>
                  <a:lnTo>
                    <a:pt x="5324589" y="348234"/>
                  </a:lnTo>
                  <a:lnTo>
                    <a:pt x="5324589" y="184416"/>
                  </a:lnTo>
                  <a:close/>
                </a:path>
                <a:path w="5325109" h="2832100">
                  <a:moveTo>
                    <a:pt x="5324589" y="0"/>
                  </a:moveTo>
                  <a:lnTo>
                    <a:pt x="5318506" y="0"/>
                  </a:lnTo>
                  <a:lnTo>
                    <a:pt x="5318506" y="184404"/>
                  </a:lnTo>
                  <a:lnTo>
                    <a:pt x="5324589" y="184404"/>
                  </a:lnTo>
                  <a:lnTo>
                    <a:pt x="53245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1005078" y="4968506"/>
            <a:ext cx="5552440" cy="1974214"/>
          </a:xfrm>
          <a:custGeom>
            <a:avLst/>
            <a:gdLst/>
            <a:ahLst/>
            <a:cxnLst/>
            <a:rect l="l" t="t" r="r" b="b"/>
            <a:pathLst>
              <a:path w="5552440" h="1974215">
                <a:moveTo>
                  <a:pt x="5545823" y="0"/>
                </a:moveTo>
                <a:lnTo>
                  <a:pt x="6096" y="0"/>
                </a:lnTo>
                <a:lnTo>
                  <a:pt x="0" y="0"/>
                </a:lnTo>
                <a:lnTo>
                  <a:pt x="0" y="6083"/>
                </a:lnTo>
                <a:lnTo>
                  <a:pt x="6096" y="6083"/>
                </a:lnTo>
                <a:lnTo>
                  <a:pt x="5545823" y="6083"/>
                </a:lnTo>
                <a:lnTo>
                  <a:pt x="5545823" y="0"/>
                </a:lnTo>
                <a:close/>
              </a:path>
              <a:path w="5552440" h="1974215">
                <a:moveTo>
                  <a:pt x="5551919" y="1215644"/>
                </a:moveTo>
                <a:lnTo>
                  <a:pt x="5545836" y="1215644"/>
                </a:lnTo>
                <a:lnTo>
                  <a:pt x="5545836" y="1379461"/>
                </a:lnTo>
                <a:lnTo>
                  <a:pt x="5545836" y="1619491"/>
                </a:lnTo>
                <a:lnTo>
                  <a:pt x="5545836" y="1790941"/>
                </a:lnTo>
                <a:lnTo>
                  <a:pt x="5545836" y="1967725"/>
                </a:lnTo>
                <a:lnTo>
                  <a:pt x="233426" y="1967725"/>
                </a:lnTo>
                <a:lnTo>
                  <a:pt x="233426" y="1790941"/>
                </a:lnTo>
                <a:lnTo>
                  <a:pt x="233426" y="1619491"/>
                </a:lnTo>
                <a:lnTo>
                  <a:pt x="233426" y="1379461"/>
                </a:lnTo>
                <a:lnTo>
                  <a:pt x="233426" y="1215644"/>
                </a:lnTo>
                <a:lnTo>
                  <a:pt x="227330" y="1215644"/>
                </a:lnTo>
                <a:lnTo>
                  <a:pt x="227330" y="1973821"/>
                </a:lnTo>
                <a:lnTo>
                  <a:pt x="233426" y="1973821"/>
                </a:lnTo>
                <a:lnTo>
                  <a:pt x="5545836" y="1973821"/>
                </a:lnTo>
                <a:lnTo>
                  <a:pt x="5551919" y="1973821"/>
                </a:lnTo>
                <a:lnTo>
                  <a:pt x="5551919" y="1967725"/>
                </a:lnTo>
                <a:lnTo>
                  <a:pt x="5551919" y="1790941"/>
                </a:lnTo>
                <a:lnTo>
                  <a:pt x="5551919" y="1619491"/>
                </a:lnTo>
                <a:lnTo>
                  <a:pt x="5551919" y="1379461"/>
                </a:lnTo>
                <a:lnTo>
                  <a:pt x="5551919" y="1215644"/>
                </a:lnTo>
                <a:close/>
              </a:path>
              <a:path w="5552440" h="1974215">
                <a:moveTo>
                  <a:pt x="5551919" y="6096"/>
                </a:moveTo>
                <a:lnTo>
                  <a:pt x="5545836" y="6096"/>
                </a:lnTo>
                <a:lnTo>
                  <a:pt x="5545836" y="195821"/>
                </a:lnTo>
                <a:lnTo>
                  <a:pt x="5545836" y="201917"/>
                </a:lnTo>
                <a:lnTo>
                  <a:pt x="5545823" y="195821"/>
                </a:lnTo>
                <a:lnTo>
                  <a:pt x="6096" y="195821"/>
                </a:lnTo>
                <a:lnTo>
                  <a:pt x="6096" y="6096"/>
                </a:lnTo>
                <a:lnTo>
                  <a:pt x="0" y="6096"/>
                </a:lnTo>
                <a:lnTo>
                  <a:pt x="0" y="195821"/>
                </a:lnTo>
                <a:lnTo>
                  <a:pt x="0" y="201917"/>
                </a:lnTo>
                <a:lnTo>
                  <a:pt x="6096" y="201917"/>
                </a:lnTo>
                <a:lnTo>
                  <a:pt x="227330" y="201917"/>
                </a:lnTo>
                <a:lnTo>
                  <a:pt x="227330" y="208013"/>
                </a:lnTo>
                <a:lnTo>
                  <a:pt x="227330" y="1215631"/>
                </a:lnTo>
                <a:lnTo>
                  <a:pt x="233426" y="1215631"/>
                </a:lnTo>
                <a:lnTo>
                  <a:pt x="233426" y="208013"/>
                </a:lnTo>
                <a:lnTo>
                  <a:pt x="5545836" y="208013"/>
                </a:lnTo>
                <a:lnTo>
                  <a:pt x="5545836" y="1215631"/>
                </a:lnTo>
                <a:lnTo>
                  <a:pt x="5551919" y="1215631"/>
                </a:lnTo>
                <a:lnTo>
                  <a:pt x="5551919" y="195821"/>
                </a:lnTo>
                <a:lnTo>
                  <a:pt x="5551919" y="6096"/>
                </a:lnTo>
                <a:close/>
              </a:path>
              <a:path w="5552440" h="1974215">
                <a:moveTo>
                  <a:pt x="5551919" y="0"/>
                </a:moveTo>
                <a:lnTo>
                  <a:pt x="5545836" y="0"/>
                </a:lnTo>
                <a:lnTo>
                  <a:pt x="5545836" y="6083"/>
                </a:lnTo>
                <a:lnTo>
                  <a:pt x="5551919" y="6083"/>
                </a:lnTo>
                <a:lnTo>
                  <a:pt x="555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005078" y="7270000"/>
            <a:ext cx="5552440" cy="2118360"/>
          </a:xfrm>
          <a:custGeom>
            <a:avLst/>
            <a:gdLst/>
            <a:ahLst/>
            <a:cxnLst/>
            <a:rect l="l" t="t" r="r" b="b"/>
            <a:pathLst>
              <a:path w="5552440" h="2118359">
                <a:moveTo>
                  <a:pt x="5545823" y="0"/>
                </a:moveTo>
                <a:lnTo>
                  <a:pt x="6096" y="0"/>
                </a:lnTo>
                <a:lnTo>
                  <a:pt x="0" y="0"/>
                </a:lnTo>
                <a:lnTo>
                  <a:pt x="0" y="6083"/>
                </a:lnTo>
                <a:lnTo>
                  <a:pt x="0" y="195821"/>
                </a:lnTo>
                <a:lnTo>
                  <a:pt x="6096" y="195821"/>
                </a:lnTo>
                <a:lnTo>
                  <a:pt x="6096" y="6083"/>
                </a:lnTo>
                <a:lnTo>
                  <a:pt x="5545823" y="6083"/>
                </a:lnTo>
                <a:lnTo>
                  <a:pt x="5545823" y="0"/>
                </a:lnTo>
                <a:close/>
              </a:path>
              <a:path w="5552440" h="2118359">
                <a:moveTo>
                  <a:pt x="5551919" y="195834"/>
                </a:moveTo>
                <a:lnTo>
                  <a:pt x="5545836" y="195834"/>
                </a:lnTo>
                <a:lnTo>
                  <a:pt x="5545836" y="201917"/>
                </a:lnTo>
                <a:lnTo>
                  <a:pt x="5545823" y="195834"/>
                </a:lnTo>
                <a:lnTo>
                  <a:pt x="6096" y="195834"/>
                </a:lnTo>
                <a:lnTo>
                  <a:pt x="0" y="195834"/>
                </a:lnTo>
                <a:lnTo>
                  <a:pt x="0" y="201917"/>
                </a:lnTo>
                <a:lnTo>
                  <a:pt x="6096" y="201917"/>
                </a:lnTo>
                <a:lnTo>
                  <a:pt x="227330" y="201917"/>
                </a:lnTo>
                <a:lnTo>
                  <a:pt x="227330" y="2117839"/>
                </a:lnTo>
                <a:lnTo>
                  <a:pt x="233426" y="2117839"/>
                </a:lnTo>
                <a:lnTo>
                  <a:pt x="233426" y="208013"/>
                </a:lnTo>
                <a:lnTo>
                  <a:pt x="5545836" y="208013"/>
                </a:lnTo>
                <a:lnTo>
                  <a:pt x="5545836" y="2117839"/>
                </a:lnTo>
                <a:lnTo>
                  <a:pt x="5551919" y="2117839"/>
                </a:lnTo>
                <a:lnTo>
                  <a:pt x="5551919" y="201917"/>
                </a:lnTo>
                <a:lnTo>
                  <a:pt x="5551919" y="195834"/>
                </a:lnTo>
                <a:close/>
              </a:path>
              <a:path w="5552440" h="2118359">
                <a:moveTo>
                  <a:pt x="5551919" y="0"/>
                </a:moveTo>
                <a:lnTo>
                  <a:pt x="5545836" y="0"/>
                </a:lnTo>
                <a:lnTo>
                  <a:pt x="5545836" y="6083"/>
                </a:lnTo>
                <a:lnTo>
                  <a:pt x="5545836" y="195821"/>
                </a:lnTo>
                <a:lnTo>
                  <a:pt x="5551919" y="195821"/>
                </a:lnTo>
                <a:lnTo>
                  <a:pt x="5551919" y="6083"/>
                </a:lnTo>
                <a:lnTo>
                  <a:pt x="555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11174" y="1557985"/>
            <a:ext cx="5539740" cy="800354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69215">
              <a:lnSpc>
                <a:spcPct val="100000"/>
              </a:lnSpc>
              <a:spcBef>
                <a:spcPts val="430"/>
              </a:spcBef>
            </a:pPr>
            <a:r>
              <a:rPr dirty="0" sz="1100" spc="-10" b="1">
                <a:latin typeface="Cambria"/>
                <a:cs typeface="Cambria"/>
              </a:rPr>
              <a:t>Información</a:t>
            </a:r>
            <a:r>
              <a:rPr dirty="0" sz="1100" b="1">
                <a:latin typeface="Cambria"/>
                <a:cs typeface="Cambria"/>
              </a:rPr>
              <a:t> y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Consentimiento</a:t>
            </a:r>
            <a:endParaRPr sz="1100">
              <a:latin typeface="Cambria"/>
              <a:cs typeface="Cambria"/>
            </a:endParaRPr>
          </a:p>
          <a:p>
            <a:pPr algn="just" marL="522605" marR="62865" indent="-226695">
              <a:lnSpc>
                <a:spcPct val="97600"/>
              </a:lnSpc>
              <a:spcBef>
                <a:spcPts val="36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relacionados</a:t>
            </a:r>
            <a:r>
              <a:rPr dirty="0" sz="1100">
                <a:latin typeface="Cambria"/>
                <a:cs typeface="Cambria"/>
              </a:rPr>
              <a:t> con clientes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obtenidos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directamente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empleados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3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telefónica.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recogida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afectada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informándole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20">
                <a:latin typeface="Cambria"/>
                <a:cs typeface="Cambria"/>
              </a:rPr>
              <a:t>ley.</a:t>
            </a:r>
            <a:endParaRPr sz="1100">
              <a:latin typeface="Cambria"/>
              <a:cs typeface="Cambria"/>
            </a:endParaRPr>
          </a:p>
          <a:p>
            <a:pPr algn="just" marL="522605" marR="64135" indent="-226695">
              <a:lnSpc>
                <a:spcPct val="97500"/>
              </a:lnSpc>
              <a:spcBef>
                <a:spcPts val="66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recogen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protegidos,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sexo,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religión,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afiliación </a:t>
            </a:r>
            <a:r>
              <a:rPr dirty="0" sz="1100">
                <a:latin typeface="Cambria"/>
                <a:cs typeface="Cambria"/>
              </a:rPr>
              <a:t>política,...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comisión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infracciones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penales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administrativas.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Tampoco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recopilan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menores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edad.</a:t>
            </a:r>
            <a:endParaRPr sz="1100">
              <a:latin typeface="Cambria"/>
              <a:cs typeface="Cambria"/>
            </a:endParaRPr>
          </a:p>
          <a:p>
            <a:pPr algn="just" marL="522605" indent="-226695">
              <a:lnSpc>
                <a:spcPts val="1300"/>
              </a:lnSpc>
              <a:spcBef>
                <a:spcPts val="63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tratados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endParaRPr sz="1100">
              <a:latin typeface="Cambria"/>
              <a:cs typeface="Cambria"/>
            </a:endParaRPr>
          </a:p>
          <a:p>
            <a:pPr algn="just" marL="522605">
              <a:lnSpc>
                <a:spcPts val="1300"/>
              </a:lnSpc>
            </a:pP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reparaciones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colaboran.</a:t>
            </a:r>
            <a:endParaRPr sz="1100">
              <a:latin typeface="Cambria"/>
              <a:cs typeface="Cambria"/>
            </a:endParaRPr>
          </a:p>
          <a:p>
            <a:pPr algn="just" marL="522605" marR="62230" indent="-226695">
              <a:lnSpc>
                <a:spcPct val="97600"/>
              </a:lnSpc>
              <a:spcBef>
                <a:spcPts val="66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pertenecen,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básicos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protección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vía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telefónicamente.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esta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grabada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telefónicamente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afectada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avisada previamente</a:t>
            </a:r>
            <a:r>
              <a:rPr dirty="0" sz="1100">
                <a:latin typeface="Cambria"/>
                <a:cs typeface="Cambria"/>
              </a:rPr>
              <a:t> de este</a:t>
            </a:r>
            <a:r>
              <a:rPr dirty="0" sz="1100" spc="-10">
                <a:latin typeface="Cambria"/>
                <a:cs typeface="Cambria"/>
              </a:rPr>
              <a:t> hecho.</a:t>
            </a:r>
            <a:endParaRPr sz="1100">
              <a:latin typeface="Cambria"/>
              <a:cs typeface="Cambria"/>
            </a:endParaRPr>
          </a:p>
          <a:p>
            <a:pPr marL="522605" marR="62230" indent="-226695">
              <a:lnSpc>
                <a:spcPts val="1290"/>
              </a:lnSpc>
              <a:spcBef>
                <a:spcPts val="705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tercero,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aspectos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protección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plazo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máximo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recogida.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marL="69215">
              <a:lnSpc>
                <a:spcPct val="100000"/>
              </a:lnSpc>
            </a:pPr>
            <a:r>
              <a:rPr dirty="0" sz="1100" spc="-10" b="1">
                <a:latin typeface="Cambria"/>
                <a:cs typeface="Cambria"/>
              </a:rPr>
              <a:t>Principios</a:t>
            </a:r>
            <a:endParaRPr sz="1100">
              <a:latin typeface="Cambria"/>
              <a:cs typeface="Cambria"/>
            </a:endParaRPr>
          </a:p>
          <a:p>
            <a:pPr marL="522605" marR="66040" indent="-226695">
              <a:lnSpc>
                <a:spcPts val="1290"/>
              </a:lnSpc>
              <a:spcBef>
                <a:spcPts val="395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recogidos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estrictamente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finalidades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propias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0">
                <a:latin typeface="Cambria"/>
                <a:cs typeface="Cambria"/>
              </a:rPr>
              <a:t> interesado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recogida.</a:t>
            </a:r>
            <a:endParaRPr sz="1100">
              <a:latin typeface="Cambria"/>
              <a:cs typeface="Cambria"/>
            </a:endParaRPr>
          </a:p>
          <a:p>
            <a:pPr algn="just" marL="522605" marR="65405" indent="-226695">
              <a:lnSpc>
                <a:spcPts val="1280"/>
              </a:lnSpc>
              <a:spcBef>
                <a:spcPts val="670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recogidos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concluya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obligación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acabe </a:t>
            </a:r>
            <a:r>
              <a:rPr dirty="0" sz="1100">
                <a:latin typeface="Cambria"/>
                <a:cs typeface="Cambria"/>
              </a:rPr>
              <a:t>ésta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bloquearán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borrado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definitivo.</a:t>
            </a:r>
            <a:endParaRPr sz="1100">
              <a:latin typeface="Cambria"/>
              <a:cs typeface="Cambria"/>
            </a:endParaRPr>
          </a:p>
          <a:p>
            <a:pPr algn="just" marL="522605" marR="64135" indent="-226695">
              <a:lnSpc>
                <a:spcPct val="97500"/>
              </a:lnSpc>
              <a:spcBef>
                <a:spcPts val="640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corregir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cancelar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necesiten.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 método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cancelación o </a:t>
            </a:r>
            <a:r>
              <a:rPr dirty="0" sz="1100" spc="-10">
                <a:latin typeface="Cambria"/>
                <a:cs typeface="Cambria"/>
              </a:rPr>
              <a:t>rectificación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modificar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tercero.</a:t>
            </a:r>
            <a:endParaRPr sz="1100">
              <a:latin typeface="Cambria"/>
              <a:cs typeface="Cambria"/>
            </a:endParaRPr>
          </a:p>
          <a:p>
            <a:pPr algn="just" marL="522605" marR="64769" indent="-226695">
              <a:lnSpc>
                <a:spcPts val="1290"/>
              </a:lnSpc>
              <a:spcBef>
                <a:spcPts val="70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 deber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secreto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confidencialidad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hincapié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ymbol"/>
              <a:buChar char=""/>
            </a:pPr>
            <a:endParaRPr sz="1050">
              <a:latin typeface="Cambria"/>
              <a:cs typeface="Cambria"/>
            </a:endParaRPr>
          </a:p>
          <a:p>
            <a:pPr marL="69215">
              <a:lnSpc>
                <a:spcPct val="100000"/>
              </a:lnSpc>
            </a:pPr>
            <a:r>
              <a:rPr dirty="0" sz="1100" spc="-10" b="1">
                <a:latin typeface="Cambria"/>
                <a:cs typeface="Cambria"/>
              </a:rPr>
              <a:t>Derechos</a:t>
            </a:r>
            <a:r>
              <a:rPr dirty="0" sz="1100" spc="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A.R.C.O.</a:t>
            </a:r>
            <a:endParaRPr sz="1100">
              <a:latin typeface="Cambria"/>
              <a:cs typeface="Cambria"/>
            </a:endParaRPr>
          </a:p>
          <a:p>
            <a:pPr algn="just" marL="522605" indent="-226695">
              <a:lnSpc>
                <a:spcPct val="100000"/>
              </a:lnSpc>
              <a:spcBef>
                <a:spcPts val="330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otorga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cuyos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trata.</a:t>
            </a:r>
            <a:endParaRPr sz="1100">
              <a:latin typeface="Cambria"/>
              <a:cs typeface="Cambria"/>
            </a:endParaRPr>
          </a:p>
          <a:p>
            <a:pPr algn="just" marL="522605" marR="61594" indent="-226695">
              <a:lnSpc>
                <a:spcPct val="97600"/>
              </a:lnSpc>
              <a:spcBef>
                <a:spcPts val="660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facilitan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facilitar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garantizar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ejercicio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oposición,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rectificación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cancelación.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ellos,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cabo.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cuando </a:t>
            </a:r>
            <a:r>
              <a:rPr dirty="0" sz="1100">
                <a:latin typeface="Cambria"/>
                <a:cs typeface="Cambria"/>
              </a:rPr>
              <a:t>quiera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gratuitos.</a:t>
            </a:r>
            <a:endParaRPr sz="1100">
              <a:latin typeface="Cambria"/>
              <a:cs typeface="Cambria"/>
            </a:endParaRPr>
          </a:p>
          <a:p>
            <a:pPr algn="just" marL="522605" marR="63500" indent="-226695">
              <a:lnSpc>
                <a:spcPts val="1280"/>
              </a:lnSpc>
              <a:spcBef>
                <a:spcPts val="71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automatizados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siempre </a:t>
            </a:r>
            <a:r>
              <a:rPr dirty="0" sz="1100">
                <a:latin typeface="Cambria"/>
                <a:cs typeface="Cambria"/>
              </a:rPr>
              <a:t>previa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identificación</a:t>
            </a:r>
            <a:r>
              <a:rPr dirty="0" sz="1100">
                <a:latin typeface="Cambria"/>
                <a:cs typeface="Cambria"/>
              </a:rPr>
              <a:t> del </a:t>
            </a:r>
            <a:r>
              <a:rPr dirty="0" sz="1100" spc="-10">
                <a:latin typeface="Cambria"/>
                <a:cs typeface="Cambria"/>
              </a:rPr>
              <a:t>afectado.</a:t>
            </a:r>
            <a:endParaRPr sz="1100">
              <a:latin typeface="Cambria"/>
              <a:cs typeface="Cambria"/>
            </a:endParaRPr>
          </a:p>
          <a:p>
            <a:pPr algn="just" marL="522605" marR="62230" indent="-226695">
              <a:lnSpc>
                <a:spcPct val="97600"/>
              </a:lnSpc>
              <a:spcBef>
                <a:spcPts val="635"/>
              </a:spcBef>
              <a:buFont typeface="Symbol"/>
              <a:buChar char=""/>
              <a:tabLst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caso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solicitud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personales.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quién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posesión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ha </a:t>
            </a:r>
            <a:r>
              <a:rPr dirty="0" sz="1100">
                <a:latin typeface="Cambria"/>
                <a:cs typeface="Cambria"/>
              </a:rPr>
              <a:t>obtenido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comunicado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terceros.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compromiso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contestar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ofrecer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10</a:t>
            </a:r>
            <a:r>
              <a:rPr dirty="0" sz="1100" spc="-20">
                <a:latin typeface="Cambria"/>
                <a:cs typeface="Cambria"/>
              </a:rPr>
              <a:t> días.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232408" y="9387839"/>
            <a:ext cx="5325110" cy="182880"/>
          </a:xfrm>
          <a:custGeom>
            <a:avLst/>
            <a:gdLst/>
            <a:ahLst/>
            <a:cxnLst/>
            <a:rect l="l" t="t" r="r" b="b"/>
            <a:pathLst>
              <a:path w="5325109" h="182879">
                <a:moveTo>
                  <a:pt x="6096" y="0"/>
                </a:moveTo>
                <a:lnTo>
                  <a:pt x="0" y="0"/>
                </a:lnTo>
                <a:lnTo>
                  <a:pt x="0" y="176784"/>
                </a:lnTo>
                <a:lnTo>
                  <a:pt x="6096" y="176784"/>
                </a:lnTo>
                <a:lnTo>
                  <a:pt x="6096" y="0"/>
                </a:lnTo>
                <a:close/>
              </a:path>
              <a:path w="5325109" h="182879">
                <a:moveTo>
                  <a:pt x="5324589" y="176796"/>
                </a:moveTo>
                <a:lnTo>
                  <a:pt x="5318506" y="176796"/>
                </a:lnTo>
                <a:lnTo>
                  <a:pt x="6096" y="176796"/>
                </a:lnTo>
                <a:lnTo>
                  <a:pt x="0" y="176796"/>
                </a:lnTo>
                <a:lnTo>
                  <a:pt x="0" y="182880"/>
                </a:lnTo>
                <a:lnTo>
                  <a:pt x="6096" y="182880"/>
                </a:lnTo>
                <a:lnTo>
                  <a:pt x="5318506" y="182880"/>
                </a:lnTo>
                <a:lnTo>
                  <a:pt x="5324589" y="182880"/>
                </a:lnTo>
                <a:lnTo>
                  <a:pt x="5324589" y="176796"/>
                </a:lnTo>
                <a:close/>
              </a:path>
              <a:path w="5325109" h="182879">
                <a:moveTo>
                  <a:pt x="5324589" y="0"/>
                </a:moveTo>
                <a:lnTo>
                  <a:pt x="5318506" y="0"/>
                </a:lnTo>
                <a:lnTo>
                  <a:pt x="5318506" y="176784"/>
                </a:lnTo>
                <a:lnTo>
                  <a:pt x="5324589" y="176784"/>
                </a:lnTo>
                <a:lnTo>
                  <a:pt x="5324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35455" y="902969"/>
            <a:ext cx="5318760" cy="1026794"/>
          </a:xfrm>
          <a:prstGeom prst="rect">
            <a:avLst/>
          </a:prstGeom>
          <a:ln w="6095">
            <a:solidFill>
              <a:srgbClr val="000000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298450" marR="65405" indent="-226695">
              <a:lnSpc>
                <a:spcPts val="1280"/>
              </a:lnSpc>
              <a:spcBef>
                <a:spcPts val="204"/>
              </a:spcBef>
              <a:buFont typeface="Symbol"/>
              <a:buChar char=""/>
              <a:tabLst>
                <a:tab pos="298450" algn="l"/>
                <a:tab pos="299085" algn="l"/>
              </a:tabLst>
            </a:pP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solicita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rectificación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 cancelación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 personales,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atenderán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plazo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10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días.</a:t>
            </a:r>
            <a:endParaRPr sz="1100">
              <a:latin typeface="Cambria"/>
              <a:cs typeface="Cambria"/>
            </a:endParaRPr>
          </a:p>
          <a:p>
            <a:pPr marL="298450" indent="-226695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298450" algn="l"/>
                <a:tab pos="299085" algn="l"/>
              </a:tabLst>
            </a:pP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alguien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dejar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excluirán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tratamiento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10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días.</a:t>
            </a:r>
            <a:endParaRPr sz="1100">
              <a:latin typeface="Cambria"/>
              <a:cs typeface="Cambria"/>
            </a:endParaRPr>
          </a:p>
          <a:p>
            <a:pPr marL="298450" marR="67310" indent="-226695">
              <a:lnSpc>
                <a:spcPts val="1290"/>
              </a:lnSpc>
              <a:spcBef>
                <a:spcPts val="695"/>
              </a:spcBef>
              <a:buFont typeface="Symbol"/>
              <a:buChar char=""/>
              <a:tabLst>
                <a:tab pos="298450" algn="l"/>
                <a:tab pos="299085" algn="l"/>
              </a:tabLst>
            </a:pP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alguien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revoca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atenderá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petición </a:t>
            </a:r>
            <a:r>
              <a:rPr dirty="0" sz="1100">
                <a:latin typeface="Cambria"/>
                <a:cs typeface="Cambria"/>
              </a:rPr>
              <a:t>en 10</a:t>
            </a:r>
            <a:r>
              <a:rPr dirty="0" sz="1100" spc="-10">
                <a:latin typeface="Cambria"/>
                <a:cs typeface="Cambria"/>
              </a:rPr>
              <a:t> días.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05078" y="2260345"/>
            <a:ext cx="5552440" cy="1066165"/>
          </a:xfrm>
          <a:custGeom>
            <a:avLst/>
            <a:gdLst/>
            <a:ahLst/>
            <a:cxnLst/>
            <a:rect l="l" t="t" r="r" b="b"/>
            <a:pathLst>
              <a:path w="5552440" h="1066164">
                <a:moveTo>
                  <a:pt x="5551919" y="1059954"/>
                </a:moveTo>
                <a:lnTo>
                  <a:pt x="5545836" y="1059954"/>
                </a:lnTo>
                <a:lnTo>
                  <a:pt x="234950" y="1059954"/>
                </a:lnTo>
                <a:lnTo>
                  <a:pt x="228854" y="1059954"/>
                </a:lnTo>
                <a:lnTo>
                  <a:pt x="228854" y="1066038"/>
                </a:lnTo>
                <a:lnTo>
                  <a:pt x="234950" y="1066038"/>
                </a:lnTo>
                <a:lnTo>
                  <a:pt x="5545836" y="1066038"/>
                </a:lnTo>
                <a:lnTo>
                  <a:pt x="5551919" y="1066038"/>
                </a:lnTo>
                <a:lnTo>
                  <a:pt x="5551919" y="1059954"/>
                </a:lnTo>
                <a:close/>
              </a:path>
              <a:path w="5552440" h="1066164">
                <a:moveTo>
                  <a:pt x="5551919" y="0"/>
                </a:moveTo>
                <a:lnTo>
                  <a:pt x="5545836" y="0"/>
                </a:lnTo>
                <a:lnTo>
                  <a:pt x="5545836" y="6096"/>
                </a:lnTo>
                <a:lnTo>
                  <a:pt x="5545836" y="195834"/>
                </a:lnTo>
                <a:lnTo>
                  <a:pt x="5545836" y="201930"/>
                </a:lnTo>
                <a:lnTo>
                  <a:pt x="5545823" y="195834"/>
                </a:lnTo>
                <a:lnTo>
                  <a:pt x="6096" y="195834"/>
                </a:lnTo>
                <a:lnTo>
                  <a:pt x="6096" y="6096"/>
                </a:lnTo>
                <a:lnTo>
                  <a:pt x="5545823" y="6096"/>
                </a:lnTo>
                <a:lnTo>
                  <a:pt x="5545823" y="0"/>
                </a:lnTo>
                <a:lnTo>
                  <a:pt x="6096" y="0"/>
                </a:lnTo>
                <a:lnTo>
                  <a:pt x="0" y="0"/>
                </a:lnTo>
                <a:lnTo>
                  <a:pt x="0" y="6096"/>
                </a:lnTo>
                <a:lnTo>
                  <a:pt x="0" y="195834"/>
                </a:lnTo>
                <a:lnTo>
                  <a:pt x="0" y="201930"/>
                </a:lnTo>
                <a:lnTo>
                  <a:pt x="6096" y="201930"/>
                </a:lnTo>
                <a:lnTo>
                  <a:pt x="228854" y="201930"/>
                </a:lnTo>
                <a:lnTo>
                  <a:pt x="228854" y="208026"/>
                </a:lnTo>
                <a:lnTo>
                  <a:pt x="228854" y="392430"/>
                </a:lnTo>
                <a:lnTo>
                  <a:pt x="228854" y="556260"/>
                </a:lnTo>
                <a:lnTo>
                  <a:pt x="228854" y="720090"/>
                </a:lnTo>
                <a:lnTo>
                  <a:pt x="228854" y="883158"/>
                </a:lnTo>
                <a:lnTo>
                  <a:pt x="228854" y="1059942"/>
                </a:lnTo>
                <a:lnTo>
                  <a:pt x="234950" y="1059942"/>
                </a:lnTo>
                <a:lnTo>
                  <a:pt x="234950" y="208026"/>
                </a:lnTo>
                <a:lnTo>
                  <a:pt x="5545836" y="208026"/>
                </a:lnTo>
                <a:lnTo>
                  <a:pt x="5545836" y="1059942"/>
                </a:lnTo>
                <a:lnTo>
                  <a:pt x="5551919" y="1059942"/>
                </a:lnTo>
                <a:lnTo>
                  <a:pt x="5551919" y="6096"/>
                </a:lnTo>
                <a:lnTo>
                  <a:pt x="555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05078" y="3654056"/>
            <a:ext cx="5552440" cy="1894205"/>
          </a:xfrm>
          <a:custGeom>
            <a:avLst/>
            <a:gdLst/>
            <a:ahLst/>
            <a:cxnLst/>
            <a:rect l="l" t="t" r="r" b="b"/>
            <a:pathLst>
              <a:path w="5552440" h="1894204">
                <a:moveTo>
                  <a:pt x="5551919" y="208026"/>
                </a:moveTo>
                <a:lnTo>
                  <a:pt x="5545836" y="208026"/>
                </a:lnTo>
                <a:lnTo>
                  <a:pt x="5545836" y="392430"/>
                </a:lnTo>
                <a:lnTo>
                  <a:pt x="5545836" y="632447"/>
                </a:lnTo>
                <a:lnTo>
                  <a:pt x="5545836" y="1887715"/>
                </a:lnTo>
                <a:lnTo>
                  <a:pt x="233426" y="1887715"/>
                </a:lnTo>
                <a:lnTo>
                  <a:pt x="233426" y="208026"/>
                </a:lnTo>
                <a:lnTo>
                  <a:pt x="227330" y="208026"/>
                </a:lnTo>
                <a:lnTo>
                  <a:pt x="227330" y="1893811"/>
                </a:lnTo>
                <a:lnTo>
                  <a:pt x="233426" y="1893811"/>
                </a:lnTo>
                <a:lnTo>
                  <a:pt x="5545836" y="1893811"/>
                </a:lnTo>
                <a:lnTo>
                  <a:pt x="5551919" y="1893811"/>
                </a:lnTo>
                <a:lnTo>
                  <a:pt x="5551919" y="1887715"/>
                </a:lnTo>
                <a:lnTo>
                  <a:pt x="5551919" y="392430"/>
                </a:lnTo>
                <a:lnTo>
                  <a:pt x="5551919" y="208026"/>
                </a:lnTo>
                <a:close/>
              </a:path>
              <a:path w="5552440" h="1894204">
                <a:moveTo>
                  <a:pt x="5551919" y="0"/>
                </a:moveTo>
                <a:lnTo>
                  <a:pt x="5545836" y="0"/>
                </a:lnTo>
                <a:lnTo>
                  <a:pt x="5545836" y="6083"/>
                </a:lnTo>
                <a:lnTo>
                  <a:pt x="5545836" y="195821"/>
                </a:lnTo>
                <a:lnTo>
                  <a:pt x="5545836" y="201917"/>
                </a:lnTo>
                <a:lnTo>
                  <a:pt x="5545823" y="195821"/>
                </a:lnTo>
                <a:lnTo>
                  <a:pt x="6096" y="195821"/>
                </a:lnTo>
                <a:lnTo>
                  <a:pt x="6096" y="6083"/>
                </a:lnTo>
                <a:lnTo>
                  <a:pt x="5545823" y="6083"/>
                </a:lnTo>
                <a:lnTo>
                  <a:pt x="5545823" y="0"/>
                </a:lnTo>
                <a:lnTo>
                  <a:pt x="6096" y="0"/>
                </a:lnTo>
                <a:lnTo>
                  <a:pt x="0" y="0"/>
                </a:lnTo>
                <a:lnTo>
                  <a:pt x="0" y="6083"/>
                </a:lnTo>
                <a:lnTo>
                  <a:pt x="0" y="195821"/>
                </a:lnTo>
                <a:lnTo>
                  <a:pt x="0" y="201917"/>
                </a:lnTo>
                <a:lnTo>
                  <a:pt x="6096" y="201917"/>
                </a:lnTo>
                <a:lnTo>
                  <a:pt x="227330" y="201917"/>
                </a:lnTo>
                <a:lnTo>
                  <a:pt x="227330" y="208013"/>
                </a:lnTo>
                <a:lnTo>
                  <a:pt x="233426" y="208013"/>
                </a:lnTo>
                <a:lnTo>
                  <a:pt x="5545836" y="208013"/>
                </a:lnTo>
                <a:lnTo>
                  <a:pt x="5551919" y="208013"/>
                </a:lnTo>
                <a:lnTo>
                  <a:pt x="5551919" y="201917"/>
                </a:lnTo>
                <a:lnTo>
                  <a:pt x="5551919" y="195821"/>
                </a:lnTo>
                <a:lnTo>
                  <a:pt x="5551919" y="6083"/>
                </a:lnTo>
                <a:lnTo>
                  <a:pt x="555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11174" y="2217622"/>
            <a:ext cx="5539740" cy="6957059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69215">
              <a:lnSpc>
                <a:spcPct val="100000"/>
              </a:lnSpc>
              <a:spcBef>
                <a:spcPts val="430"/>
              </a:spcBef>
            </a:pPr>
            <a:r>
              <a:rPr dirty="0" sz="1100" spc="-10" b="1">
                <a:latin typeface="Cambria"/>
                <a:cs typeface="Cambria"/>
              </a:rPr>
              <a:t>Relación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 </a:t>
            </a:r>
            <a:r>
              <a:rPr dirty="0" sz="1100" spc="-10" b="1">
                <a:latin typeface="Cambria"/>
                <a:cs typeface="Cambria"/>
              </a:rPr>
              <a:t>Terceros</a:t>
            </a:r>
            <a:endParaRPr sz="1100">
              <a:latin typeface="Cambria"/>
              <a:cs typeface="Cambria"/>
            </a:endParaRPr>
          </a:p>
          <a:p>
            <a:pPr algn="just" marL="526415" marR="62230" indent="-228600">
              <a:lnSpc>
                <a:spcPct val="97600"/>
              </a:lnSpc>
              <a:spcBef>
                <a:spcPts val="360"/>
              </a:spcBef>
              <a:buFont typeface="Symbol"/>
              <a:buChar char=""/>
              <a:tabLst>
                <a:tab pos="52705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terceros, </a:t>
            </a:r>
            <a:r>
              <a:rPr dirty="0" sz="1100">
                <a:latin typeface="Cambria"/>
                <a:cs typeface="Cambria"/>
              </a:rPr>
              <a:t>solicitándose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realizarlo.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regula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por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detallado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condiciones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precisas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conforme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LOPD.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prevé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terceros.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externalizan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España.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marL="69215">
              <a:lnSpc>
                <a:spcPct val="100000"/>
              </a:lnSpc>
            </a:pPr>
            <a:r>
              <a:rPr dirty="0" sz="1100" spc="-10" b="1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 marL="522605" marR="63500" indent="-226695">
              <a:lnSpc>
                <a:spcPts val="1280"/>
              </a:lnSpc>
              <a:spcBef>
                <a:spcPts val="409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máximo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tratado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bajo</a:t>
            </a:r>
            <a:r>
              <a:rPr dirty="0" sz="1100" spc="20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adoptan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previstas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reglamento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LOPD.</a:t>
            </a:r>
            <a:endParaRPr sz="1100">
              <a:latin typeface="Cambria"/>
              <a:cs typeface="Cambria"/>
            </a:endParaRPr>
          </a:p>
          <a:p>
            <a:pPr marL="522605" indent="-226695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LOPD.</a:t>
            </a:r>
            <a:endParaRPr sz="1100">
              <a:latin typeface="Cambria"/>
              <a:cs typeface="Cambria"/>
            </a:endParaRPr>
          </a:p>
          <a:p>
            <a:pPr marL="522605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obligaciones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 marL="522605" marR="64769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diseña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verifica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medidas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 marL="522605" marR="64769" indent="-226695">
              <a:lnSpc>
                <a:spcPts val="1290"/>
              </a:lnSpc>
              <a:spcBef>
                <a:spcPts val="670"/>
              </a:spcBef>
              <a:buFont typeface="Symbol"/>
              <a:buChar char=""/>
              <a:tabLst>
                <a:tab pos="522605" algn="l"/>
                <a:tab pos="523240" algn="l"/>
              </a:tabLst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automatizados,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custodia</a:t>
            </a:r>
            <a:r>
              <a:rPr dirty="0" sz="1100">
                <a:latin typeface="Cambria"/>
                <a:cs typeface="Cambria"/>
              </a:rPr>
              <a:t> y </a:t>
            </a:r>
            <a:r>
              <a:rPr dirty="0" sz="1100" spc="-10">
                <a:latin typeface="Cambria"/>
                <a:cs typeface="Cambria"/>
              </a:rPr>
              <a:t>salvaguarda.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26415">
              <a:lnSpc>
                <a:spcPct val="100000"/>
              </a:lnSpc>
              <a:spcBef>
                <a:spcPts val="1135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4.5.2.</a:t>
            </a:r>
            <a:r>
              <a:rPr dirty="0" sz="1200" spc="2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ISO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27001:2005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69215" marR="62230" indent="450215">
              <a:lnSpc>
                <a:spcPct val="97600"/>
              </a:lnSpc>
            </a:pP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norma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ISO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27001</a:t>
            </a:r>
            <a:r>
              <a:rPr dirty="0" sz="1100" spc="1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un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estándar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internacional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para</a:t>
            </a:r>
            <a:r>
              <a:rPr dirty="0" sz="1100" spc="1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seguridad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la </a:t>
            </a:r>
            <a:r>
              <a:rPr dirty="0" sz="1100" b="1">
                <a:latin typeface="Cambria"/>
                <a:cs typeface="Cambria"/>
              </a:rPr>
              <a:t>información</a:t>
            </a:r>
            <a:r>
              <a:rPr dirty="0" sz="1100" spc="15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que</a:t>
            </a:r>
            <a:r>
              <a:rPr dirty="0" sz="1100" spc="15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tiene</a:t>
            </a:r>
            <a:r>
              <a:rPr dirty="0" sz="1100" spc="15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como</a:t>
            </a:r>
            <a:r>
              <a:rPr dirty="0" sz="1100" spc="16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fin</a:t>
            </a:r>
            <a:r>
              <a:rPr dirty="0" sz="1100" spc="16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proteger</a:t>
            </a:r>
            <a:r>
              <a:rPr dirty="0" sz="1100" spc="16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5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confidencialidad,</a:t>
            </a:r>
            <a:r>
              <a:rPr dirty="0" sz="1100" spc="16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integridad</a:t>
            </a:r>
            <a:r>
              <a:rPr dirty="0" sz="1100" spc="160" b="1">
                <a:latin typeface="Cambria"/>
                <a:cs typeface="Cambria"/>
              </a:rPr>
              <a:t>  </a:t>
            </a:r>
            <a:r>
              <a:rPr dirty="0" sz="1100" spc="-50" b="1">
                <a:latin typeface="Cambria"/>
                <a:cs typeface="Cambria"/>
              </a:rPr>
              <a:t>y</a:t>
            </a:r>
            <a:r>
              <a:rPr dirty="0" sz="1100" b="1">
                <a:latin typeface="Cambria"/>
                <a:cs typeface="Cambria"/>
              </a:rPr>
              <a:t> disponibilidad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información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un</a:t>
            </a:r>
            <a:r>
              <a:rPr dirty="0" sz="1100" spc="1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Sistema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Gestión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Seguridad</a:t>
            </a:r>
            <a:r>
              <a:rPr dirty="0" sz="1100" spc="1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155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la </a:t>
            </a:r>
            <a:r>
              <a:rPr dirty="0" sz="1100" spc="-10" b="1">
                <a:latin typeface="Cambria"/>
                <a:cs typeface="Cambria"/>
              </a:rPr>
              <a:t>Información</a:t>
            </a:r>
            <a:r>
              <a:rPr dirty="0" sz="1100" spc="4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(SGSI).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69215" marR="6223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estándares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serie </a:t>
            </a:r>
            <a:r>
              <a:rPr dirty="0" sz="1100">
                <a:latin typeface="Cambria"/>
                <a:cs typeface="Cambria"/>
              </a:rPr>
              <a:t>27000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engloba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especializadas.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27000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describe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introducción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del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ciclo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Plan-Do-Check-</a:t>
            </a:r>
            <a:r>
              <a:rPr dirty="0" sz="1100" spc="-20">
                <a:latin typeface="Cambria"/>
                <a:cs typeface="Cambria"/>
              </a:rPr>
              <a:t>Act.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69215" marR="61594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27001:2005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estándar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ISO/IEC</a:t>
            </a:r>
            <a:r>
              <a:rPr dirty="0" sz="1100" spc="1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27001</a:t>
            </a:r>
            <a:r>
              <a:rPr dirty="0" sz="1100" spc="120" b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cuyo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requisitos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seguridad.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Además </a:t>
            </a:r>
            <a:r>
              <a:rPr dirty="0" sz="1100">
                <a:latin typeface="Cambria"/>
                <a:cs typeface="Cambria"/>
              </a:rPr>
              <a:t>añade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Anexo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desarrollan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ampliamente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27002:2005.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69215" marR="6223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ampliamente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SGSI,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continuación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SGSI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 </a:t>
            </a:r>
            <a:r>
              <a:rPr dirty="0" sz="1100" spc="-10">
                <a:latin typeface="Cambria"/>
                <a:cs typeface="Cambria"/>
              </a:rPr>
              <a:t>forman.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2"/>
            <a:ext cx="5425440" cy="8755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mbria"/>
                <a:cs typeface="Cambria"/>
              </a:rPr>
              <a:t>SGSI</a:t>
            </a:r>
            <a:r>
              <a:rPr dirty="0" sz="1200" spc="-2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(Sistema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de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Gestión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de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la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Seguridad</a:t>
            </a:r>
            <a:r>
              <a:rPr dirty="0" sz="1200" spc="-20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de</a:t>
            </a:r>
            <a:r>
              <a:rPr dirty="0" sz="1200" spc="-10" b="1">
                <a:latin typeface="Cambria"/>
                <a:cs typeface="Cambria"/>
              </a:rPr>
              <a:t> </a:t>
            </a:r>
            <a:r>
              <a:rPr dirty="0" sz="1200" b="1">
                <a:latin typeface="Cambria"/>
                <a:cs typeface="Cambria"/>
              </a:rPr>
              <a:t>la</a:t>
            </a:r>
            <a:r>
              <a:rPr dirty="0" sz="1200" spc="-15" b="1">
                <a:latin typeface="Cambria"/>
                <a:cs typeface="Cambria"/>
              </a:rPr>
              <a:t> </a:t>
            </a:r>
            <a:r>
              <a:rPr dirty="0" sz="1200" spc="-10" b="1">
                <a:latin typeface="Cambria"/>
                <a:cs typeface="Cambria"/>
              </a:rPr>
              <a:t>Información)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dirty="0" sz="1100" spc="-10" b="1">
                <a:latin typeface="Cambria"/>
                <a:cs typeface="Cambria"/>
              </a:rPr>
              <a:t>Presentación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protección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información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 frente 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uso, divulgación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interrupción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autorizada.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100" spc="-10" b="1">
                <a:latin typeface="Cambria"/>
                <a:cs typeface="Cambria"/>
              </a:rPr>
              <a:t>Objetivos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marL="622300" indent="-159385">
              <a:lnSpc>
                <a:spcPct val="100000"/>
              </a:lnSpc>
              <a:spcBef>
                <a:spcPts val="5"/>
              </a:spcBef>
              <a:buFont typeface="Cambria"/>
              <a:buAutoNum type="arabicPlain"/>
              <a:tabLst>
                <a:tab pos="622300" algn="l"/>
              </a:tabLst>
            </a:pPr>
            <a:r>
              <a:rPr dirty="0" sz="1100" spc="-10">
                <a:latin typeface="Cambria"/>
                <a:cs typeface="Cambria"/>
              </a:rPr>
              <a:t>Asegurar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confidencialidad,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disponibilidad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integridad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datos.</a:t>
            </a:r>
            <a:endParaRPr sz="1100">
              <a:latin typeface="Cambria"/>
              <a:cs typeface="Cambria"/>
            </a:endParaRPr>
          </a:p>
          <a:p>
            <a:pPr marL="622300" indent="-159385">
              <a:lnSpc>
                <a:spcPct val="100000"/>
              </a:lnSpc>
              <a:spcBef>
                <a:spcPts val="570"/>
              </a:spcBef>
              <a:buFont typeface="Cambria"/>
              <a:buAutoNum type="arabicPlain"/>
              <a:tabLst>
                <a:tab pos="622300" algn="l"/>
              </a:tabLst>
            </a:pP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información.</a:t>
            </a: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80"/>
              </a:lnSpc>
              <a:spcBef>
                <a:spcPts val="645"/>
              </a:spcBef>
              <a:buFont typeface="Cambria"/>
              <a:buAutoNum type="arabicPlain"/>
              <a:tabLst>
                <a:tab pos="623570" algn="l"/>
              </a:tabLst>
            </a:pPr>
            <a:r>
              <a:rPr dirty="0" sz="1100">
                <a:latin typeface="Cambria"/>
                <a:cs typeface="Cambria"/>
              </a:rPr>
              <a:t>Facilitar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conocimiento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 </a:t>
            </a:r>
            <a:r>
              <a:rPr dirty="0" sz="1100">
                <a:latin typeface="Cambria"/>
                <a:cs typeface="Cambria"/>
              </a:rPr>
              <a:t>implicado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implantada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organización.</a:t>
            </a:r>
            <a:endParaRPr sz="1100">
              <a:latin typeface="Cambria"/>
              <a:cs typeface="Cambria"/>
            </a:endParaRPr>
          </a:p>
          <a:p>
            <a:pPr marL="622300" indent="-159385">
              <a:lnSpc>
                <a:spcPct val="100000"/>
              </a:lnSpc>
              <a:spcBef>
                <a:spcPts val="535"/>
              </a:spcBef>
              <a:buFont typeface="Cambria"/>
              <a:buAutoNum type="arabicPlain"/>
              <a:tabLst>
                <a:tab pos="622300" algn="l"/>
              </a:tabLst>
            </a:pP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continua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100" spc="-10" b="1">
                <a:latin typeface="Cambria"/>
                <a:cs typeface="Cambria"/>
              </a:rPr>
              <a:t>Importancia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 </a:t>
            </a:r>
            <a:r>
              <a:rPr dirty="0" sz="1100" spc="-10" b="1">
                <a:latin typeface="Cambria"/>
                <a:cs typeface="Cambria"/>
              </a:rPr>
              <a:t>seguridad</a:t>
            </a:r>
            <a:r>
              <a:rPr dirty="0" sz="1100" b="1">
                <a:latin typeface="Cambria"/>
                <a:cs typeface="Cambria"/>
              </a:rPr>
              <a:t> de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encuentra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riesgo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daño.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imposible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inviolabilidad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absoluta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 informático,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objetivo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pretendemos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gestión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seguridad.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entiende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preservación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 características: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marL="469900" marR="5715" indent="-228600">
              <a:lnSpc>
                <a:spcPts val="1290"/>
              </a:lnSpc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Confidencialidad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accesible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aquellas personas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autorizadas.</a:t>
            </a:r>
            <a:endParaRPr sz="1100">
              <a:latin typeface="Cambria"/>
              <a:cs typeface="Cambria"/>
            </a:endParaRPr>
          </a:p>
          <a:p>
            <a:pPr marL="466090" marR="5080" indent="-226695">
              <a:lnSpc>
                <a:spcPts val="1290"/>
              </a:lnSpc>
              <a:spcBef>
                <a:spcPts val="59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Integridad</a:t>
            </a:r>
            <a:r>
              <a:rPr dirty="0" sz="1100" spc="-10">
                <a:latin typeface="Cambria"/>
                <a:cs typeface="Cambria"/>
              </a:rPr>
              <a:t>:</a:t>
            </a:r>
            <a:r>
              <a:rPr dirty="0" sz="1100">
                <a:latin typeface="Cambria"/>
                <a:cs typeface="Cambria"/>
              </a:rPr>
              <a:t> 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salvaguarda 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exactitud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totalidad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métodos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procesamiento.</a:t>
            </a:r>
            <a:endParaRPr sz="1100">
              <a:latin typeface="Cambria"/>
              <a:cs typeface="Cambria"/>
            </a:endParaRPr>
          </a:p>
          <a:p>
            <a:pPr marL="466090" marR="6985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Disponibilidad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autorizados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relacionados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necesiten.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>
                <a:latin typeface="Cambria"/>
                <a:cs typeface="Cambria"/>
              </a:rPr>
              <a:t>Adicionalmente,</a:t>
            </a:r>
            <a:r>
              <a:rPr dirty="0" sz="1100">
                <a:latin typeface="Cambria"/>
                <a:cs typeface="Cambria"/>
              </a:rPr>
              <a:t> deberán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considerarse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conceptos </a:t>
            </a:r>
            <a:r>
              <a:rPr dirty="0" sz="1100" spc="-25">
                <a:latin typeface="Cambria"/>
                <a:cs typeface="Cambria"/>
              </a:rPr>
              <a:t>de: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469900" marR="5080" indent="-228600">
              <a:lnSpc>
                <a:spcPts val="1290"/>
              </a:lnSpc>
              <a:buFont typeface="Wingdings"/>
              <a:buChar char=""/>
              <a:tabLst>
                <a:tab pos="469900" algn="l"/>
              </a:tabLst>
            </a:pPr>
            <a:r>
              <a:rPr dirty="0" u="sng" sz="1100" spc="-1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Autenticidad</a:t>
            </a:r>
            <a:r>
              <a:rPr dirty="0" u="sng" sz="1100" spc="-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y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No Repudio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validez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tiempo, </a:t>
            </a:r>
            <a:r>
              <a:rPr dirty="0" sz="1100" spc="-10">
                <a:latin typeface="Cambria"/>
                <a:cs typeface="Cambria"/>
              </a:rPr>
              <a:t>forma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distribución.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Asimismo,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refiere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recibido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alegue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envió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recibió.</a:t>
            </a:r>
            <a:endParaRPr sz="1100">
              <a:latin typeface="Cambria"/>
              <a:cs typeface="Cambria"/>
            </a:endParaRPr>
          </a:p>
          <a:p>
            <a:pPr algn="just" marL="466090" marR="8890" indent="-226695">
              <a:lnSpc>
                <a:spcPts val="1290"/>
              </a:lnSpc>
              <a:spcBef>
                <a:spcPts val="600"/>
              </a:spcBef>
              <a:buFont typeface="Wingdings"/>
              <a:buChar char=""/>
              <a:tabLst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Auditabilidad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eventos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>
                <a:latin typeface="Cambria"/>
                <a:cs typeface="Cambria"/>
              </a:rPr>
              <a:t>registrados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posterior.</a:t>
            </a:r>
            <a:endParaRPr sz="1100">
              <a:latin typeface="Cambria"/>
              <a:cs typeface="Cambria"/>
            </a:endParaRPr>
          </a:p>
          <a:p>
            <a:pPr algn="just" marL="469900" marR="5080" indent="-228600">
              <a:lnSpc>
                <a:spcPct val="97600"/>
              </a:lnSpc>
              <a:spcBef>
                <a:spcPts val="565"/>
              </a:spcBef>
              <a:buFont typeface="Wingdings"/>
              <a:buChar char=""/>
              <a:tabLst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Protección</a:t>
            </a:r>
            <a:r>
              <a:rPr dirty="0" u="sng" sz="1100" spc="7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frente</a:t>
            </a:r>
            <a:r>
              <a:rPr dirty="0" u="sng" sz="1100" spc="7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dirty="0" u="sng" sz="1100" spc="7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la</a:t>
            </a:r>
            <a:r>
              <a:rPr dirty="0" u="sng" sz="1100" spc="7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duplicación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consiste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transacción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sólo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vez,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especifique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contrario.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Además,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debe </a:t>
            </a:r>
            <a:r>
              <a:rPr dirty="0" sz="1100">
                <a:latin typeface="Cambria"/>
                <a:cs typeface="Cambria"/>
              </a:rPr>
              <a:t>impedir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grabe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transacción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luego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reproducirla,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simular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múltiples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peticiones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mismo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remitente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original.</a:t>
            </a:r>
            <a:endParaRPr sz="1100">
              <a:latin typeface="Cambria"/>
              <a:cs typeface="Cambria"/>
            </a:endParaRPr>
          </a:p>
          <a:p>
            <a:pPr algn="just" marL="466090" marR="8255" indent="-226695">
              <a:lnSpc>
                <a:spcPts val="1290"/>
              </a:lnSpc>
              <a:spcBef>
                <a:spcPts val="640"/>
              </a:spcBef>
              <a:buFont typeface="Wingdings"/>
              <a:buChar char=""/>
              <a:tabLst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Legalidad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referido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leyes,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reglamentaciones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disposiciones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está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sujeta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organización.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ts val="1290"/>
              </a:lnSpc>
              <a:spcBef>
                <a:spcPts val="600"/>
              </a:spcBef>
              <a:buFont typeface="Wingdings"/>
              <a:buChar char=""/>
              <a:tabLst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Confiabilidad</a:t>
            </a:r>
            <a:r>
              <a:rPr dirty="0" u="sng" sz="1100" spc="9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la</a:t>
            </a:r>
            <a:r>
              <a:rPr dirty="0" u="sng" sz="1100" spc="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información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generada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 spc="-10">
                <a:latin typeface="Cambria"/>
                <a:cs typeface="Cambria"/>
              </a:rPr>
              <a:t>sustentar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decisiones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funciones.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653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 b="1">
                <a:latin typeface="Cambria"/>
                <a:cs typeface="Cambria"/>
              </a:rPr>
              <a:t>Organización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organización,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etapas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diferenciadas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actuación:</a:t>
            </a:r>
            <a:endParaRPr sz="1100">
              <a:latin typeface="Cambria"/>
              <a:cs typeface="Cambria"/>
            </a:endParaRPr>
          </a:p>
          <a:p>
            <a:pPr marL="462915" marR="1525905">
              <a:lnSpc>
                <a:spcPct val="143000"/>
              </a:lnSpc>
              <a:spcBef>
                <a:spcPts val="655"/>
              </a:spcBef>
            </a:pPr>
            <a:r>
              <a:rPr dirty="0" sz="1100" spc="-10" b="1" i="1">
                <a:latin typeface="Cambria"/>
                <a:cs typeface="Cambria"/>
              </a:rPr>
              <a:t>Planificar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(Plan)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-10">
                <a:latin typeface="Cambria"/>
                <a:cs typeface="Cambria"/>
              </a:rPr>
              <a:t> Planificación</a:t>
            </a:r>
            <a:r>
              <a:rPr dirty="0" sz="1100">
                <a:latin typeface="Cambria"/>
                <a:cs typeface="Cambria"/>
              </a:rPr>
              <a:t> de 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servicios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Realizar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(Do)</a:t>
            </a:r>
            <a:r>
              <a:rPr dirty="0" sz="1100" spc="-10" b="1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servicios </a:t>
            </a:r>
            <a:r>
              <a:rPr dirty="0" sz="1100" b="1" i="1">
                <a:latin typeface="Cambria"/>
                <a:cs typeface="Cambria"/>
              </a:rPr>
              <a:t>Actuar</a:t>
            </a:r>
            <a:r>
              <a:rPr dirty="0" sz="1100" spc="-3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(Act)</a:t>
            </a:r>
            <a:r>
              <a:rPr dirty="0" sz="1100" spc="-30" b="1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continua</a:t>
            </a:r>
            <a:endParaRPr sz="11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570"/>
              </a:spcBef>
            </a:pPr>
            <a:r>
              <a:rPr dirty="0" sz="1100" spc="-10" b="1" i="1">
                <a:latin typeface="Cambria"/>
                <a:cs typeface="Cambria"/>
              </a:rPr>
              <a:t>Comprobar</a:t>
            </a:r>
            <a:r>
              <a:rPr dirty="0" sz="1100" spc="-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(Check)</a:t>
            </a:r>
            <a:r>
              <a:rPr dirty="0" sz="1100" b="1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Medir y/o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verificar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spc="-10" b="1">
                <a:latin typeface="Cambria"/>
                <a:cs typeface="Cambria"/>
              </a:rPr>
              <a:t>Comité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10" b="1">
                <a:latin typeface="Cambria"/>
                <a:cs typeface="Cambria"/>
              </a:rPr>
              <a:t> 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Comité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funciones: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6985">
              <a:lnSpc>
                <a:spcPts val="1290"/>
              </a:lnSpc>
              <a:buFont typeface="Cambria"/>
              <a:buAutoNum type="arabicPeriod"/>
              <a:tabLst>
                <a:tab pos="161925" algn="l"/>
              </a:tabLst>
            </a:pP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proponer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aprobación,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materia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 marL="12700" marR="8255">
              <a:lnSpc>
                <a:spcPts val="1290"/>
              </a:lnSpc>
              <a:spcBef>
                <a:spcPts val="600"/>
              </a:spcBef>
              <a:buFont typeface="Cambria"/>
              <a:buAutoNum type="arabicPeriod"/>
              <a:tabLst>
                <a:tab pos="212725" algn="l"/>
              </a:tabLst>
            </a:pPr>
            <a:r>
              <a:rPr dirty="0" sz="1100">
                <a:latin typeface="Cambria"/>
                <a:cs typeface="Cambria"/>
              </a:rPr>
              <a:t>Supervisar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cambios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significativos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afectan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frente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amenazas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importantes.</a:t>
            </a:r>
            <a:endParaRPr sz="1100">
              <a:latin typeface="Cambria"/>
              <a:cs typeface="Cambria"/>
            </a:endParaRPr>
          </a:p>
          <a:p>
            <a:pPr marL="12700" marR="6985">
              <a:lnSpc>
                <a:spcPts val="1290"/>
              </a:lnSpc>
              <a:spcBef>
                <a:spcPts val="600"/>
              </a:spcBef>
              <a:buFont typeface="Cambria"/>
              <a:buAutoNum type="arabicPeriod"/>
              <a:tabLst>
                <a:tab pos="175260" algn="l"/>
              </a:tabLst>
            </a:pPr>
            <a:r>
              <a:rPr dirty="0" sz="1100">
                <a:latin typeface="Cambria"/>
                <a:cs typeface="Cambria"/>
              </a:rPr>
              <a:t>Tomar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supervisar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investigación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monitorización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incidentes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 marL="12700" marR="5080">
              <a:lnSpc>
                <a:spcPts val="1290"/>
              </a:lnSpc>
              <a:spcBef>
                <a:spcPts val="595"/>
              </a:spcBef>
              <a:buFont typeface="Cambria"/>
              <a:buAutoNum type="arabicPeriod"/>
              <a:tabLst>
                <a:tab pos="164465" algn="l"/>
              </a:tabLst>
            </a:pPr>
            <a:r>
              <a:rPr dirty="0" sz="1100">
                <a:latin typeface="Cambria"/>
                <a:cs typeface="Cambria"/>
              </a:rPr>
              <a:t>Aprobar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principales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iniciativas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incrementar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acuerdo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competencias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responsabilidades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asignadas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área.</a:t>
            </a:r>
            <a:endParaRPr sz="1100">
              <a:latin typeface="Cambria"/>
              <a:cs typeface="Cambria"/>
            </a:endParaRPr>
          </a:p>
          <a:p>
            <a:pPr marL="12700" marR="5080">
              <a:lnSpc>
                <a:spcPts val="1290"/>
              </a:lnSpc>
              <a:spcBef>
                <a:spcPts val="600"/>
              </a:spcBef>
              <a:buFont typeface="Cambria"/>
              <a:buAutoNum type="arabicPeriod"/>
              <a:tabLst>
                <a:tab pos="174625" algn="l"/>
              </a:tabLst>
            </a:pPr>
            <a:r>
              <a:rPr dirty="0" sz="1100">
                <a:latin typeface="Cambria"/>
                <a:cs typeface="Cambria"/>
              </a:rPr>
              <a:t>Acordar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aprobar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metodologías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 marL="12700" marR="5080">
              <a:lnSpc>
                <a:spcPts val="1290"/>
              </a:lnSpc>
              <a:spcBef>
                <a:spcPts val="600"/>
              </a:spcBef>
              <a:buFont typeface="Cambria"/>
              <a:buAutoNum type="arabicPeriod"/>
              <a:tabLst>
                <a:tab pos="186690" algn="l"/>
              </a:tabLst>
            </a:pP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implementación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>
                <a:latin typeface="Cambria"/>
                <a:cs typeface="Cambria"/>
              </a:rPr>
              <a:t> 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nuevos</a:t>
            </a:r>
            <a:r>
              <a:rPr dirty="0" sz="1100" spc="-10">
                <a:latin typeface="Cambria"/>
                <a:cs typeface="Cambria"/>
              </a:rPr>
              <a:t> sistemas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servicios.</a:t>
            </a:r>
            <a:endParaRPr sz="1100">
              <a:latin typeface="Cambria"/>
              <a:cs typeface="Cambria"/>
            </a:endParaRPr>
          </a:p>
          <a:p>
            <a:pPr marL="153670" indent="-141605">
              <a:lnSpc>
                <a:spcPct val="100000"/>
              </a:lnSpc>
              <a:spcBef>
                <a:spcPts val="535"/>
              </a:spcBef>
              <a:buFont typeface="Cambria"/>
              <a:buAutoNum type="arabicPeriod"/>
              <a:tabLst>
                <a:tab pos="154305" algn="l"/>
              </a:tabLst>
            </a:pPr>
            <a:r>
              <a:rPr dirty="0" sz="1100">
                <a:latin typeface="Cambria"/>
                <a:cs typeface="Cambria"/>
              </a:rPr>
              <a:t>Promover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difusión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apoyo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 algn="just" marL="12700" marR="7620">
              <a:lnSpc>
                <a:spcPts val="1290"/>
              </a:lnSpc>
              <a:spcBef>
                <a:spcPts val="635"/>
              </a:spcBef>
              <a:buFont typeface="Cambria"/>
              <a:buAutoNum type="arabicPeriod"/>
              <a:tabLst>
                <a:tab pos="191770" algn="l"/>
              </a:tabLst>
            </a:pPr>
            <a:r>
              <a:rPr dirty="0" sz="1100">
                <a:latin typeface="Cambria"/>
                <a:cs typeface="Cambria"/>
              </a:rPr>
              <a:t>Coordinar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administración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operatoria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frente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interrupciones imprevistas.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Comité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existir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figura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dirty="0" sz="1100" spc="-10" b="1">
                <a:latin typeface="Cambria"/>
                <a:cs typeface="Cambria"/>
              </a:rPr>
              <a:t>Responsable</a:t>
            </a:r>
            <a:r>
              <a:rPr dirty="0" sz="1100" b="1">
                <a:latin typeface="Cambria"/>
                <a:cs typeface="Cambria"/>
              </a:rPr>
              <a:t> de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función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cumplimiento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asesorar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integrantes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requieran.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implantar,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definidas </a:t>
            </a:r>
            <a:r>
              <a:rPr dirty="0" sz="1100">
                <a:latin typeface="Cambria"/>
                <a:cs typeface="Cambria"/>
              </a:rPr>
              <a:t>en las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políticas,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estándares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procedimientos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2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2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24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asistirá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coordinará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interacción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especialistas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propietarios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analizará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terceros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91793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mbria"/>
                <a:cs typeface="Cambria"/>
              </a:rPr>
              <a:t>Título: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968754" y="878839"/>
            <a:ext cx="45256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mbria"/>
                <a:cs typeface="Cambria"/>
              </a:rPr>
              <a:t>AUDITORÍA</a:t>
            </a:r>
            <a:r>
              <a:rPr dirty="0" sz="1300" spc="6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INFORMÁTICA</a:t>
            </a:r>
            <a:r>
              <a:rPr dirty="0" sz="1300" spc="6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Y</a:t>
            </a:r>
            <a:r>
              <a:rPr dirty="0" sz="1300" spc="7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APLICACIÓN</a:t>
            </a:r>
            <a:r>
              <a:rPr dirty="0" sz="1300" spc="65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A</a:t>
            </a:r>
            <a:r>
              <a:rPr dirty="0" sz="1300" spc="6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UN</a:t>
            </a:r>
            <a:r>
              <a:rPr dirty="0" sz="1300" spc="7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CASO</a:t>
            </a:r>
            <a:r>
              <a:rPr dirty="0" sz="1300" spc="65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EN</a:t>
            </a:r>
            <a:r>
              <a:rPr dirty="0" sz="1300" spc="70">
                <a:latin typeface="Cambria"/>
                <a:cs typeface="Cambria"/>
              </a:rPr>
              <a:t> </a:t>
            </a:r>
            <a:r>
              <a:rPr dirty="0" sz="1300" spc="-25">
                <a:latin typeface="Cambria"/>
                <a:cs typeface="Cambria"/>
              </a:rPr>
              <a:t>UNA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68069" y="1072387"/>
            <a:ext cx="115697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mbria"/>
                <a:cs typeface="Cambria"/>
              </a:rPr>
              <a:t>EMPRESA</a:t>
            </a:r>
            <a:r>
              <a:rPr dirty="0" sz="1300" spc="-40">
                <a:latin typeface="Cambria"/>
                <a:cs typeface="Cambria"/>
              </a:rPr>
              <a:t> </a:t>
            </a:r>
            <a:r>
              <a:rPr dirty="0" sz="1300" spc="-20">
                <a:latin typeface="Cambria"/>
                <a:cs typeface="Cambria"/>
              </a:rPr>
              <a:t>REAL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1268222"/>
            <a:ext cx="609600" cy="41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100"/>
              </a:spcBef>
            </a:pPr>
            <a:r>
              <a:rPr dirty="0" sz="1200" spc="-10">
                <a:latin typeface="Cambria"/>
                <a:cs typeface="Cambria"/>
              </a:rPr>
              <a:t>Autor: Director: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68754" y="1265936"/>
            <a:ext cx="2529840" cy="417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40"/>
              </a:lnSpc>
              <a:spcBef>
                <a:spcPts val="100"/>
              </a:spcBef>
            </a:pPr>
            <a:r>
              <a:rPr dirty="0" sz="1300">
                <a:latin typeface="Cambria"/>
                <a:cs typeface="Cambria"/>
              </a:rPr>
              <a:t>JORGE</a:t>
            </a:r>
            <a:r>
              <a:rPr dirty="0" sz="1300" spc="-20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BARRIO</a:t>
            </a:r>
            <a:r>
              <a:rPr dirty="0" sz="1300" spc="-15">
                <a:latin typeface="Cambria"/>
                <a:cs typeface="Cambria"/>
              </a:rPr>
              <a:t> </a:t>
            </a:r>
            <a:r>
              <a:rPr dirty="0" sz="1300" spc="-10">
                <a:latin typeface="Cambria"/>
                <a:cs typeface="Cambria"/>
              </a:rPr>
              <a:t>IBÁÑEZ</a:t>
            </a:r>
            <a:endParaRPr sz="1300">
              <a:latin typeface="Cambria"/>
              <a:cs typeface="Cambria"/>
            </a:endParaRPr>
          </a:p>
          <a:p>
            <a:pPr marL="12700">
              <a:lnSpc>
                <a:spcPts val="1540"/>
              </a:lnSpc>
            </a:pPr>
            <a:r>
              <a:rPr dirty="0" sz="1300">
                <a:latin typeface="Cambria"/>
                <a:cs typeface="Cambria"/>
              </a:rPr>
              <a:t>MIGUEL</a:t>
            </a:r>
            <a:r>
              <a:rPr dirty="0" sz="1300" spc="-25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ÁNGEL</a:t>
            </a:r>
            <a:r>
              <a:rPr dirty="0" sz="1300" spc="-25">
                <a:latin typeface="Cambria"/>
                <a:cs typeface="Cambria"/>
              </a:rPr>
              <a:t> </a:t>
            </a:r>
            <a:r>
              <a:rPr dirty="0" sz="1300">
                <a:latin typeface="Cambria"/>
                <a:cs typeface="Cambria"/>
              </a:rPr>
              <a:t>RAMOS</a:t>
            </a:r>
            <a:r>
              <a:rPr dirty="0" sz="1300" spc="-20">
                <a:latin typeface="Cambria"/>
                <a:cs typeface="Cambria"/>
              </a:rPr>
              <a:t> </a:t>
            </a:r>
            <a:r>
              <a:rPr dirty="0" sz="1300" spc="-10">
                <a:latin typeface="Cambria"/>
                <a:cs typeface="Cambria"/>
              </a:rPr>
              <a:t>GONZÁLEZ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2472436"/>
            <a:ext cx="3978910" cy="20694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19325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Cambria"/>
                <a:cs typeface="Cambria"/>
              </a:rPr>
              <a:t>EL</a:t>
            </a:r>
            <a:r>
              <a:rPr dirty="0" sz="1300" spc="-10">
                <a:latin typeface="Cambria"/>
                <a:cs typeface="Cambria"/>
              </a:rPr>
              <a:t> TRIBUNAL</a:t>
            </a:r>
            <a:endParaRPr sz="1300">
              <a:latin typeface="Cambria"/>
              <a:cs typeface="Cambria"/>
            </a:endParaRPr>
          </a:p>
          <a:p>
            <a:pPr marL="12700" marR="5080">
              <a:lnSpc>
                <a:spcPct val="293100"/>
              </a:lnSpc>
              <a:spcBef>
                <a:spcPts val="815"/>
              </a:spcBef>
              <a:tabLst>
                <a:tab pos="960119" algn="l"/>
                <a:tab pos="3965575" algn="l"/>
              </a:tabLst>
            </a:pPr>
            <a:r>
              <a:rPr dirty="0" sz="1300" spc="-10">
                <a:latin typeface="Cambria"/>
                <a:cs typeface="Cambria"/>
              </a:rPr>
              <a:t>Presidente:</a:t>
            </a:r>
            <a:r>
              <a:rPr dirty="0" sz="1300">
                <a:latin typeface="Cambria"/>
                <a:cs typeface="Cambria"/>
              </a:rPr>
              <a:t>	</a:t>
            </a:r>
            <a:r>
              <a:rPr dirty="0" u="sng" sz="13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	</a:t>
            </a:r>
            <a:r>
              <a:rPr dirty="0" sz="1300">
                <a:latin typeface="Cambria"/>
                <a:cs typeface="Cambria"/>
              </a:rPr>
              <a:t> </a:t>
            </a:r>
            <a:r>
              <a:rPr dirty="0" sz="1300" spc="-10">
                <a:latin typeface="Cambria"/>
                <a:cs typeface="Cambria"/>
              </a:rPr>
              <a:t>Vocal: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5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1300" spc="-10">
                <a:latin typeface="Cambria"/>
                <a:cs typeface="Cambria"/>
              </a:rPr>
              <a:t>Secretario: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5197601"/>
            <a:ext cx="5426710" cy="52070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>
              <a:lnSpc>
                <a:spcPts val="1290"/>
              </a:lnSpc>
              <a:spcBef>
                <a:spcPts val="165"/>
              </a:spcBef>
              <a:tabLst>
                <a:tab pos="5248910" algn="l"/>
              </a:tabLst>
            </a:pPr>
            <a:r>
              <a:rPr dirty="0" sz="1100">
                <a:latin typeface="Cambria"/>
                <a:cs typeface="Cambria"/>
              </a:rPr>
              <a:t>Realizado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defensa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lectura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Carrera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día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u="sng" sz="1100" spc="254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 </a:t>
            </a:r>
            <a:r>
              <a:rPr dirty="0" sz="1100" spc="-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	</a:t>
            </a:r>
            <a:r>
              <a:rPr dirty="0" sz="1100" spc="-65">
                <a:latin typeface="Cambria"/>
                <a:cs typeface="Cambria"/>
              </a:rPr>
              <a:t> </a:t>
            </a:r>
            <a:r>
              <a:rPr dirty="0" sz="1100" spc="-40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2014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Leganés,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Escuela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Politécnica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Superior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Universidad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III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Madrid, acuerda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otorgarle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CALIFICACIÓN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560064" y="6835902"/>
            <a:ext cx="44132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latin typeface="Cambria"/>
                <a:cs typeface="Cambria"/>
              </a:rPr>
              <a:t>VOCAL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68069" y="8145779"/>
            <a:ext cx="81343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latin typeface="Cambria"/>
                <a:cs typeface="Cambria"/>
              </a:rPr>
              <a:t>SECRETARIO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670297" y="8145779"/>
            <a:ext cx="817244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0">
                <a:latin typeface="Cambria"/>
                <a:cs typeface="Cambria"/>
              </a:rPr>
              <a:t>PRESIDENTE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030095" y="3980179"/>
            <a:ext cx="2968625" cy="1905"/>
          </a:xfrm>
          <a:custGeom>
            <a:avLst/>
            <a:gdLst/>
            <a:ahLst/>
            <a:cxnLst/>
            <a:rect l="l" t="t" r="r" b="b"/>
            <a:pathLst>
              <a:path w="2968625" h="1904">
                <a:moveTo>
                  <a:pt x="0" y="0"/>
                </a:moveTo>
                <a:lnTo>
                  <a:pt x="2968625" y="19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030095" y="4553584"/>
            <a:ext cx="2968625" cy="1905"/>
          </a:xfrm>
          <a:custGeom>
            <a:avLst/>
            <a:gdLst/>
            <a:ahLst/>
            <a:cxnLst/>
            <a:rect l="l" t="t" r="r" b="b"/>
            <a:pathLst>
              <a:path w="2968625" h="1904">
                <a:moveTo>
                  <a:pt x="0" y="0"/>
                </a:moveTo>
                <a:lnTo>
                  <a:pt x="2968625" y="19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29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8734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698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verificará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protección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misma.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englobará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seguirán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trabajadores,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100" spc="-10" b="1">
                <a:latin typeface="Cambria"/>
                <a:cs typeface="Cambria"/>
              </a:rPr>
              <a:t>Importancia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Política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directrices </a:t>
            </a:r>
            <a:r>
              <a:rPr dirty="0" sz="1100">
                <a:latin typeface="Cambria"/>
                <a:cs typeface="Cambria"/>
              </a:rPr>
              <a:t>principales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comunicaciones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monitorización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miembros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máximos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liderar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implantar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información,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10">
                <a:latin typeface="Cambria"/>
                <a:cs typeface="Cambria"/>
              </a:rPr>
              <a:t> responsabilidad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 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trabajan o</a:t>
            </a:r>
            <a:r>
              <a:rPr dirty="0" sz="1100" spc="-10">
                <a:latin typeface="Cambria"/>
                <a:cs typeface="Cambria"/>
              </a:rPr>
              <a:t> colaboran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actividades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35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conseguir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implantación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efectiva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plantea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presente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aportarán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necesarios,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extendiendo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>
                <a:latin typeface="Cambria"/>
                <a:cs typeface="Cambria"/>
              </a:rPr>
              <a:t>consecución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progresivamente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modelo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mejora </a:t>
            </a:r>
            <a:r>
              <a:rPr dirty="0" sz="1100">
                <a:latin typeface="Cambria"/>
                <a:cs typeface="Cambria"/>
              </a:rPr>
              <a:t>continua,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hará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énfasis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formación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humanos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resultados.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b="1">
                <a:latin typeface="Cambria"/>
                <a:cs typeface="Cambria"/>
              </a:rPr>
              <a:t>Respuesta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frente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un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incidente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evento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adverso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red,...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comprometer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disponibilidad,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legalidad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confiabilidad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causado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explotación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vulnerabilidad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amenaza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romper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mecanismos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implantados.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obligatorio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incidencia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presunción/sospecha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misma,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produzca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recopilar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 spc="-10">
                <a:latin typeface="Cambria"/>
                <a:cs typeface="Cambria"/>
              </a:rPr>
              <a:t>analizar</a:t>
            </a:r>
            <a:r>
              <a:rPr dirty="0" sz="1100">
                <a:latin typeface="Cambria"/>
                <a:cs typeface="Cambria"/>
              </a:rPr>
              <a:t> el </a:t>
            </a:r>
            <a:r>
              <a:rPr dirty="0" sz="1100" spc="-10">
                <a:latin typeface="Cambria"/>
                <a:cs typeface="Cambria"/>
              </a:rPr>
              <a:t>problema.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contratistas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pronto </a:t>
            </a:r>
            <a:r>
              <a:rPr dirty="0" sz="1100">
                <a:latin typeface="Cambria"/>
                <a:cs typeface="Cambria"/>
              </a:rPr>
              <a:t>hayan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0">
                <a:latin typeface="Cambria"/>
                <a:cs typeface="Cambria"/>
              </a:rPr>
              <a:t> ocurrencia.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inmediata,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evento,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anomalía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comunicaciones,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mal </a:t>
            </a:r>
            <a:r>
              <a:rPr dirty="0" sz="1100">
                <a:latin typeface="Cambria"/>
                <a:cs typeface="Cambria"/>
              </a:rPr>
              <a:t>funcionamiento,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pérdida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desconexión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súbita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sistema,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sospechosa,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presencia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desconocidos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identificados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dependencias,...</a:t>
            </a:r>
            <a:r>
              <a:rPr dirty="0" sz="1100">
                <a:latin typeface="Cambria"/>
                <a:cs typeface="Cambria"/>
              </a:rPr>
              <a:t> se </a:t>
            </a:r>
            <a:r>
              <a:rPr dirty="0" sz="1100" spc="-10">
                <a:latin typeface="Cambria"/>
                <a:cs typeface="Cambria"/>
              </a:rPr>
              <a:t>realizará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 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 </a:t>
            </a:r>
            <a:r>
              <a:rPr dirty="0" sz="1100" spc="-10">
                <a:latin typeface="Cambria"/>
                <a:cs typeface="Cambria"/>
              </a:rPr>
              <a:t>electrónico.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procedimiento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comunicación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respuesta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contemplar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violación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65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detectado.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67664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Comité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razón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evaluado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crítico, analizando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tomando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prevención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futuro.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100" b="1">
                <a:latin typeface="Cambria"/>
                <a:cs typeface="Cambria"/>
              </a:rPr>
              <a:t>Copias</a:t>
            </a:r>
            <a:r>
              <a:rPr dirty="0" sz="1100" spc="-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5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recuperación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pérdida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destrucción,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10">
                <a:latin typeface="Cambria"/>
                <a:cs typeface="Cambria"/>
              </a:rPr>
              <a:t> reglas: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ts val="1290"/>
              </a:lnSpc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unidades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almacenamiento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locales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(disco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almacenamiento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externos)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instrucciones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facilitados.</a:t>
            </a:r>
            <a:endParaRPr sz="1100">
              <a:latin typeface="Cambria"/>
              <a:cs typeface="Cambria"/>
            </a:endParaRPr>
          </a:p>
          <a:p>
            <a:pPr algn="just" marL="466090" marR="5715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almacenados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centralmente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asimismo,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 algn="just" marL="466090" marR="8255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custodiadas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conservadas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instrucciones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 algn="just" marL="466090" marR="889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 </a:t>
            </a:r>
            <a:r>
              <a:rPr dirty="0" sz="1100" spc="-20">
                <a:latin typeface="Cambria"/>
                <a:cs typeface="Cambria"/>
              </a:rPr>
              <a:t>sido </a:t>
            </a:r>
            <a:r>
              <a:rPr dirty="0" sz="1100">
                <a:latin typeface="Cambria"/>
                <a:cs typeface="Cambria"/>
              </a:rPr>
              <a:t>copiada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garantizada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disponibilidad.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1050">
              <a:latin typeface="Cambria"/>
              <a:cs typeface="Cambria"/>
            </a:endParaRPr>
          </a:p>
          <a:p>
            <a:pPr algn="just" marL="12700" marR="889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Se deben 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 ciertas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 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refiere al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Internet,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protección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spc="-10" b="1">
                <a:latin typeface="Cambria"/>
                <a:cs typeface="Cambria"/>
              </a:rPr>
              <a:t>Navegación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por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Internet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usuarios,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seguirán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466090" marR="7620" indent="-226695">
              <a:lnSpc>
                <a:spcPts val="1290"/>
              </a:lnSpc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navegación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ajustará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necesidades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desempeño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cada </a:t>
            </a:r>
            <a:r>
              <a:rPr dirty="0" sz="1100">
                <a:latin typeface="Cambria"/>
                <a:cs typeface="Cambria"/>
              </a:rPr>
              <a:t>usuario,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reconociéndose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efectos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eficacia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eficiencia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externa.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Queda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terminantemente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restringido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aquellas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zonas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consideradas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inseguras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inapropiadas,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buen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reconocidas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distribuidas.</a:t>
            </a:r>
            <a:endParaRPr sz="1100">
              <a:latin typeface="Cambria"/>
              <a:cs typeface="Cambria"/>
            </a:endParaRPr>
          </a:p>
          <a:p>
            <a:pPr algn="just" marL="466090" marR="5715" indent="-226695">
              <a:lnSpc>
                <a:spcPts val="1290"/>
              </a:lnSpc>
              <a:spcBef>
                <a:spcPts val="59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establecerá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navegación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proxy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fin.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restringir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navegación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configurará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filtro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firewall.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100" b="1">
                <a:latin typeface="Cambria"/>
                <a:cs typeface="Cambria"/>
              </a:rPr>
              <a:t>Virus,</a:t>
            </a:r>
            <a:r>
              <a:rPr dirty="0" sz="1100" spc="-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Espías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spc="-20" b="1">
                <a:latin typeface="Cambria"/>
                <a:cs typeface="Cambria"/>
              </a:rPr>
              <a:t>Spam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26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virus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actúan</a:t>
            </a:r>
            <a:r>
              <a:rPr dirty="0" sz="1100" spc="28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28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muy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diversas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formas,</a:t>
            </a:r>
            <a:r>
              <a:rPr dirty="0" sz="1100" spc="28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pero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28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mayoría</a:t>
            </a:r>
            <a:r>
              <a:rPr dirty="0" sz="1100" spc="29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27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las</a:t>
            </a:r>
            <a:r>
              <a:rPr dirty="0" sz="1100" spc="28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veces </a:t>
            </a:r>
            <a:r>
              <a:rPr dirty="0" sz="1100" b="1">
                <a:latin typeface="Cambria"/>
                <a:cs typeface="Cambria"/>
              </a:rPr>
              <a:t>aprovechan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debilidades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del</a:t>
            </a:r>
            <a:r>
              <a:rPr dirty="0" sz="1100" spc="3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sistema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operativo,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fallos</a:t>
            </a:r>
            <a:r>
              <a:rPr dirty="0" sz="1100" spc="3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diseño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que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se</a:t>
            </a:r>
            <a:r>
              <a:rPr dirty="0" sz="1100" spc="33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suelen denominar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agujeros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469900" marR="6985" indent="-228600">
              <a:lnSpc>
                <a:spcPts val="1290"/>
              </a:lnSpc>
              <a:buFont typeface="Wingdings"/>
              <a:buChar char="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actualizado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operativo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todas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aplicaciones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se </a:t>
            </a:r>
            <a:r>
              <a:rPr dirty="0" sz="1100" spc="-10">
                <a:latin typeface="Cambria"/>
                <a:cs typeface="Cambria"/>
              </a:rPr>
              <a:t>utilicen.</a:t>
            </a:r>
            <a:endParaRPr sz="1100">
              <a:latin typeface="Cambria"/>
              <a:cs typeface="Cambria"/>
            </a:endParaRPr>
          </a:p>
          <a:p>
            <a:pPr algn="just" marL="466090" marR="762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habitual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ubicación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archivos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adjuntos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mensajes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usuarios desconocidos.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3261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466090" marR="9525" indent="-226695">
              <a:lnSpc>
                <a:spcPts val="1290"/>
              </a:lnSpc>
              <a:spcBef>
                <a:spcPts val="16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hagan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efectivos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daños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activen, abriendo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(ejecutando)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archivo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dañino.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adjuntos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provengan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confianza.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especialmente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cuidado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distribuidos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gratuita.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1050"/>
              </a:spcBef>
            </a:pP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programas</a:t>
            </a:r>
            <a:r>
              <a:rPr dirty="0" sz="1100" spc="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espía</a:t>
            </a:r>
            <a:r>
              <a:rPr dirty="0" sz="1100" spc="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o</a:t>
            </a:r>
            <a:r>
              <a:rPr dirty="0" sz="1100" spc="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spyware</a:t>
            </a:r>
            <a:r>
              <a:rPr dirty="0" sz="1100" spc="6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son</a:t>
            </a:r>
            <a:r>
              <a:rPr dirty="0" sz="1100" spc="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aplicaciones</a:t>
            </a:r>
            <a:r>
              <a:rPr dirty="0" sz="1100" spc="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que</a:t>
            </a:r>
            <a:r>
              <a:rPr dirty="0" sz="1100" spc="5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recopilan</a:t>
            </a:r>
            <a:r>
              <a:rPr dirty="0" sz="1100" spc="6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información </a:t>
            </a:r>
            <a:r>
              <a:rPr dirty="0" sz="1100" b="1">
                <a:latin typeface="Cambria"/>
                <a:cs typeface="Cambria"/>
              </a:rPr>
              <a:t>sobre</a:t>
            </a:r>
            <a:r>
              <a:rPr dirty="0" sz="1100" spc="16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una</a:t>
            </a:r>
            <a:r>
              <a:rPr dirty="0" sz="1100" spc="17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persona</a:t>
            </a:r>
            <a:r>
              <a:rPr dirty="0" sz="1100" spc="17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u</a:t>
            </a:r>
            <a:r>
              <a:rPr dirty="0" sz="1100" spc="17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organización</a:t>
            </a:r>
            <a:r>
              <a:rPr dirty="0" sz="1100" spc="170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sin</a:t>
            </a:r>
            <a:r>
              <a:rPr dirty="0" sz="1100" spc="16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su</a:t>
            </a:r>
            <a:r>
              <a:rPr dirty="0" sz="1100" spc="16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consentimiento</a:t>
            </a:r>
            <a:r>
              <a:rPr dirty="0" sz="1100" spc="17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para</a:t>
            </a:r>
            <a:r>
              <a:rPr dirty="0" sz="1100" spc="165" b="1">
                <a:latin typeface="Cambria"/>
                <a:cs typeface="Cambria"/>
              </a:rPr>
              <a:t>  </a:t>
            </a:r>
            <a:r>
              <a:rPr dirty="0" sz="1100" b="1">
                <a:latin typeface="Cambria"/>
                <a:cs typeface="Cambria"/>
              </a:rPr>
              <a:t>su</a:t>
            </a:r>
            <a:r>
              <a:rPr dirty="0" sz="1100" spc="170" b="1">
                <a:latin typeface="Cambria"/>
                <a:cs typeface="Cambria"/>
              </a:rPr>
              <a:t>  </a:t>
            </a:r>
            <a:r>
              <a:rPr dirty="0" sz="1100" spc="-10" b="1">
                <a:latin typeface="Cambria"/>
                <a:cs typeface="Cambria"/>
              </a:rPr>
              <a:t>posible </a:t>
            </a:r>
            <a:r>
              <a:rPr dirty="0" sz="1100" b="1">
                <a:latin typeface="Cambria"/>
                <a:cs typeface="Cambria"/>
              </a:rPr>
              <a:t>explotación</a:t>
            </a:r>
            <a:r>
              <a:rPr dirty="0" sz="1100" spc="-6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fraudulenta.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469900" marR="5715" indent="-228600">
              <a:lnSpc>
                <a:spcPts val="1290"/>
              </a:lnSpc>
              <a:buFont typeface="Wingdings"/>
              <a:buChar char="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común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recopilar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distribuirla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publicitarias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organizaciones </a:t>
            </a:r>
            <a:r>
              <a:rPr dirty="0" sz="1100">
                <a:latin typeface="Cambria"/>
                <a:cs typeface="Cambria"/>
              </a:rPr>
              <a:t>enteradas,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círculos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recopilar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sospechosos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delitos,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piratería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software.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ejemplo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a: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dirección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DNS,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teléfono,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país,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visitan,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frecuencia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regresa,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descarga,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Internet,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tarjeta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crédito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banco.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ct val="97500"/>
              </a:lnSpc>
              <a:spcBef>
                <a:spcPts val="56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 </a:t>
            </a:r>
            <a:r>
              <a:rPr dirty="0" sz="1100">
                <a:latin typeface="Cambria"/>
                <a:cs typeface="Cambria"/>
              </a:rPr>
              <a:t>espía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troyano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distribuye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 estar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ocultos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instalación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aparentemente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inocuo.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100">
                <a:latin typeface="Cambria"/>
                <a:cs typeface="Cambria"/>
              </a:rPr>
              <a:t>Principales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síntomas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infección: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inicio,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búsqueda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navegador</a:t>
            </a:r>
            <a:endParaRPr sz="1100">
              <a:latin typeface="Cambria"/>
              <a:cs typeface="Cambria"/>
            </a:endParaRPr>
          </a:p>
          <a:p>
            <a:pPr marL="466090" marR="7620" indent="-226695">
              <a:lnSpc>
                <a:spcPts val="1290"/>
              </a:lnSpc>
              <a:spcBef>
                <a:spcPts val="63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Aparición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ventanas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"pop-</a:t>
            </a:r>
            <a:r>
              <a:rPr dirty="0" sz="1100">
                <a:latin typeface="Cambria"/>
                <a:cs typeface="Cambria"/>
              </a:rPr>
              <a:t>ups",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incluso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conectadas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navegador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abierto,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mayoría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comerciales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3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Barras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búsquedas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eliminar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70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navegación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lenta,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0">
                <a:latin typeface="Cambria"/>
                <a:cs typeface="Cambria"/>
              </a:rPr>
              <a:t> problemas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70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notable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ordenador</a:t>
            </a:r>
            <a:endParaRPr sz="1100">
              <a:latin typeface="Cambria"/>
              <a:cs typeface="Cambria"/>
            </a:endParaRPr>
          </a:p>
          <a:p>
            <a:pPr marL="466090" marR="5715" indent="-226695">
              <a:lnSpc>
                <a:spcPts val="1290"/>
              </a:lnSpc>
              <a:spcBef>
                <a:spcPts val="63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click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vínculo,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retorna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espía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aparecer</a:t>
            </a:r>
            <a:endParaRPr sz="1100">
              <a:latin typeface="Cambria"/>
              <a:cs typeface="Cambria"/>
            </a:endParaRPr>
          </a:p>
          <a:p>
            <a:pPr marL="466090" marR="6350" indent="-226695">
              <a:lnSpc>
                <a:spcPts val="1290"/>
              </a:lnSpc>
              <a:spcBef>
                <a:spcPts val="59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Botones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aparecen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barra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navegador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pueden quitar</a:t>
            </a:r>
            <a:endParaRPr sz="1100">
              <a:latin typeface="Cambria"/>
              <a:cs typeface="Cambria"/>
            </a:endParaRPr>
          </a:p>
          <a:p>
            <a:pPr marL="466090" indent="-226695">
              <a:lnSpc>
                <a:spcPct val="100000"/>
              </a:lnSpc>
              <a:spcBef>
                <a:spcPts val="535"/>
              </a:spcBef>
              <a:buFont typeface="Wingdings"/>
              <a:buChar char=""/>
              <a:tabLst>
                <a:tab pos="465455" algn="l"/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Denegación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 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mensajería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instantánea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antivirus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capaces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espía.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recomienda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solo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antiespía,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combinación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varios,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ofrece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protección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compleja.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1060"/>
              </a:spcBef>
            </a:pPr>
            <a:r>
              <a:rPr dirty="0" sz="1100" b="1">
                <a:latin typeface="Cambria"/>
                <a:cs typeface="Cambria"/>
              </a:rPr>
              <a:t>Como</a:t>
            </a:r>
            <a:r>
              <a:rPr dirty="0" sz="1100" spc="2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Spam</a:t>
            </a:r>
            <a:r>
              <a:rPr dirty="0" sz="1100" spc="25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se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conoce</a:t>
            </a:r>
            <a:r>
              <a:rPr dirty="0" sz="1100" spc="2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al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envío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masivo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</a:t>
            </a:r>
            <a:r>
              <a:rPr dirty="0" sz="1100" spc="2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indiscriminado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mensajes</a:t>
            </a:r>
            <a:r>
              <a:rPr dirty="0" sz="1100" spc="245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de </a:t>
            </a:r>
            <a:r>
              <a:rPr dirty="0" sz="1100" b="1">
                <a:latin typeface="Cambria"/>
                <a:cs typeface="Cambria"/>
              </a:rPr>
              <a:t>correo </a:t>
            </a:r>
            <a:r>
              <a:rPr dirty="0" sz="1100" spc="-10" b="1">
                <a:latin typeface="Cambria"/>
                <a:cs typeface="Cambria"/>
              </a:rPr>
              <a:t>electrónico</a:t>
            </a:r>
            <a:r>
              <a:rPr dirty="0" sz="1100" b="1">
                <a:latin typeface="Cambria"/>
                <a:cs typeface="Cambria"/>
              </a:rPr>
              <a:t> a </a:t>
            </a:r>
            <a:r>
              <a:rPr dirty="0" sz="1100" spc="-10" b="1">
                <a:latin typeface="Cambria"/>
                <a:cs typeface="Cambria"/>
              </a:rPr>
              <a:t>direcciones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capturadas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en la</a:t>
            </a:r>
            <a:r>
              <a:rPr dirty="0" sz="1100" spc="15" b="1">
                <a:latin typeface="Cambria"/>
                <a:cs typeface="Cambria"/>
              </a:rPr>
              <a:t> </a:t>
            </a:r>
            <a:r>
              <a:rPr dirty="0" sz="1100" spc="-20" b="1">
                <a:latin typeface="Cambria"/>
                <a:cs typeface="Cambria"/>
              </a:rPr>
              <a:t>Red.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82904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469900" marR="6350" indent="-228600">
              <a:lnSpc>
                <a:spcPts val="1290"/>
              </a:lnSpc>
              <a:spcBef>
                <a:spcPts val="165"/>
              </a:spcBef>
              <a:buFont typeface="Wingdings"/>
              <a:buChar char="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considerar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Spam,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mayoría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Spam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comerciales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ofrecen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variados servicios.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ct val="97600"/>
              </a:lnSpc>
              <a:spcBef>
                <a:spcPts val="56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Spam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peligroso,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sí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molesto,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resultado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consultamos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más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basura,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quieren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darnos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ofrecen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intentan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contagiarnos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virus.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ts val="1290"/>
              </a:lnSpc>
              <a:spcBef>
                <a:spcPts val="63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obtenido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ilegal,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"escuchando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red"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captándola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formulario.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05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Spam</a:t>
            </a:r>
            <a:r>
              <a:rPr dirty="0" sz="1100" spc="17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</a:t>
            </a:r>
            <a:r>
              <a:rPr dirty="0" sz="1100" spc="17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ilegal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emprender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acciones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sus </a:t>
            </a:r>
            <a:r>
              <a:rPr dirty="0" sz="1100">
                <a:latin typeface="Cambria"/>
                <a:cs typeface="Cambria"/>
              </a:rPr>
              <a:t>emisores,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 </a:t>
            </a:r>
            <a:r>
              <a:rPr dirty="0" sz="1100" spc="-10">
                <a:latin typeface="Cambria"/>
                <a:cs typeface="Cambria"/>
              </a:rPr>
              <a:t>probablemente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abandonemos,</a:t>
            </a:r>
            <a:r>
              <a:rPr dirty="0" sz="1100">
                <a:latin typeface="Cambria"/>
                <a:cs typeface="Cambria"/>
              </a:rPr>
              <a:t> ya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direcciones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origen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</a:t>
            </a:r>
            <a:r>
              <a:rPr dirty="0" sz="1100" spc="-20">
                <a:latin typeface="Cambria"/>
                <a:cs typeface="Cambria"/>
              </a:rPr>
              <a:t>usan </a:t>
            </a:r>
            <a:r>
              <a:rPr dirty="0" sz="1100">
                <a:latin typeface="Cambria"/>
                <a:cs typeface="Cambria"/>
              </a:rPr>
              <a:t>siguen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complejos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redireccionamientos,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países,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reconocen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suyo,...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469900" marR="5080" indent="-228600">
              <a:lnSpc>
                <a:spcPts val="1290"/>
              </a:lnSpc>
              <a:spcBef>
                <a:spcPts val="5"/>
              </a:spcBef>
              <a:buFont typeface="Wingdings"/>
              <a:buChar char="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dejen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vínculo </a:t>
            </a:r>
            <a:r>
              <a:rPr dirty="0" sz="1100">
                <a:latin typeface="Cambria"/>
                <a:cs typeface="Cambria"/>
              </a:rPr>
              <a:t>tan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hoc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 "Si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desea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0">
                <a:latin typeface="Cambria"/>
                <a:cs typeface="Cambria"/>
              </a:rPr>
              <a:t> mensajes,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pulse</a:t>
            </a:r>
            <a:r>
              <a:rPr dirty="0" sz="1100" spc="-10">
                <a:latin typeface="Cambria"/>
                <a:cs typeface="Cambria"/>
              </a:rPr>
              <a:t> aquí..."</a:t>
            </a:r>
            <a:endParaRPr sz="1100">
              <a:latin typeface="Cambria"/>
              <a:cs typeface="Cambria"/>
            </a:endParaRPr>
          </a:p>
          <a:p>
            <a:pPr algn="just" marL="466090" marR="5715" indent="-226695">
              <a:lnSpc>
                <a:spcPct val="97500"/>
              </a:lnSpc>
              <a:spcBef>
                <a:spcPts val="56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remitentes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funcionará,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vínculo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¡hacernos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caer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trampa!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vínculo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viva.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ct val="97800"/>
              </a:lnSpc>
              <a:spcBef>
                <a:spcPts val="595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eliminar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mensajes,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clientes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útiles,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automáticamente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reciben.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añadir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fácilmente una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 desde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recibido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deseado,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 </a:t>
            </a:r>
            <a:r>
              <a:rPr dirty="0" sz="1100">
                <a:latin typeface="Cambria"/>
                <a:cs typeface="Cambria"/>
              </a:rPr>
              <a:t>mensaje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Problema: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empresas </a:t>
            </a:r>
            <a:r>
              <a:rPr dirty="0" sz="1100">
                <a:latin typeface="Cambria"/>
                <a:cs typeface="Cambria"/>
              </a:rPr>
              <a:t>van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cambiando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saben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reglas.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100" b="1">
                <a:latin typeface="Cambria"/>
                <a:cs typeface="Cambria"/>
              </a:rPr>
              <a:t>Correo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electrónico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Contraseñas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garantizar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seguirán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reglas: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469900" marR="8255" indent="-228600">
              <a:lnSpc>
                <a:spcPts val="1290"/>
              </a:lnSpc>
              <a:buFont typeface="Wingdings"/>
              <a:buChar char=""/>
              <a:tabLst>
                <a:tab pos="469900" algn="l"/>
              </a:tabLst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asignadas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desempeño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actividades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profesionales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10">
                <a:latin typeface="Cambria"/>
                <a:cs typeface="Cambria"/>
              </a:rPr>
              <a:t> propiedad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les </a:t>
            </a:r>
            <a:r>
              <a:rPr dirty="0" sz="1100">
                <a:latin typeface="Cambria"/>
                <a:cs typeface="Cambria"/>
              </a:rPr>
              <a:t>asigna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electrónica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contraseña,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estrictamente personales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intransferibles.</a:t>
            </a:r>
            <a:endParaRPr sz="1100">
              <a:latin typeface="Cambria"/>
              <a:cs typeface="Cambria"/>
            </a:endParaRPr>
          </a:p>
          <a:p>
            <a:pPr algn="just" marL="466090" marR="10160" indent="-226695">
              <a:lnSpc>
                <a:spcPts val="1290"/>
              </a:lnSpc>
              <a:spcBef>
                <a:spcPts val="60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configurada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instrucciones incluidas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Política</a:t>
            </a:r>
            <a:r>
              <a:rPr dirty="0" u="sng" sz="11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de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uso</a:t>
            </a:r>
            <a:r>
              <a:rPr dirty="0" u="sng" sz="11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de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 activos</a:t>
            </a:r>
            <a:r>
              <a:rPr dirty="0" sz="1100" spc="-10">
                <a:latin typeface="Cambria"/>
                <a:cs typeface="Cambria"/>
                <a:hlinkClick r:id="rId2" action="ppaction://hlinksldjump"/>
              </a:rPr>
              <a:t>.</a:t>
            </a:r>
            <a:endParaRPr sz="1100">
              <a:latin typeface="Cambria"/>
              <a:cs typeface="Cambria"/>
            </a:endParaRPr>
          </a:p>
          <a:p>
            <a:pPr algn="just" marL="466090" indent="-226695">
              <a:lnSpc>
                <a:spcPct val="100000"/>
              </a:lnSpc>
              <a:spcBef>
                <a:spcPts val="530"/>
              </a:spcBef>
              <a:buFont typeface="Wingdings"/>
              <a:buChar char="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contraseñas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 renovarse</a:t>
            </a:r>
            <a:r>
              <a:rPr dirty="0" sz="1100" spc="-10">
                <a:latin typeface="Cambria"/>
                <a:cs typeface="Cambria"/>
              </a:rPr>
              <a:t> periódicamente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compartirlas.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generales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recomienda: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lvl="1" marL="604520" indent="-142240">
              <a:lnSpc>
                <a:spcPct val="100000"/>
              </a:lnSpc>
              <a:spcBef>
                <a:spcPts val="5"/>
              </a:spcBef>
              <a:buFont typeface="Cambria"/>
              <a:buAutoNum type="arabicPeriod"/>
              <a:tabLst>
                <a:tab pos="605155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reenviar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remitentes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desconocidos.</a:t>
            </a:r>
            <a:endParaRPr sz="1100">
              <a:latin typeface="Cambria"/>
              <a:cs typeface="Cambria"/>
            </a:endParaRPr>
          </a:p>
          <a:p>
            <a:pPr lvl="1" marL="12700" marR="6985" indent="450215">
              <a:lnSpc>
                <a:spcPts val="1290"/>
              </a:lnSpc>
              <a:spcBef>
                <a:spcPts val="635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reenviar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remitentes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 spc="-10">
                <a:latin typeface="Cambria"/>
                <a:cs typeface="Cambria"/>
              </a:rPr>
              <a:t>asuntos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idiomas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diferentes.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075" cy="429133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604520" indent="-142240">
              <a:lnSpc>
                <a:spcPct val="100000"/>
              </a:lnSpc>
              <a:spcBef>
                <a:spcPts val="670"/>
              </a:spcBef>
              <a:buFont typeface="Cambria"/>
              <a:buAutoNum type="arabicPeriod" startAt="3"/>
              <a:tabLst>
                <a:tab pos="605155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adjuntos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procedencia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dudosa.</a:t>
            </a:r>
            <a:endParaRPr sz="1100">
              <a:latin typeface="Cambria"/>
              <a:cs typeface="Cambria"/>
            </a:endParaRPr>
          </a:p>
          <a:p>
            <a:pPr marL="12700" marR="8255" indent="450215">
              <a:lnSpc>
                <a:spcPts val="1290"/>
              </a:lnSpc>
              <a:spcBef>
                <a:spcPts val="635"/>
              </a:spcBef>
              <a:buFont typeface="Cambria"/>
              <a:buAutoNum type="arabicPeriod" startAt="3"/>
              <a:tabLst>
                <a:tab pos="622935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alguien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encuentra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contraseña,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posibilidad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ingresar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protegido.</a:t>
            </a:r>
            <a:endParaRPr sz="1100">
              <a:latin typeface="Cambria"/>
              <a:cs typeface="Cambria"/>
            </a:endParaRPr>
          </a:p>
          <a:p>
            <a:pPr marL="12700" marR="5715" indent="450215">
              <a:lnSpc>
                <a:spcPts val="1290"/>
              </a:lnSpc>
              <a:spcBef>
                <a:spcPts val="600"/>
              </a:spcBef>
              <a:buFont typeface="Cambria"/>
              <a:buAutoNum type="arabicPeriod" startAt="3"/>
              <a:tabLst>
                <a:tab pos="638810" algn="l"/>
              </a:tabLst>
            </a:pPr>
            <a:r>
              <a:rPr dirty="0" sz="1100">
                <a:latin typeface="Cambria"/>
                <a:cs typeface="Cambria"/>
              </a:rPr>
              <a:t>Tratar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memorizar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escribirla.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Alguien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encontrar, intencionadamente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pedazo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papel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escribió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contraseña.</a:t>
            </a:r>
            <a:endParaRPr sz="1100">
              <a:latin typeface="Cambria"/>
              <a:cs typeface="Cambria"/>
            </a:endParaRPr>
          </a:p>
          <a:p>
            <a:pPr marL="2910840">
              <a:lnSpc>
                <a:spcPct val="100000"/>
              </a:lnSpc>
              <a:spcBef>
                <a:spcPts val="535"/>
              </a:spcBef>
            </a:pPr>
            <a:r>
              <a:rPr dirty="0" sz="1100">
                <a:latin typeface="Cambria"/>
                <a:cs typeface="Cambria"/>
              </a:rPr>
              <a:t>(El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Español,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2014)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96595">
              <a:lnSpc>
                <a:spcPct val="100000"/>
              </a:lnSpc>
              <a:spcBef>
                <a:spcPts val="1019"/>
              </a:spcBef>
              <a:tabLst>
                <a:tab pos="1362710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4.5.2.1.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	Controles</a:t>
            </a:r>
            <a:r>
              <a:rPr dirty="0" sz="1100" spc="-4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27001:2005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anterior,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controles </a:t>
            </a:r>
            <a:r>
              <a:rPr dirty="0" sz="1100">
                <a:latin typeface="Cambria"/>
                <a:cs typeface="Cambria"/>
              </a:rPr>
              <a:t>definidos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Anexo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capítulos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A5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A15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desarrollado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ampliamente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27002.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Explicaremos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cuáles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ellos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auditamos.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guía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ayudarnos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pudieran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existir.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sombreados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amarillo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claro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corresponden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disponibles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2013.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CONTROLES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ISO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27001:2005</a:t>
            </a:r>
            <a:r>
              <a:rPr dirty="0" sz="1300" spc="-35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SOBRE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Cambria"/>
                <a:cs typeface="Cambria"/>
              </a:rPr>
              <a:t>EMPRESA_X</a:t>
            </a:r>
            <a:endParaRPr sz="13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5252719"/>
          <a:ext cx="5544820" cy="211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2415"/>
                <a:gridCol w="247649"/>
                <a:gridCol w="3747770"/>
              </a:tblGrid>
              <a:tr h="170815">
                <a:tc gridSpan="3">
                  <a:txBody>
                    <a:bodyPr/>
                    <a:lstStyle/>
                    <a:p>
                      <a:pPr marL="1113155">
                        <a:lnSpc>
                          <a:spcPts val="1245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CUMPLIMIENTO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CONTROL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4455">
                        <a:lnSpc>
                          <a:spcPts val="1240"/>
                        </a:lnSpc>
                      </a:pPr>
                      <a:r>
                        <a:rPr dirty="0" sz="1100" b="1">
                          <a:latin typeface="Cambria"/>
                          <a:cs typeface="Cambria"/>
                        </a:rPr>
                        <a:t>?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OBSERVACIONES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A.5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A.5.1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3500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Proporcionar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indicaciones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soporte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empresariales 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 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legislación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normativas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aplicables.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67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A.5.1.1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Documento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dispone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documento</a:t>
                      </a:r>
                      <a:r>
                        <a:rPr dirty="0" u="sng" sz="900" spc="1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114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política</a:t>
                      </a:r>
                      <a:r>
                        <a:rPr dirty="0" u="sng" sz="900" spc="1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114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seguridad</a:t>
                      </a:r>
                      <a:r>
                        <a:rPr dirty="0" sz="900" spc="125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regularmente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accesible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empleados.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A.5.1.2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900" spc="3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3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regularmente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cuando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algún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importante.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7354823"/>
            <a:ext cx="1165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2: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Controles_A5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08887" y="7835391"/>
          <a:ext cx="5544820" cy="1907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350"/>
                <a:gridCol w="247650"/>
                <a:gridCol w="3632835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A.6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Aspectos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organizativos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interna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Gestionar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dentro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67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8900" marR="8191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Comité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comité</a:t>
                      </a:r>
                      <a:r>
                        <a:rPr dirty="0" u="sng" sz="900" spc="14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</a:t>
                      </a:r>
                      <a:r>
                        <a:rPr dirty="0" u="sng" sz="900" spc="14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seguridad</a:t>
                      </a:r>
                      <a:r>
                        <a:rPr dirty="0" sz="900" spc="150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encargado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realizar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sugerencias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detectar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posibles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deficiencias,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cuáles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serán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notificadas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trabajadores.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33985" marR="126364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Coordinación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comité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reúne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evaluar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posibles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teniendo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funciones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trabajador.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940">
                <a:tc>
                  <a:txBody>
                    <a:bodyPr/>
                    <a:lstStyle/>
                    <a:p>
                      <a:pPr algn="ctr" marL="635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0010" marR="73025" indent="-635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Asignación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relativas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trabajador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relativas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establecidas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comité.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355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350"/>
                <a:gridCol w="247650"/>
                <a:gridCol w="3632835"/>
              </a:tblGrid>
              <a:tr h="139700">
                <a:tc>
                  <a:txBody>
                    <a:bodyPr/>
                    <a:lstStyle/>
                    <a:p>
                      <a:pPr marL="161925">
                        <a:lnSpc>
                          <a:spcPts val="100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1920" marR="114935" indent="-12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autorización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procesado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28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nuevo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objeto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añadido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confidencialidad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045"/>
                        </a:lnSpc>
                        <a:tabLst>
                          <a:tab pos="318770" algn="l"/>
                          <a:tab pos="819150" algn="l"/>
                          <a:tab pos="1015365" algn="l"/>
                          <a:tab pos="1671320" algn="l"/>
                          <a:tab pos="2580640" algn="l"/>
                          <a:tab pos="2859405" algn="l"/>
                          <a:tab pos="3442335" algn="l"/>
                        </a:tabLst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revisan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confidencialidad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trabajadores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colaboradores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externos.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Contacto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autoridades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contactos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pertinentes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autoridades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competentes.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9850" marR="6096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Contacto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grupos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especial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interés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mantiene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contacto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asesoramiento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consultorías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auditoría.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A.6.1.8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53035" marR="14668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independiente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entidades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independientes.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Terceros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960">
                        <a:lnSpc>
                          <a:spcPts val="105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dispositivos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procesado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 que son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objeto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acceso,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tratamiento,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 o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 por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terceros.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4625" marR="166370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Identificación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riesgos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derivados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terceros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350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definen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 riesgos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implican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obtención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pertinentes.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0010" marR="7302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relación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clientes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Antes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facilitar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cualquier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documentación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cumplen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seguridad.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ello,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firma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confidencialidad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cliente.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A.6.2.3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0010" marR="73025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contratos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terceros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adecuados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cualquiera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activos.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igual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anterior,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firma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confidencialidad.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245607"/>
            <a:ext cx="1165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3: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Controles_A6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5726175"/>
          <a:ext cx="5544820" cy="2868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8910"/>
                <a:gridCol w="247650"/>
                <a:gridCol w="3851910"/>
              </a:tblGrid>
              <a:tr h="273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A.7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activos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Responsabilidad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activos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Conseguir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adecuada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Inventario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activos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769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inventario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identificados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actualizable.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Política</a:t>
                      </a:r>
                      <a:r>
                        <a:rPr dirty="0" u="sng" sz="900" spc="-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-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activos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(16.1)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Propiedad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activos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propietario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asignado,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persona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física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departamento.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40029" marR="233679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aceptable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activos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Quedan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identificadas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reglas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uso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aceptable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la</a:t>
                      </a:r>
                      <a:r>
                        <a:rPr dirty="0" sz="900" spc="200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información</a:t>
                      </a:r>
                      <a:r>
                        <a:rPr dirty="0" u="sng" sz="900" spc="-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y</a:t>
                      </a:r>
                      <a:r>
                        <a:rPr dirty="0" u="sng" sz="900" spc="-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 los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activos (4.5.6)</a:t>
                      </a:r>
                      <a:r>
                        <a:rPr dirty="0" sz="900" b="1">
                          <a:solidFill>
                            <a:srgbClr val="0000FF"/>
                          </a:solid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asociados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recursos.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Clasificación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recibe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nivel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adecuado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protección.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Directrices</a:t>
                      </a:r>
                      <a:r>
                        <a:rPr dirty="0" sz="900" spc="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clasificación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clasificada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según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valor,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legales,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sensibilidad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criticidad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A.7.2.2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17475" marR="11112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Etiquetado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manipulado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sensible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etiquetada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según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clasificación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esquemática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8584691"/>
            <a:ext cx="1165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4: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Controles_A7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1936" y="9068561"/>
            <a:ext cx="5538470" cy="274320"/>
          </a:xfrm>
          <a:prstGeom prst="rect">
            <a:avLst/>
          </a:prstGeom>
          <a:solidFill>
            <a:srgbClr val="F79546"/>
          </a:solidFill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045"/>
              </a:lnSpc>
            </a:pPr>
            <a:r>
              <a:rPr dirty="0" sz="900" spc="-25" b="1">
                <a:latin typeface="Cambria"/>
                <a:cs typeface="Cambria"/>
              </a:rPr>
              <a:t>A.8</a:t>
            </a:r>
            <a:endParaRPr sz="900">
              <a:latin typeface="Cambria"/>
              <a:cs typeface="Cambria"/>
            </a:endParaRPr>
          </a:p>
          <a:p>
            <a:pPr marL="68580">
              <a:lnSpc>
                <a:spcPts val="1070"/>
              </a:lnSpc>
            </a:pPr>
            <a:r>
              <a:rPr dirty="0" sz="900" b="1">
                <a:latin typeface="Cambria"/>
                <a:cs typeface="Cambria"/>
              </a:rPr>
              <a:t>Seguridad</a:t>
            </a:r>
            <a:r>
              <a:rPr dirty="0" sz="900" spc="-3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ligada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a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los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recursos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humanos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1936" y="9342881"/>
            <a:ext cx="5538470" cy="408940"/>
          </a:xfrm>
          <a:prstGeom prst="rect">
            <a:avLst/>
          </a:prstGeom>
          <a:solidFill>
            <a:srgbClr val="DDD9C3"/>
          </a:solidFill>
          <a:ln w="6096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045"/>
              </a:lnSpc>
            </a:pPr>
            <a:r>
              <a:rPr dirty="0" sz="900" spc="-10" b="1">
                <a:latin typeface="Cambria"/>
                <a:cs typeface="Cambria"/>
              </a:rPr>
              <a:t>A.8.1</a:t>
            </a:r>
            <a:endParaRPr sz="900">
              <a:latin typeface="Cambria"/>
              <a:cs typeface="Cambria"/>
            </a:endParaRPr>
          </a:p>
          <a:p>
            <a:pPr marL="68580">
              <a:lnSpc>
                <a:spcPts val="1055"/>
              </a:lnSpc>
            </a:pPr>
            <a:r>
              <a:rPr dirty="0" sz="900" b="1">
                <a:latin typeface="Cambria"/>
                <a:cs typeface="Cambria"/>
              </a:rPr>
              <a:t>Antes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del </a:t>
            </a:r>
            <a:r>
              <a:rPr dirty="0" sz="900" spc="-10" b="1">
                <a:latin typeface="Cambria"/>
                <a:cs typeface="Cambria"/>
              </a:rPr>
              <a:t>empleo</a:t>
            </a:r>
            <a:endParaRPr sz="900">
              <a:latin typeface="Cambria"/>
              <a:cs typeface="Cambria"/>
            </a:endParaRPr>
          </a:p>
          <a:p>
            <a:pPr marL="68580">
              <a:lnSpc>
                <a:spcPts val="1070"/>
              </a:lnSpc>
            </a:pPr>
            <a:r>
              <a:rPr dirty="0" u="sng" sz="9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Objetivo</a:t>
            </a:r>
            <a:r>
              <a:rPr dirty="0" sz="900">
                <a:latin typeface="Cambria"/>
                <a:cs typeface="Cambria"/>
              </a:rPr>
              <a:t>: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Asegurar</a:t>
            </a:r>
            <a:r>
              <a:rPr dirty="0" sz="900" spc="170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que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los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empleados,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los</a:t>
            </a:r>
            <a:r>
              <a:rPr dirty="0" sz="900" spc="170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contratistas</a:t>
            </a:r>
            <a:r>
              <a:rPr dirty="0" sz="900" spc="170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y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los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terceros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entienden</a:t>
            </a:r>
            <a:r>
              <a:rPr dirty="0" sz="900" spc="170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sus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responsabilidades,</a:t>
            </a:r>
            <a:r>
              <a:rPr dirty="0" sz="900" spc="170" i="1">
                <a:latin typeface="Cambria"/>
                <a:cs typeface="Cambria"/>
              </a:rPr>
              <a:t> </a:t>
            </a:r>
            <a:r>
              <a:rPr dirty="0" sz="900" i="1">
                <a:latin typeface="Cambria"/>
                <a:cs typeface="Cambria"/>
              </a:rPr>
              <a:t>y</a:t>
            </a:r>
            <a:r>
              <a:rPr dirty="0" sz="900" spc="175" i="1">
                <a:latin typeface="Cambria"/>
                <a:cs typeface="Cambria"/>
              </a:rPr>
              <a:t> </a:t>
            </a:r>
            <a:r>
              <a:rPr dirty="0" sz="900" spc="-25" i="1">
                <a:latin typeface="Cambria"/>
                <a:cs typeface="Cambria"/>
              </a:rPr>
              <a:t>son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5307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1339"/>
                <a:gridCol w="266700"/>
                <a:gridCol w="3439795"/>
              </a:tblGrid>
              <a:tr h="274320">
                <a:tc gridSpan="3"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adecuados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llevar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funciones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corresponden,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así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reducir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riesgo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robo,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fraude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indebido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recursos.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Funciones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responsabilidades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responsabilidad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empleados,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definen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Investigación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antecedentes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candidatos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trabajo,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dentro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legislación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vigente.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92735" marR="28575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Términos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condiciones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contratación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candidatos,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aceptar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firmar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0962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Durante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empleo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2865">
                        <a:lnSpc>
                          <a:spcPct val="9760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empleados,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conscientes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amenazas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afectan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información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sus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responsabilidades y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obligaciones,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preparados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cumplir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organización,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habitual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su trabajo,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reducir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riesgo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error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humano.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Dirección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350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dirección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exige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empleados,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terceros,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64465" marR="158115" indent="6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Concienciación,</a:t>
                      </a:r>
                      <a:r>
                        <a:rPr dirty="0" sz="900" spc="-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formación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capacitación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R="1397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reciben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adecuada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formación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nuevos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periódicamente.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-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disciplinario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disciplinario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ubicado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reglamento</a:t>
                      </a:r>
                      <a:r>
                        <a:rPr dirty="0" sz="900" spc="3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provoquen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alguna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violación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Cese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empleo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cambio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trabajo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empleados,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abandonen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cambien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trabajo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manera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ordenada.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Responsabilidad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cese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cambio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3500">
                        <a:lnSpc>
                          <a:spcPct val="979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condiciones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produce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cese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empleo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trabajo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definidas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contrato.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Devolución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activos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devolver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contrato.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A.8.3.3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Retirada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derechos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derechos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empleados,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contratistas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 terceros serán retirados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vez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concluida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laboral.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6196583"/>
            <a:ext cx="1165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5: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Controles_A8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6677152"/>
          <a:ext cx="5544820" cy="299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7020"/>
                <a:gridCol w="247650"/>
                <a:gridCol w="3733800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5" b="1">
                          <a:latin typeface="Cambria"/>
                          <a:cs typeface="Cambria"/>
                        </a:rPr>
                        <a:t>A.9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física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ambiental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Áreas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seguras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865">
                        <a:lnSpc>
                          <a:spcPts val="105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físicos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autorizados,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daños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intromisiones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instalaciones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65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Perímetro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física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3500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donde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encuentran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alojados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encuentran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securizados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mediante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puertas,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muros,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físicos 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entrada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áreas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seguras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securizadas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forma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acceder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personal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autorizado.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2085" marR="163830" indent="-12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oficinas,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despachos 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instalaciones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medidas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oficinas,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despachos,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salas,...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14629" marR="207645" indent="635">
                        <a:lnSpc>
                          <a:spcPct val="979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amenazas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externas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origen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ambiental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8580" marR="6350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elementos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naturales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tales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como: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fuego,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inundación,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explosión,...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Trabajo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áreas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medidas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física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necesarias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trabajar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áreas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A.9.1.6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Áreas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público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física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torno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zonas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carga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descarga,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personal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acceder.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7020"/>
                <a:gridCol w="247650"/>
                <a:gridCol w="3733800"/>
              </a:tblGrid>
              <a:tr h="139700">
                <a:tc>
                  <a:txBody>
                    <a:bodyPr/>
                    <a:lstStyle/>
                    <a:p>
                      <a:pPr marL="372745">
                        <a:lnSpc>
                          <a:spcPts val="100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carga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descarga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equipos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5405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Evitar pérdidas,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daños, robos o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circunstancias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 pongan en peligro los activos,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 que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puedan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provocar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interrupción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8425" marR="908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Emplazamiento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equipos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ante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amenazas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medioambientales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así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autorizados.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Instalaciones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suministro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protegidos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fallos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eléctricos.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cableado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cableado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eléctrico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telecomunicaciones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asegurado.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Mantenimiento</a:t>
                      </a:r>
                      <a:r>
                        <a:rPr dirty="0" sz="900" spc="-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equipos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reciben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mantenimiento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hardware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asegura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disponibilidad.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9705" marR="172085" indent="-12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fuera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instalaciones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situados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fuera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oficina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reciento,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sacan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fueran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oficina,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cumplen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requerimientos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establecidos.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13995" marR="20637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Reutilización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retirada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equipos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 hardware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 que contengan datos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sensibles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eliminados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destruidos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puedan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accedidos,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adjuntándose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justificante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destrucción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activos.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A.9.2.7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91770" marR="183515" indent="-12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Retirada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materiales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propiedad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empresa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Ninguno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activos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empresa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sacarse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oficina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salvo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autorización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previa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encargado.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4167123"/>
            <a:ext cx="1160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Controles_A9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4647691"/>
          <a:ext cx="5544820" cy="5044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  <a:gridCol w="247650"/>
                <a:gridCol w="3641089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comunicaciones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operaciones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operación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funcionamiento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correcto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 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procesamiento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37795" marR="130175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Documentación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operación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documentación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disposición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empleados.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cambios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producidos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Segregación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tareas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tareas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áreas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responsabilidad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definidas,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produzcan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fugas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autorizados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7155" marR="90170" indent="-19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Separación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desarrollo,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prueba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operación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separan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desarrollo,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pruebas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operación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reducir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autorizados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indebidos.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terceros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4135">
                        <a:lnSpc>
                          <a:spcPts val="105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Implantar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nivel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apropiado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servicio,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consonancia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terceros.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-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5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comprueban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seguridad,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definiciones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niveles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relacionados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sido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implantados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mantenidos.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4295" marR="66040" indent="-19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Supervisión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prestados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terceros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servicios,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informes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proporcionados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tercero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revisados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regularmente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mediante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auditorías.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4295" marR="66040" indent="-19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prestados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terceros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gestionan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provisión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servicio,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mantenimiento,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mejora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Planificación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aceptación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Minimizar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riesgo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fallos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sistemas.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capacidades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supervisan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regularmente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empleados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realizando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proyecciones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futuros.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Aceptación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condiciones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cumplir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nuevos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recursos,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actualizaciones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 mejoras sobre los procesos de gestión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malicioso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descargable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8856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  <a:gridCol w="247650"/>
                <a:gridCol w="3641089"/>
              </a:tblGrid>
              <a:tr h="13970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Proteger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A.10.4.1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03835" marR="19558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malicioso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respectivos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detección,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prevención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corrección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malicioso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concienciación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A.10.4.2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03835" marR="19558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descargado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cliente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descargable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programas,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sujeto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existentes.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Copias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4769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7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disponibilidad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7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A.10.5.1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21615" marR="21399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Copias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definida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copias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seguridad.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periódicamente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verifica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disponibilidad.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Política</a:t>
                      </a:r>
                      <a:r>
                        <a:rPr dirty="0" u="sng" sz="900" spc="-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Backup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(16.2)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redes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infraestructura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soporte.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A.10.6.1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Controles de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tránsito.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Herramientas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 Control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(16.3)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A.10.6.2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48590" marR="141605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red,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especifican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dónde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quién los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Manipulación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soportes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revelación,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modificación,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retirada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destrucción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autorizada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activos,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interrupción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A.10.7.1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soportes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extraíbles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soportes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extraíbles.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A.10.7.2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Retirada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soportes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soportes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serán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utilizados,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deberán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retirar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conforme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baja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activos.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A.10.7.3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370205" marR="362585" indent="-190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manipulación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R="3111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2865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seguros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manipulación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almacenamiento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A.10.7.4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6200" marR="6858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documentación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autorizados.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intercambiados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dentro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tercero.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33350" marR="12636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3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comunicación.</a:t>
                      </a:r>
                      <a:r>
                        <a:rPr dirty="0" sz="900" spc="3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3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Política</a:t>
                      </a:r>
                      <a:r>
                        <a:rPr dirty="0" u="sng" sz="900" spc="3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Cloud</a:t>
                      </a:r>
                      <a:r>
                        <a:rPr dirty="0" sz="900" spc="200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(16.4)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intercambio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terceros.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Soportes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físicos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tránsito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soportes físicos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salen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securizados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ante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autorizados.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Mensajería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electrónica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3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transmitida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mensajería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electrónica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protegida.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A.10.8.5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44475" marR="23685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información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empresariales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032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implantan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proteger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empresarial.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A.10.9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comercio</a:t>
                      </a:r>
                      <a:r>
                        <a:rPr dirty="0" sz="900" spc="17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electrónico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comercio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electrónico,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mismos.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A.10.9.1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Comercio</a:t>
                      </a:r>
                      <a:r>
                        <a:rPr dirty="0" sz="900" spc="-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electrónico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transmitida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electrónico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redes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públicas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protegida.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A.10.9.2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Transacciones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línea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769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transmitida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través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transacciones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pérdida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revelación,...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A.10.9.3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316865" marR="310515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puesta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disposición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pública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puesta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disposición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pública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protegida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modificaciones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autorizadas.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2749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Supervisión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2193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95"/>
                <a:gridCol w="247650"/>
                <a:gridCol w="3641089"/>
              </a:tblGrid>
              <a:tr h="13970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Detectar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procesamiento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autorizadas.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auditorías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 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 registro sobre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auditorías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realizadas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pasado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supervisión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momento.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Supervisión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769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supervisión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1120" marR="641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registros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relativo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registros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protege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indebido.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1285" marR="11430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Registros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administración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operación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registran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administrador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y/o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operador.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Política</a:t>
                      </a:r>
                      <a:r>
                        <a:rPr dirty="0" u="sng" sz="900" spc="-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Control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(16.5)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fallos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fallos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registrados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documentados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posterior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análisis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solución.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A.10.10.6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Sincronización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reloj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relojes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uno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sincronizados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externa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NTP.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082797"/>
            <a:ext cx="1228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7.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Controles_A10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3577843"/>
          <a:ext cx="5544820" cy="6183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925"/>
                <a:gridCol w="247650"/>
                <a:gridCol w="3604895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acceso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Controlar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 una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basada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intereses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organización.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usuario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70"/>
                        </a:lnSpc>
                        <a:spcBef>
                          <a:spcPts val="50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para: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alta,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modificación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baja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7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8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información.</a:t>
                      </a:r>
                      <a:r>
                        <a:rPr dirty="0" sz="900" spc="18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20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Procedimientos</a:t>
                      </a:r>
                      <a:r>
                        <a:rPr dirty="0" u="sng" sz="900" spc="-4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(16.6)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privilegios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3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asignación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privilegios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restringida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controlada.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28600" marR="220979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contraseñas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controlado.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1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Política</a:t>
                      </a:r>
                      <a:r>
                        <a:rPr dirty="0" u="sng" sz="900" spc="1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</a:t>
                      </a:r>
                      <a:r>
                        <a:rPr dirty="0" sz="900" spc="200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Contraseñas</a:t>
                      </a:r>
                      <a:r>
                        <a:rPr dirty="0" u="sng" sz="900" spc="-4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(16.7)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A.11.2.4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03835" marR="19685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derechos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 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dirección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regularmente.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autorizados,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así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comprometa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produzca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robo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 de procesamiento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contraseña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instruye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requerimientos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contraseñas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conforme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buenas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prácticas.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Equipo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desatendido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desatendidos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suficiente.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A.11.3.3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63830" marR="15557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trabajo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despejado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pantalla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limpia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604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puesto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trabajo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libre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utensilios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inútiles,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soportes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extraíbles.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red.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33985" marR="1276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sólo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necesarios.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Permisos</a:t>
                      </a:r>
                      <a:r>
                        <a:rPr dirty="0" u="sng" sz="900" spc="-3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</a:t>
                      </a:r>
                      <a:r>
                        <a:rPr dirty="0" u="sng" sz="900" spc="-1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Usuario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(16.8)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4460" marR="116839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conexiones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externas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fuera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pueda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acceder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recursos.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204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Política</a:t>
                      </a:r>
                      <a:r>
                        <a:rPr dirty="0" u="sng" sz="900" spc="2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de</a:t>
                      </a:r>
                      <a:r>
                        <a:rPr dirty="0" u="sng" sz="900" spc="2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Acceso</a:t>
                      </a:r>
                      <a:r>
                        <a:rPr dirty="0" sz="900" spc="200" b="1">
                          <a:solidFill>
                            <a:srgbClr val="0000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Remoto</a:t>
                      </a:r>
                      <a:r>
                        <a:rPr dirty="0" u="sng" sz="900" spc="-2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3" action="ppaction://hlinksldjump"/>
                        </a:rPr>
                        <a:t>(16.9)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03505" marR="95885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Identificación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equipos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conectados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encuentra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registrado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localizado.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ts val="1395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físico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lógico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puertos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diagnóstico</a:t>
                      </a:r>
                      <a:r>
                        <a:rPr dirty="0" sz="900" spc="1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095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78839"/>
            <a:ext cx="134810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Agradecimientos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228594" y="2086863"/>
            <a:ext cx="3266440" cy="34683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6350" indent="541020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fin,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camino </a:t>
            </a:r>
            <a:r>
              <a:rPr dirty="0" sz="1100">
                <a:latin typeface="Cambria"/>
                <a:cs typeface="Cambria"/>
              </a:rPr>
              <a:t>iniciado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demasiado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tiempo.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duros,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trabajo...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recompensa.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5080" indent="541020">
              <a:lnSpc>
                <a:spcPts val="1290"/>
              </a:lnSpc>
              <a:spcBef>
                <a:spcPts val="1050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quería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agradecer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Miguel </a:t>
            </a:r>
            <a:r>
              <a:rPr dirty="0" sz="1100">
                <a:latin typeface="Cambria"/>
                <a:cs typeface="Cambria"/>
              </a:rPr>
              <a:t>Ángel,</a:t>
            </a:r>
            <a:r>
              <a:rPr dirty="0" sz="1100" spc="2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2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consejos,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atención,</a:t>
            </a:r>
            <a:r>
              <a:rPr dirty="0" sz="1100" spc="2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disponibilidad</a:t>
            </a:r>
            <a:r>
              <a:rPr dirty="0" sz="1100" spc="254">
                <a:latin typeface="Cambria"/>
                <a:cs typeface="Cambria"/>
              </a:rPr>
              <a:t> 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paciencia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momento.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culpable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finalizar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 spc="-3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carrera.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350" indent="54102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amigo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Dani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apoyo </a:t>
            </a:r>
            <a:r>
              <a:rPr dirty="0" sz="1100">
                <a:latin typeface="Cambria"/>
                <a:cs typeface="Cambria"/>
              </a:rPr>
              <a:t>constante,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referente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fijarme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darme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cuenta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Vicente,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tus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consejos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ayuda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diarios.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54102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último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padres,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aguantaron durante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r" marR="5715">
              <a:lnSpc>
                <a:spcPct val="100000"/>
              </a:lnSpc>
              <a:spcBef>
                <a:spcPts val="985"/>
              </a:spcBef>
            </a:pP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todos.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39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654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925"/>
                <a:gridCol w="247650"/>
                <a:gridCol w="3604895"/>
              </a:tblGrid>
              <a:tr h="274320">
                <a:tc>
                  <a:txBody>
                    <a:bodyPr/>
                    <a:lstStyle/>
                    <a:p>
                      <a:pPr marL="103505" marR="62230" indent="-3365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Diagnóstico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remoto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protección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puertos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configuración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5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configuración.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Segregación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Tanto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grupos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servicio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segregados.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conexión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4769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conexiones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Control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900" spc="-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Red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por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Usuario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(16.10)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A.11.4.7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83515" marR="17589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 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encaminamiento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(routing) de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 establece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seguimiento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rutas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entre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fuente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usos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indebidos.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operativo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operativos.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10185" marR="20320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inicio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sesión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operativos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controlan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8580" marR="60960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Identificación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autenticación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identificador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propio</a:t>
                      </a:r>
                      <a:r>
                        <a:rPr dirty="0" sz="900" spc="3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sirve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autenticarse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diferentes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sistemas.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334010" marR="32702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contraseñas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contraseñas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seguros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robustos,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pueden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modificados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interactivamente.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ciertas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programas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puedan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invalidar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recursos.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89865" marR="18351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Desconexión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automática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sesión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sesiones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inactivas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durante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periodo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indefinido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cierran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solas.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A.11.5.6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54635" marR="248285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Limitación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tiempo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conexión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6040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ciertas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críticas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limitación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tiempo.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 y a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Prevenir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contienen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aplicaciones.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A.11.6.1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24154" marR="2171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Restricción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769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Establecemos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restringir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ciertas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control.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A.11.6.2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75590" marR="268605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Aislamiento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sensibles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entornos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sensibles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lugares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aislados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tienen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restringidos.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A.11.7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Ordenadores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 portátiles</a:t>
                      </a:r>
                      <a:r>
                        <a:rPr dirty="0" sz="900" spc="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teletrabajo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cuando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utilizan</a:t>
                      </a:r>
                      <a:r>
                        <a:rPr dirty="0" sz="900" spc="1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ordenadores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servicios</a:t>
                      </a:r>
                      <a:r>
                        <a:rPr dirty="0" sz="900" spc="1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teletrabajo.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A.11.7.1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54635" marR="24765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Ordenadores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comunicaciones</a:t>
                      </a:r>
                      <a:r>
                        <a:rPr dirty="0" sz="900" spc="-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móviles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respectivas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medidas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entornos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móviles,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ya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sean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ordenadores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dispositivos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móviles.</a:t>
                      </a:r>
                      <a:r>
                        <a:rPr dirty="0" sz="900" spc="229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20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Seguridad</a:t>
                      </a:r>
                      <a:r>
                        <a:rPr dirty="0" u="sng" sz="900" spc="-3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en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Dispositivos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Móviles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(16.11)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A.11.7.2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Teletrabajo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directrices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seguir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teletrabajo.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7434071"/>
            <a:ext cx="1228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Controles_A11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7914640"/>
          <a:ext cx="5544820" cy="1823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335"/>
                <a:gridCol w="248285"/>
                <a:gridCol w="3372485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Adquisición,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desarrollo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mantenimiento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integrada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44475" marR="23749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Análisis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especificación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Cuando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diseñan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incorporan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nuevos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organización,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produce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análisis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especificación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necesarios.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correcto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aplicaciones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325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errores,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pérdidas,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modificaciones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autorizadas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usos</a:t>
                      </a:r>
                      <a:r>
                        <a:rPr dirty="0" sz="900" spc="1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indebidos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aplicaciones.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050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A.12.2.1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15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ts val="14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garantiza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entrada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709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335"/>
                <a:gridCol w="248285"/>
                <a:gridCol w="3372485"/>
              </a:tblGrid>
              <a:tr h="139700">
                <a:tc>
                  <a:txBody>
                    <a:bodyPr/>
                    <a:lstStyle/>
                    <a:p>
                      <a:pPr marL="144145">
                        <a:lnSpc>
                          <a:spcPts val="100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Validación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entrada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005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validada.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procesamiento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interno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comprobación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validación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fin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malintencionadas.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mensajes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 requisitos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accedida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quien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A.12.2.4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Validación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salida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genera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salida.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1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criptográficos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Proteger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confidencialidad,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autenticidad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integridad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3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900" spc="3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medios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criptográficos.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35585" marR="22796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criptográficos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criptográficos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preservar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claves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claves</a:t>
                      </a:r>
                      <a:r>
                        <a:rPr dirty="0" sz="900" spc="1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soporte.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archivos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archivos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A.12.4.1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software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explotación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instalación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máquinas.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A.12.4.2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8740" marR="7112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prueba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sistema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prueba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seleccionados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A.12.4.3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3185" marR="768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fuente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programas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restringe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código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fuente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programas.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soporte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Mantener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aplicaciones.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67970" marR="26225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cambios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controlan los procedimientos 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implantaciones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 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cambio.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 marL="635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1920" marR="114935">
                        <a:lnSpc>
                          <a:spcPct val="975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técnica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aplicaciones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tras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efectuar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sistema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operativo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209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7310" marR="6413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 revisan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aplicaciones de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exhaustivamente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algún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operativo.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67640" marR="16065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Restricciones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paquetes 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software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riguroso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cambios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efectúan.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Fugas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situaciones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produzcan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fugas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A.12.5.5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6530" marR="170180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Externalización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software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externalización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controlada.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vulnerabilidad</a:t>
                      </a:r>
                      <a:r>
                        <a:rPr dirty="0" sz="900" spc="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técnica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Reducir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riesgos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resultantes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explotación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vulnerabilidades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técnicas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publicadas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A.12.6.1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24154" marR="2171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las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vulnerabilidades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técnicas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3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tiene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conocimiento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vulnerabilidades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existentes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utilizados,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evaluando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situación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adoptando</a:t>
                      </a:r>
                      <a:r>
                        <a:rPr dirty="0" sz="900" spc="3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medidas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correctivas.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70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7982711"/>
            <a:ext cx="12280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Controles_A12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8463279"/>
          <a:ext cx="5544820" cy="1224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380"/>
                <a:gridCol w="247650"/>
                <a:gridCol w="3520440"/>
              </a:tblGrid>
              <a:tr h="27432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incidentes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7691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Notificación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débiles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Asegurarse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vulnerabilidades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5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información,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asociados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información,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comunican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manera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sea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posible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emprender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acciones</a:t>
                      </a:r>
                      <a:r>
                        <a:rPr dirty="0" sz="900" spc="229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correctivas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oportunas.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Notificación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79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relacionados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comunicarse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mediante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canales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adecuados.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(*)</a:t>
                      </a:r>
                      <a:r>
                        <a:rPr dirty="0" sz="900" spc="2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Alta</a:t>
                      </a:r>
                      <a:r>
                        <a:rPr dirty="0" u="sng" sz="900" spc="24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900" spc="-25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2455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0380"/>
                <a:gridCol w="247650"/>
                <a:gridCol w="3520440"/>
              </a:tblGrid>
              <a:tr h="139700">
                <a:tc>
                  <a:txBody>
                    <a:bodyPr/>
                    <a:lstStyle/>
                    <a:p>
                      <a:pPr marL="218440">
                        <a:lnSpc>
                          <a:spcPts val="100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005"/>
                        </a:lnSpc>
                      </a:pPr>
                      <a:r>
                        <a:rPr dirty="0" u="sng" sz="90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</a:rPr>
                        <a:t>Incidencias</a:t>
                      </a:r>
                      <a:r>
                        <a:rPr dirty="0" u="sng" sz="900" spc="-10" b="1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</a:rPr>
                        <a:t> (16.12)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6520" marR="895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Notificación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débiles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Cualquier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persona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trabaje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materiales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organización,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obligada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notificar</a:t>
                      </a:r>
                      <a:r>
                        <a:rPr dirty="0" sz="900" spc="1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cualquier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débil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exista.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incidentes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mejoras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aplica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enfoque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coherente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efectivo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incidentes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408940" marR="40195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procedimientos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responsabilidades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exista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adecuada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rapidez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incidentes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 marL="635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9539" marR="123189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Aprendizaje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incidentes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cuantifica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coste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incidentes.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A.13.2.3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Recopilación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evidencias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858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Cuando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implicación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otra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entidad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persona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adoptar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acciones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legales,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 aportan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evidencias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conforme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ley.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344164"/>
            <a:ext cx="1296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Controles_A13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08887" y="3824731"/>
          <a:ext cx="5544820" cy="339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7570"/>
                <a:gridCol w="247650"/>
                <a:gridCol w="3142614"/>
              </a:tblGrid>
              <a:tr h="273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continuidad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7564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Aspectos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negocio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0960">
                        <a:lnSpc>
                          <a:spcPct val="9750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Contrarrestar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interrupciones</a:t>
                      </a:r>
                      <a:r>
                        <a:rPr dirty="0" sz="900" spc="1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empresariales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proteger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1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críticos</a:t>
                      </a:r>
                      <a:r>
                        <a:rPr dirty="0" sz="900" spc="114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efectos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derivados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fallos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importantes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1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catastróficos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información,</a:t>
                      </a:r>
                      <a:r>
                        <a:rPr dirty="0" sz="900" spc="9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así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oportuna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reanudación.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1915" marR="75565" indent="6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Inclusión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gestión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-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negocio.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R="3111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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Debe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crearse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plan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1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1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contemple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necesarios.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1285" marR="1149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evaluación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riesgos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8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evalúan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posibles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retrasan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causan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interrupciones</a:t>
                      </a:r>
                      <a:r>
                        <a:rPr dirty="0" sz="900" spc="3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negocio,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así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como</a:t>
                      </a:r>
                      <a:r>
                        <a:rPr dirty="0" sz="900" spc="3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probabilidad,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efectos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consecuencias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estos.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5885" marR="8890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implantación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planes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incluyan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R="3111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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Debe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realizarse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plan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restauración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disponibilidad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ocurren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interrupciones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fallos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estos.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2075" marR="8572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Marco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referencia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planificación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negocio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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Debe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establecerse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referencia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negocio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manera</a:t>
                      </a:r>
                      <a:r>
                        <a:rPr dirty="0" sz="900" spc="3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cumpla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3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tenga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cuenta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prioridades.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767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A.14.1.5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3189" marR="116839" indent="6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Pruebas,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mantenimiento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reevaluación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planes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negocio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11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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planes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continuidad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probados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actualizados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regularmente.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33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7213091"/>
            <a:ext cx="1296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Controles_A14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08887" y="7693659"/>
          <a:ext cx="5544820" cy="204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235"/>
                <a:gridCol w="247650"/>
                <a:gridCol w="3663950"/>
              </a:tblGrid>
              <a:tr h="27368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20" b="1">
                          <a:latin typeface="Cambria"/>
                          <a:cs typeface="Cambria"/>
                        </a:rPr>
                        <a:t>A.15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Cumplimiento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165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legales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4135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incumplimientos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leyes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obligaciones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legales,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reglamentarias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contractuales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92710" marR="86360">
                        <a:lnSpc>
                          <a:spcPts val="1060"/>
                        </a:lnSpc>
                      </a:pPr>
                      <a:r>
                        <a:rPr dirty="0" sz="900" spc="-10" i="1">
                          <a:latin typeface="Cambria"/>
                          <a:cs typeface="Cambria"/>
                        </a:rPr>
                        <a:t>Identificación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legislación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aplicable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5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900" spc="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1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necesarios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enfoque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debidamente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definidos,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documentados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112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09"/>
                        </a:spcBef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90830" marR="283845">
                        <a:lnSpc>
                          <a:spcPts val="1060"/>
                        </a:lnSpc>
                        <a:spcBef>
                          <a:spcPts val="35"/>
                        </a:spcBef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Derecho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propiedad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intelectual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(DPI)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476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945" marR="62230">
                        <a:lnSpc>
                          <a:spcPct val="976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implantan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adecuados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garantizar</a:t>
                      </a:r>
                      <a:r>
                        <a:rPr dirty="0" sz="900" spc="8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legales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reglamentarios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material,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derechos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intelectuales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1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1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licencias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software/hardware.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19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documentos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285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540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documentos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organización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están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protegidos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contra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pérdida,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destrucción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falsificación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legales.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899921"/>
          <a:ext cx="5544820" cy="4489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235"/>
                <a:gridCol w="247650"/>
                <a:gridCol w="3663950"/>
              </a:tblGrid>
              <a:tr h="139700">
                <a:tc>
                  <a:txBody>
                    <a:bodyPr/>
                    <a:lstStyle/>
                    <a:p>
                      <a:pPr marL="372745">
                        <a:lnSpc>
                          <a:spcPts val="1005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de 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27635" marR="120014" indent="-127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privacidad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personal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4769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garantiza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privacidad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1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legales.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83185" marR="768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Prevención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indebido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tratamiento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41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impide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usen</a:t>
                      </a:r>
                      <a:r>
                        <a:rPr dirty="0" sz="900" spc="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usos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indebidos.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BFBB6"/>
                    </a:solidFill>
                  </a:tcPr>
                </a:tc>
              </a:tr>
              <a:tr h="407034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A.15.1.6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68275" marR="16065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Regulación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criptográficos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46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1594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criptográficos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6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utilizan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acuerdo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legales.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técnico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15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cumplen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organización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6835" marR="69215">
                        <a:lnSpc>
                          <a:spcPts val="105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223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directores</a:t>
                      </a:r>
                      <a:r>
                        <a:rPr dirty="0" sz="900" spc="11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aseguran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planes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1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1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área</a:t>
                      </a:r>
                      <a:r>
                        <a:rPr dirty="0" sz="900" spc="1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cumplen.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239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A.15.2.2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301625" marR="294005" indent="63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Comprobación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cumplimiento</a:t>
                      </a:r>
                      <a:r>
                        <a:rPr dirty="0" sz="900" spc="-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técnico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comprueba periódicamente que 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cumplen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 gridSpan="3"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>
                        <a:lnSpc>
                          <a:spcPts val="1055"/>
                        </a:lnSpc>
                      </a:pPr>
                      <a:r>
                        <a:rPr dirty="0" sz="900" b="1">
                          <a:latin typeface="Cambria"/>
                          <a:cs typeface="Cambria"/>
                        </a:rPr>
                        <a:t>Consideraciones</a:t>
                      </a:r>
                      <a:r>
                        <a:rPr dirty="0" sz="9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b="1">
                          <a:latin typeface="Cambria"/>
                          <a:cs typeface="Cambria"/>
                        </a:rPr>
                        <a:t> 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u="sng" sz="900">
                          <a:uFill>
                            <a:solidFill>
                              <a:srgbClr val="000000"/>
                            </a:solidFill>
                          </a:uFill>
                          <a:latin typeface="Cambria"/>
                          <a:cs typeface="Cambria"/>
                        </a:rPr>
                        <a:t>Objetivo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:</a:t>
                      </a:r>
                      <a:r>
                        <a:rPr dirty="0" sz="900" spc="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Lograr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proceso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8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alcance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máxima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eficacia</a:t>
                      </a:r>
                      <a:r>
                        <a:rPr dirty="0" sz="900" spc="6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7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mínimas</a:t>
                      </a:r>
                      <a:r>
                        <a:rPr dirty="0" sz="900" spc="-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interferencias.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8305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A.15.3.1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34620" marR="12700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Controles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 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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6096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requisitos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254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operativos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planificados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minimizar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riego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interrupciones.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A.15.3.2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74930" marR="6794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Protección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herramientas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945" marR="61594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auditoría</a:t>
                      </a:r>
                      <a:r>
                        <a:rPr dirty="0" sz="900" spc="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está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controlado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evitar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su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indebido.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</a:tr>
              <a:tr h="14033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379719"/>
            <a:ext cx="5426710" cy="3548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Controles_A15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4.5.3.</a:t>
            </a:r>
            <a:r>
              <a:rPr dirty="0" sz="1200" spc="2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ISO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27001:2013</a:t>
            </a:r>
            <a:endParaRPr sz="12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125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mencionaremos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continuación: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mbria"/>
              <a:cs typeface="Cambria"/>
            </a:endParaRPr>
          </a:p>
          <a:p>
            <a:pPr algn="just" marL="466090" marR="6985" indent="-226695">
              <a:lnSpc>
                <a:spcPts val="1280"/>
              </a:lnSpc>
              <a:spcBef>
                <a:spcPts val="5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definiciones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2005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eliminadas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reubicadas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ISO/IEC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27000.</a:t>
            </a:r>
            <a:endParaRPr sz="1100">
              <a:latin typeface="Cambria"/>
              <a:cs typeface="Cambria"/>
            </a:endParaRPr>
          </a:p>
          <a:p>
            <a:pPr algn="just" marL="466090" marR="5715" indent="-226695">
              <a:lnSpc>
                <a:spcPct val="97500"/>
              </a:lnSpc>
              <a:spcBef>
                <a:spcPts val="635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modelo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Plan-Do-Check-</a:t>
            </a:r>
            <a:r>
              <a:rPr dirty="0" sz="1100">
                <a:latin typeface="Cambria"/>
                <a:cs typeface="Cambria"/>
              </a:rPr>
              <a:t>Act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eliminado,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 </a:t>
            </a:r>
            <a:r>
              <a:rPr dirty="0" sz="1100">
                <a:latin typeface="Cambria"/>
                <a:cs typeface="Cambria"/>
              </a:rPr>
              <a:t>realmente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modelos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pueden servir.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ct val="97500"/>
              </a:lnSpc>
              <a:spcBef>
                <a:spcPts val="670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aparecen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requisitos: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ahora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orden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irrelevante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cumplan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implementación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SGSI.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secciones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aumentado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mientras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2005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reducido.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añadido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versión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2013.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3686175" cy="7150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6595">
              <a:lnSpc>
                <a:spcPct val="100000"/>
              </a:lnSpc>
              <a:spcBef>
                <a:spcPts val="95"/>
              </a:spcBef>
              <a:tabLst>
                <a:tab pos="1362710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4.5.3.1.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	Controles</a:t>
            </a:r>
            <a:r>
              <a:rPr dirty="0" sz="1100" spc="-4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27001:2013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CONTROLES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ISO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27001:2013</a:t>
            </a:r>
            <a:r>
              <a:rPr dirty="0" sz="1300" spc="-35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FF0000"/>
                </a:solidFill>
                <a:latin typeface="Cambria"/>
                <a:cs typeface="Cambria"/>
              </a:rPr>
              <a:t>SOBRE</a:t>
            </a:r>
            <a:r>
              <a:rPr dirty="0" sz="1300" spc="-30" b="1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FF0000"/>
                </a:solidFill>
                <a:latin typeface="Cambria"/>
                <a:cs typeface="Cambria"/>
              </a:rPr>
              <a:t>EMPRESA_X</a:t>
            </a:r>
            <a:endParaRPr sz="13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1748789"/>
          <a:ext cx="5544820" cy="333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0"/>
                <a:gridCol w="247650"/>
                <a:gridCol w="2978785"/>
              </a:tblGrid>
              <a:tr h="169545">
                <a:tc gridSpan="3">
                  <a:txBody>
                    <a:bodyPr/>
                    <a:lstStyle/>
                    <a:p>
                      <a:pPr algn="ctr" marR="732155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CUMPLIMIENTO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E4E4E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CONTROL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ts val="1240"/>
                        </a:lnSpc>
                      </a:pPr>
                      <a:r>
                        <a:rPr dirty="0" sz="1100" b="1">
                          <a:latin typeface="Cambria"/>
                          <a:cs typeface="Cambria"/>
                        </a:rPr>
                        <a:t>?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OBSERVACIONES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159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900" spc="9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1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seguro.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Reglas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26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6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26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6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26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información.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286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marR="6223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Existe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metodología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seguir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creación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nuevo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otros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proyectos.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571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A.14.2.5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23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procedimientos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desarrollo.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Principios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ingeniería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sistemas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proyectos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conforme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normas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estándares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existentes.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A.14.2.6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2865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Entorno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desarrollo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seguro.</a:t>
                      </a:r>
                      <a:r>
                        <a:rPr dirty="0" sz="900" spc="2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Establecer</a:t>
                      </a:r>
                      <a:r>
                        <a:rPr dirty="0" sz="900" spc="2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proteger</a:t>
                      </a:r>
                      <a:r>
                        <a:rPr dirty="0" sz="900" spc="-1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entorno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desarrollo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86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5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llevan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37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correspondientes</a:t>
                      </a:r>
                      <a:r>
                        <a:rPr dirty="0" sz="900" spc="3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medidas</a:t>
                      </a:r>
                      <a:r>
                        <a:rPr dirty="0" sz="900" spc="3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asegurar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entorno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protegido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95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actualizan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periódicamente.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A.14.2.8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68580" marR="61594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pruebas</a:t>
                      </a:r>
                      <a:r>
                        <a:rPr dirty="0" sz="900" spc="21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1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seguridad.</a:t>
                      </a:r>
                      <a:r>
                        <a:rPr dirty="0" sz="900" spc="204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pruebas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funcionalidad</a:t>
                      </a:r>
                      <a:r>
                        <a:rPr dirty="0" sz="900" spc="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seguridad.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28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952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350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6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realizan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cierto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tiempo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pruebas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referidas</a:t>
                      </a:r>
                      <a:r>
                        <a:rPr dirty="0" sz="900" spc="27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28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se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documentan.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1655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A.16.1.4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2230">
                        <a:lnSpc>
                          <a:spcPct val="9750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Evaluación</a:t>
                      </a:r>
                      <a:r>
                        <a:rPr dirty="0" sz="900" spc="3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3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decisión</a:t>
                      </a:r>
                      <a:r>
                        <a:rPr dirty="0" sz="900" spc="32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3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3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eventos</a:t>
                      </a:r>
                      <a:r>
                        <a:rPr dirty="0" sz="900" spc="32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información.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Esto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es</a:t>
                      </a:r>
                      <a:r>
                        <a:rPr dirty="0" sz="900" spc="4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parte</a:t>
                      </a:r>
                      <a:r>
                        <a:rPr dirty="0" sz="900" spc="45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5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 incidentes.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2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2230">
                        <a:lnSpc>
                          <a:spcPts val="1060"/>
                        </a:lnSpc>
                        <a:spcBef>
                          <a:spcPts val="55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vez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detectada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cualquier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deficiencia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seguridad,</a:t>
                      </a:r>
                      <a:r>
                        <a:rPr dirty="0" sz="900" spc="4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analiza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lleva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cabo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39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acción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correctiva.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04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 marL="68580">
                        <a:lnSpc>
                          <a:spcPts val="1045"/>
                        </a:lnSpc>
                      </a:pPr>
                      <a:r>
                        <a:rPr dirty="0" sz="900" spc="-10" b="1">
                          <a:latin typeface="Cambria"/>
                          <a:cs typeface="Cambria"/>
                        </a:rPr>
                        <a:t>A.17.2.1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just" marL="68580" marR="62230">
                        <a:lnSpc>
                          <a:spcPts val="1060"/>
                        </a:lnSpc>
                      </a:pPr>
                      <a:r>
                        <a:rPr dirty="0" sz="900" i="1">
                          <a:latin typeface="Cambria"/>
                          <a:cs typeface="Cambria"/>
                        </a:rPr>
                        <a:t>Disponibilidad</a:t>
                      </a:r>
                      <a:r>
                        <a:rPr dirty="0" sz="900" spc="350" i="1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0" i="1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instalaciones</a:t>
                      </a:r>
                      <a:r>
                        <a:rPr dirty="0" sz="900" spc="350" i="1">
                          <a:latin typeface="Cambria"/>
                          <a:cs typeface="Cambria"/>
                        </a:rPr>
                        <a:t>   </a:t>
                      </a:r>
                      <a:r>
                        <a:rPr dirty="0" sz="900" spc="-25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procesamiento</a:t>
                      </a:r>
                      <a:r>
                        <a:rPr dirty="0" sz="900" spc="34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350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i="1">
                          <a:latin typeface="Cambria"/>
                          <a:cs typeface="Cambria"/>
                        </a:rPr>
                        <a:t>información.</a:t>
                      </a:r>
                      <a:r>
                        <a:rPr dirty="0" sz="900" spc="355" i="1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Lograr</a:t>
                      </a:r>
                      <a:r>
                        <a:rPr dirty="0" sz="900" spc="200" i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 i="1">
                          <a:latin typeface="Cambria"/>
                          <a:cs typeface="Cambria"/>
                        </a:rPr>
                        <a:t>redundancia.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62865">
                        <a:lnSpc>
                          <a:spcPct val="100000"/>
                        </a:lnSpc>
                      </a:pPr>
                      <a:r>
                        <a:rPr dirty="0" sz="1300">
                          <a:latin typeface="Wingdings"/>
                          <a:cs typeface="Wingdings"/>
                        </a:rPr>
                        <a:t></a:t>
                      </a:r>
                      <a:endParaRPr sz="1300">
                        <a:latin typeface="Wingdings"/>
                        <a:cs typeface="Wingdings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7310" marR="60960">
                        <a:lnSpc>
                          <a:spcPct val="97500"/>
                        </a:lnSpc>
                        <a:spcBef>
                          <a:spcPts val="53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analiza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posibilidad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establecer</a:t>
                      </a:r>
                      <a:r>
                        <a:rPr dirty="0" sz="900" spc="204"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elementos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redundantes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permitan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ejecución</a:t>
                      </a:r>
                      <a:r>
                        <a:rPr dirty="0" sz="900" spc="2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tareas</a:t>
                      </a:r>
                      <a:r>
                        <a:rPr dirty="0" sz="900" spc="2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ante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cualquier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desastre.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9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5069331"/>
            <a:ext cx="5426710" cy="4335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Controles_2013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4.5.4.</a:t>
            </a:r>
            <a:r>
              <a:rPr dirty="0" sz="1200" spc="2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COBIT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4.1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700"/>
              </a:lnSpc>
            </a:pPr>
            <a:r>
              <a:rPr dirty="0" sz="1100">
                <a:latin typeface="Cambria"/>
                <a:cs typeface="Cambria"/>
              </a:rPr>
              <a:t>COBIT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fundamentalmente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buenas </a:t>
            </a:r>
            <a:r>
              <a:rPr dirty="0" sz="1100">
                <a:latin typeface="Cambria"/>
                <a:cs typeface="Cambria"/>
              </a:rPr>
              <a:t>prácticas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elaborado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ISACA.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Formalmente </a:t>
            </a:r>
            <a:r>
              <a:rPr dirty="0" sz="1100">
                <a:latin typeface="Cambria"/>
                <a:cs typeface="Cambria"/>
              </a:rPr>
              <a:t>serviría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investigar,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desarrollar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promover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autoritativo, </a:t>
            </a:r>
            <a:r>
              <a:rPr dirty="0" sz="1100">
                <a:latin typeface="Cambria"/>
                <a:cs typeface="Cambria"/>
              </a:rPr>
              <a:t>actualizado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internacionalmente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aceptado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gobierno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adopción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diario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administradores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empresas, </a:t>
            </a:r>
            <a:r>
              <a:rPr dirty="0" sz="1100">
                <a:latin typeface="Cambria"/>
                <a:cs typeface="Cambria"/>
              </a:rPr>
              <a:t>profesionales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auditorías.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COBIT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4.1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4</a:t>
            </a:r>
            <a:r>
              <a:rPr dirty="0" sz="1100">
                <a:latin typeface="Cambria"/>
                <a:cs typeface="Cambria"/>
              </a:rPr>
              <a:t> dominios,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dominio: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604520" indent="-142240">
              <a:lnSpc>
                <a:spcPct val="100000"/>
              </a:lnSpc>
              <a:buFont typeface="Cambria"/>
              <a:buAutoNum type="arabicPeriod"/>
              <a:tabLst>
                <a:tab pos="605155" algn="l"/>
              </a:tabLst>
            </a:pPr>
            <a:r>
              <a:rPr dirty="0" sz="1100">
                <a:latin typeface="Cambria"/>
                <a:cs typeface="Cambria"/>
              </a:rPr>
              <a:t>Planear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Organizar</a:t>
            </a:r>
            <a:endParaRPr sz="1100">
              <a:latin typeface="Cambria"/>
              <a:cs typeface="Cambria"/>
            </a:endParaRPr>
          </a:p>
          <a:p>
            <a:pPr marL="604520" indent="-14224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5155" algn="l"/>
              </a:tabLst>
            </a:pPr>
            <a:r>
              <a:rPr dirty="0" sz="1100">
                <a:latin typeface="Cambria"/>
                <a:cs typeface="Cambria"/>
              </a:rPr>
              <a:t>Adquirir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Implementar</a:t>
            </a:r>
            <a:endParaRPr sz="1100">
              <a:latin typeface="Cambria"/>
              <a:cs typeface="Cambria"/>
            </a:endParaRPr>
          </a:p>
          <a:p>
            <a:pPr marL="604520" indent="-14224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5155" algn="l"/>
              </a:tabLst>
            </a:pPr>
            <a:r>
              <a:rPr dirty="0" sz="1100">
                <a:latin typeface="Cambria"/>
                <a:cs typeface="Cambria"/>
              </a:rPr>
              <a:t>Entregar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Soporte</a:t>
            </a:r>
            <a:endParaRPr sz="1100">
              <a:latin typeface="Cambria"/>
              <a:cs typeface="Cambria"/>
            </a:endParaRPr>
          </a:p>
          <a:p>
            <a:pPr marL="604520" indent="-14224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5155" algn="l"/>
              </a:tabLst>
            </a:pPr>
            <a:r>
              <a:rPr dirty="0" sz="1100" spc="-10">
                <a:latin typeface="Cambria"/>
                <a:cs typeface="Cambria"/>
              </a:rPr>
              <a:t>Monitorear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Evaluar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total,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cuatro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dominios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210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ejecutarlos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versión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denominada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COBIT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5.0,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refiere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cantidad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distribución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dominio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dedicado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Dirigir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Monitorear 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 función de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existentes. Por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reorganizan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cuatro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10">
                <a:latin typeface="Cambria"/>
                <a:cs typeface="Cambria"/>
              </a:rPr>
              <a:t> procesos.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6829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COBIT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COBIT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Assesor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seguimiento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tareas.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detendremos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fondo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marco,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 </a:t>
            </a:r>
            <a:r>
              <a:rPr dirty="0" sz="1100" spc="-10">
                <a:latin typeface="Cambria"/>
                <a:cs typeface="Cambria"/>
              </a:rPr>
              <a:t>mencionamos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superficial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informativo.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marL="457073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(ISACA,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2013)</a:t>
            </a:r>
            <a:endParaRPr sz="1100">
              <a:latin typeface="Cambria"/>
              <a:cs typeface="Cambria"/>
            </a:endParaRPr>
          </a:p>
          <a:p>
            <a:pPr marL="293116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(Marroquín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Rivera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&amp;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Rivas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Merino,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2009)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4.5.5.</a:t>
            </a:r>
            <a:r>
              <a:rPr dirty="0" sz="1200" spc="2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Herramientas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y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técnicas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para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Auditoría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Informática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posibles </a:t>
            </a:r>
            <a:r>
              <a:rPr dirty="0" sz="1100">
                <a:latin typeface="Cambria"/>
                <a:cs typeface="Cambria"/>
              </a:rPr>
              <a:t>formas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abordar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realización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0">
                <a:latin typeface="Cambria"/>
                <a:cs typeface="Cambria"/>
              </a:rPr>
              <a:t> auditoría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prestamos </a:t>
            </a:r>
            <a:r>
              <a:rPr dirty="0" sz="1100">
                <a:latin typeface="Cambria"/>
                <a:cs typeface="Cambria"/>
              </a:rPr>
              <a:t>atención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llamado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PILAR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 </a:t>
            </a:r>
            <a:r>
              <a:rPr dirty="0" sz="1100" spc="-10">
                <a:latin typeface="Cambria"/>
                <a:cs typeface="Cambria"/>
              </a:rPr>
              <a:t>mediante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metodología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Magerit.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queremos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exhaustivo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nuestra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método,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proyecto.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marL="355854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(Ministerio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Hacienda,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2014)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109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metodología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Magerit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PILAR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abordar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método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definitivo.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metodología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puntos esenciales: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Identificar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activos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5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Establecer</a:t>
            </a:r>
            <a:r>
              <a:rPr dirty="0" sz="1100">
                <a:latin typeface="Cambria"/>
                <a:cs typeface="Cambria"/>
              </a:rPr>
              <a:t> las</a:t>
            </a:r>
            <a:r>
              <a:rPr dirty="0" sz="1100" spc="-10">
                <a:latin typeface="Cambria"/>
                <a:cs typeface="Cambria"/>
              </a:rPr>
              <a:t> dependencias </a:t>
            </a:r>
            <a:r>
              <a:rPr dirty="0" sz="1100">
                <a:latin typeface="Cambria"/>
                <a:cs typeface="Cambria"/>
              </a:rPr>
              <a:t>de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activos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>
                <a:latin typeface="Cambria"/>
                <a:cs typeface="Cambria"/>
              </a:rPr>
              <a:t>Valorar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activos</a:t>
            </a:r>
            <a:endParaRPr sz="1100">
              <a:latin typeface="Cambria"/>
              <a:cs typeface="Cambria"/>
            </a:endParaRPr>
          </a:p>
          <a:p>
            <a:pPr marL="12700" marR="5715" indent="450215">
              <a:lnSpc>
                <a:spcPts val="1290"/>
              </a:lnSpc>
              <a:spcBef>
                <a:spcPts val="630"/>
              </a:spcBef>
              <a:buFont typeface="Cambria"/>
              <a:buAutoNum type="arabicPeriod"/>
              <a:tabLst>
                <a:tab pos="623570" algn="l"/>
              </a:tabLst>
            </a:pPr>
            <a:r>
              <a:rPr dirty="0" sz="1100">
                <a:latin typeface="Cambria"/>
                <a:cs typeface="Cambria"/>
              </a:rPr>
              <a:t>Dimensiones: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disponibilidad,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autenticidad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trazabilidad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3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Enumerar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amenazas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Determinar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impacto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activos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Establecer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salvaguardas</a:t>
            </a:r>
            <a:r>
              <a:rPr dirty="0" sz="1100">
                <a:latin typeface="Cambria"/>
                <a:cs typeface="Cambria"/>
              </a:rPr>
              <a:t> sobre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activos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-10">
                <a:latin typeface="Cambria"/>
                <a:cs typeface="Cambria"/>
              </a:rPr>
              <a:t> carencias</a:t>
            </a:r>
            <a:r>
              <a:rPr dirty="0" sz="1100">
                <a:latin typeface="Cambria"/>
                <a:cs typeface="Cambria"/>
              </a:rPr>
              <a:t> y</a:t>
            </a:r>
            <a:r>
              <a:rPr dirty="0" sz="1100" spc="-10">
                <a:latin typeface="Cambria"/>
                <a:cs typeface="Cambria"/>
              </a:rPr>
              <a:t> establecer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mejoras</a:t>
            </a:r>
            <a:endParaRPr sz="1100">
              <a:latin typeface="Cambria"/>
              <a:cs typeface="Cambria"/>
            </a:endParaRPr>
          </a:p>
          <a:p>
            <a:pPr marL="608330" indent="-146050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08965" algn="l"/>
              </a:tabLst>
            </a:pPr>
            <a:r>
              <a:rPr dirty="0" sz="1100" spc="-10">
                <a:latin typeface="Cambria"/>
                <a:cs typeface="Cambria"/>
              </a:rPr>
              <a:t>Análisis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coste-</a:t>
            </a:r>
            <a:r>
              <a:rPr dirty="0" sz="1100">
                <a:latin typeface="Cambria"/>
                <a:cs typeface="Cambria"/>
              </a:rPr>
              <a:t>beneficio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salvaguardas</a:t>
            </a:r>
            <a:endParaRPr sz="1100">
              <a:latin typeface="Cambria"/>
              <a:cs typeface="Cambria"/>
            </a:endParaRPr>
          </a:p>
          <a:p>
            <a:pPr marL="690880" indent="-227965">
              <a:lnSpc>
                <a:spcPct val="100000"/>
              </a:lnSpc>
              <a:spcBef>
                <a:spcPts val="570"/>
              </a:spcBef>
              <a:buFont typeface="Cambria"/>
              <a:buAutoNum type="arabicPeriod"/>
              <a:tabLst>
                <a:tab pos="690880" algn="l"/>
              </a:tabLst>
            </a:pP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establecimiento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salvaguardas</a:t>
            </a:r>
            <a:endParaRPr sz="1100">
              <a:latin typeface="Cambria"/>
              <a:cs typeface="Cambria"/>
            </a:endParaRPr>
          </a:p>
          <a:p>
            <a:pPr marL="4523105">
              <a:lnSpc>
                <a:spcPct val="100000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(Huerta,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2012)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030"/>
              </a:spcBef>
              <a:buAutoNum type="arabicPeriod" startAt="6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Us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o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aceptable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activos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buClr>
                <a:srgbClr val="4F81BC"/>
              </a:buClr>
              <a:buFont typeface="Cambria"/>
              <a:buAutoNum type="arabicPeriod" startAt="6"/>
            </a:pPr>
            <a:endParaRPr sz="14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Ob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jeto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principales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aceptable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asociados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4805" cy="5106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lvl="3" marL="1362710" indent="-666750">
              <a:lnSpc>
                <a:spcPct val="100000"/>
              </a:lnSpc>
              <a:spcBef>
                <a:spcPts val="95"/>
              </a:spcBef>
              <a:buAutoNum type="arabicPeriod" startAt="2"/>
              <a:tabLst>
                <a:tab pos="1362710" algn="l"/>
                <a:tab pos="1363345" algn="l"/>
              </a:tabLst>
            </a:pP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Ámbit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o</a:t>
            </a:r>
            <a:r>
              <a:rPr dirty="0" sz="1100" spc="-2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100" spc="-2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100" spc="-2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aplicación</a:t>
            </a:r>
            <a:endParaRPr sz="1100">
              <a:latin typeface="Cambria"/>
              <a:cs typeface="Cambria"/>
            </a:endParaRPr>
          </a:p>
          <a:p>
            <a:pPr lvl="3">
              <a:lnSpc>
                <a:spcPct val="100000"/>
              </a:lnSpc>
              <a:buClr>
                <a:srgbClr val="4F81BC"/>
              </a:buClr>
              <a:buFont typeface="Cambria"/>
              <a:buAutoNum type="arabicPeriod" startAt="2"/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proporciona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directrices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empleados </a:t>
            </a:r>
            <a:r>
              <a:rPr dirty="0" sz="1100">
                <a:latin typeface="Cambria"/>
                <a:cs typeface="Cambria"/>
              </a:rPr>
              <a:t>implicados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deben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conscientes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limitaciones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siendo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estos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exponen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27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éstos </a:t>
            </a:r>
            <a:r>
              <a:rPr dirty="0" sz="1100">
                <a:latin typeface="Cambria"/>
                <a:cs typeface="Cambria"/>
              </a:rPr>
              <a:t>prestan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 usarse 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 profesional. La organización asume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asociados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al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electrónico,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comunicaciones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fines profesionales.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fines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ajenos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intereses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 i="1">
                <a:latin typeface="Cambria"/>
                <a:cs typeface="Cambria"/>
              </a:rPr>
              <a:t>EMPRESA_X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infrinja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leyes.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1025"/>
              </a:spcBef>
              <a:buAutoNum type="arabicPeriod" startAt="3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Refe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rencias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·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Manual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Gestión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Calidad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 </a:t>
            </a:r>
            <a:r>
              <a:rPr dirty="0" sz="1100" spc="-10">
                <a:latin typeface="Cambria"/>
                <a:cs typeface="Cambria"/>
              </a:rPr>
              <a:t>(EMPRESA_X, 2014)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·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UNE-</a:t>
            </a:r>
            <a:r>
              <a:rPr dirty="0" sz="1100" i="1">
                <a:latin typeface="Cambria"/>
                <a:cs typeface="Cambria"/>
              </a:rPr>
              <a:t>ISO</a:t>
            </a:r>
            <a:r>
              <a:rPr dirty="0" sz="1100" spc="40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27001:2005</a:t>
            </a:r>
            <a:r>
              <a:rPr dirty="0" sz="1100" spc="40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(ISO/IEC,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27001:2005,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2005)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UNE-</a:t>
            </a:r>
            <a:r>
              <a:rPr dirty="0" sz="1100" i="1">
                <a:latin typeface="Cambria"/>
                <a:cs typeface="Cambria"/>
              </a:rPr>
              <a:t>ISO</a:t>
            </a:r>
            <a:r>
              <a:rPr dirty="0" sz="1100" spc="40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27001:2013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(ISO/IEC,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27001:2013,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2013)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lvl="3" marL="462915" marR="3315970" indent="233679">
              <a:lnSpc>
                <a:spcPct val="195500"/>
              </a:lnSpc>
              <a:buAutoNum type="arabicPeriod" startAt="4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finiciones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aplica.</a:t>
            </a:r>
            <a:endParaRPr sz="1100">
              <a:latin typeface="Cambria"/>
              <a:cs typeface="Cambria"/>
            </a:endParaRPr>
          </a:p>
          <a:p>
            <a:pPr lvl="3">
              <a:lnSpc>
                <a:spcPct val="100000"/>
              </a:lnSpc>
              <a:buClr>
                <a:srgbClr val="4F81BC"/>
              </a:buClr>
              <a:buFont typeface="Cambria"/>
              <a:buAutoNum type="arabicPeriod" startAt="4"/>
            </a:pPr>
            <a:endParaRPr sz="13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1030"/>
              </a:spcBef>
              <a:buAutoNum type="arabicPeriod" startAt="4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Dia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grama 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del</a:t>
            </a:r>
            <a:r>
              <a:rPr dirty="0" sz="1100" spc="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proceso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tabla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describe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distintos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flujos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6141465"/>
          <a:ext cx="5694045" cy="24085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9810"/>
                <a:gridCol w="3398520"/>
              </a:tblGrid>
              <a:tr h="3956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Proceso: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b="1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11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ACEPTABLE</a:t>
                      </a:r>
                      <a:r>
                        <a:rPr dirty="0" sz="11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ACTIVOS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1079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RESPONSABLES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68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 indent="-70485">
                        <a:lnSpc>
                          <a:spcPts val="1265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Director</a:t>
                      </a:r>
                      <a:r>
                        <a:rPr dirty="0" sz="1100" spc="-4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Gerente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38430" indent="-70485">
                        <a:lnSpc>
                          <a:spcPts val="1260"/>
                        </a:lnSpc>
                        <a:buClr>
                          <a:srgbClr val="000000"/>
                        </a:buClr>
                        <a:buChar char="·"/>
                        <a:tabLst>
                          <a:tab pos="139065" algn="l"/>
                        </a:tabLst>
                      </a:pPr>
                      <a:r>
                        <a:rPr dirty="0" u="sng" sz="11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Responsable</a:t>
                      </a:r>
                      <a:r>
                        <a:rPr dirty="0" u="sng" sz="1100" spc="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110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de</a:t>
                      </a:r>
                      <a:r>
                        <a:rPr dirty="0" u="sng" sz="1100" spc="15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 </a:t>
                      </a:r>
                      <a:r>
                        <a:rPr dirty="0" u="sng" sz="1100" spc="-1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ambria"/>
                          <a:cs typeface="Cambria"/>
                          <a:hlinkClick r:id="rId2" action="ppaction://hlinksldjump"/>
                        </a:rPr>
                        <a:t>Seguridad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ENTRADAS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empresa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SALIDAS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Aceptación</a:t>
                      </a:r>
                      <a:r>
                        <a:rPr dirty="0" sz="11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 de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uso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0180">
                <a:tc>
                  <a:txBody>
                    <a:bodyPr/>
                    <a:lstStyle/>
                    <a:p>
                      <a:pPr marL="68580">
                        <a:lnSpc>
                          <a:spcPts val="1245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REGISTROS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5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11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Recibí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política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uso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activos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ACTIVIDADES</a:t>
                      </a:r>
                      <a:r>
                        <a:rPr dirty="0" sz="1100" spc="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SEGUIMIENTO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762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 indent="-70485">
                        <a:lnSpc>
                          <a:spcPts val="1265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Planificación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Gestión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38430" indent="-70485">
                        <a:lnSpc>
                          <a:spcPts val="1260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Revisión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por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dirección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INFRAESTRUCTURAS</a:t>
                      </a:r>
                      <a:r>
                        <a:rPr dirty="0" sz="1100" spc="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b="1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1100" spc="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EQUIPOS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 necesario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9545"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CUALIFICACION</a:t>
                      </a:r>
                      <a:r>
                        <a:rPr dirty="0" sz="1100" spc="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PERSONAL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40"/>
                        </a:lnSpc>
                      </a:pPr>
                      <a:r>
                        <a:rPr dirty="0" sz="1100">
                          <a:latin typeface="Cambria"/>
                          <a:cs typeface="Cambria"/>
                        </a:rPr>
                        <a:t>·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11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todos</a:t>
                      </a:r>
                      <a:r>
                        <a:rPr dirty="0" sz="11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interesados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dirty="0" sz="1100" spc="-10" b="1">
                          <a:latin typeface="Cambria"/>
                          <a:cs typeface="Cambria"/>
                        </a:rPr>
                        <a:t>DOCUMENTOS</a:t>
                      </a:r>
                      <a:r>
                        <a:rPr dirty="0" sz="1100" spc="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 b="1">
                          <a:latin typeface="Cambria"/>
                          <a:cs typeface="Cambria"/>
                        </a:rPr>
                        <a:t>SOPORTE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 indent="-70485">
                        <a:lnSpc>
                          <a:spcPts val="1275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Legislación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38430" indent="-70485">
                        <a:lnSpc>
                          <a:spcPts val="1290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Informes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1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Auditorías</a:t>
                      </a:r>
                      <a:endParaRPr sz="1100">
                        <a:latin typeface="Cambria"/>
                        <a:cs typeface="Cambria"/>
                      </a:endParaRPr>
                    </a:p>
                    <a:p>
                      <a:pPr marL="138430" indent="-70485">
                        <a:lnSpc>
                          <a:spcPts val="1260"/>
                        </a:lnSpc>
                        <a:buChar char="·"/>
                        <a:tabLst>
                          <a:tab pos="139065" algn="l"/>
                        </a:tabLst>
                      </a:pPr>
                      <a:r>
                        <a:rPr dirty="0" sz="1100" spc="-10">
                          <a:latin typeface="Cambria"/>
                          <a:cs typeface="Cambria"/>
                        </a:rPr>
                        <a:t>Evaluación</a:t>
                      </a:r>
                      <a:r>
                        <a:rPr dirty="0" sz="11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1100" spc="-10">
                          <a:latin typeface="Cambria"/>
                          <a:cs typeface="Cambria"/>
                        </a:rPr>
                        <a:t>riesgos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8541257"/>
            <a:ext cx="1296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Uso_Aceptable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3908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6595">
              <a:lnSpc>
                <a:spcPct val="100000"/>
              </a:lnSpc>
              <a:spcBef>
                <a:spcPts val="95"/>
              </a:spcBef>
              <a:tabLst>
                <a:tab pos="1362710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4.5.6.6.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Procedimiento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SEGURIDAD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RED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</a:t>
            </a:r>
            <a:r>
              <a:rPr dirty="0" sz="1100" spc="-10" i="1">
                <a:latin typeface="Cambria"/>
                <a:cs typeface="Cambria"/>
              </a:rPr>
              <a:t> SISTEMAS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encuentra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alojada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229" i="1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debe </a:t>
            </a:r>
            <a:r>
              <a:rPr dirty="0" sz="1100">
                <a:latin typeface="Cambria"/>
                <a:cs typeface="Cambria"/>
              </a:rPr>
              <a:t>tratarse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atención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relacionada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clientes,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proveedores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amenazas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exponer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relacionados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spyware,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spam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amenazas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ponen 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peligro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confidencialidad,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disponibilidad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precaución, garantizando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autorizada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 </a:t>
            </a:r>
            <a:r>
              <a:rPr dirty="0" sz="1100">
                <a:latin typeface="Cambria"/>
                <a:cs typeface="Cambria"/>
              </a:rPr>
              <a:t>Igualmente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90"/>
              </a:spcBef>
            </a:pPr>
            <a:r>
              <a:rPr dirty="0" sz="1100">
                <a:latin typeface="Cambria"/>
                <a:cs typeface="Cambria"/>
              </a:rPr>
              <a:t>Bajo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circunstancia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10">
                <a:latin typeface="Cambria"/>
                <a:cs typeface="Cambria"/>
              </a:rPr>
              <a:t> hacer: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previamente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tu</a:t>
            </a:r>
            <a:r>
              <a:rPr dirty="0" sz="1100" spc="-25">
                <a:latin typeface="Cambria"/>
                <a:cs typeface="Cambria"/>
              </a:rPr>
              <a:t> PC.</a:t>
            </a:r>
            <a:endParaRPr sz="1100">
              <a:latin typeface="Cambria"/>
              <a:cs typeface="Cambria"/>
            </a:endParaRPr>
          </a:p>
          <a:p>
            <a:pPr algn="just" lvl="1" marL="688975" marR="10160" indent="-226695">
              <a:lnSpc>
                <a:spcPts val="1290"/>
              </a:lnSpc>
              <a:spcBef>
                <a:spcPts val="700"/>
              </a:spcBef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disco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extraíble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tu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PC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previamente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haya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escaneado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antivirus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-10">
                <a:latin typeface="Cambria"/>
                <a:cs typeface="Cambria"/>
              </a:rPr>
              <a:t> aprobado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algn="just" lvl="1" marL="688975" marR="8255" indent="-226695">
              <a:lnSpc>
                <a:spcPts val="1290"/>
              </a:lnSpc>
              <a:spcBef>
                <a:spcPts val="660"/>
              </a:spcBef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Descargar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utilizarlo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 algn="just" lvl="1" marL="691515" marR="8255" indent="-228600">
              <a:lnSpc>
                <a:spcPct val="97600"/>
              </a:lnSpc>
              <a:spcBef>
                <a:spcPts val="625"/>
              </a:spcBef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atención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archivos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adjuntos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correos </a:t>
            </a:r>
            <a:r>
              <a:rPr dirty="0" sz="1100">
                <a:latin typeface="Cambria"/>
                <a:cs typeface="Cambria"/>
              </a:rPr>
              <a:t>electrónicos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potencial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malicioso.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archivo adjunto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desconozca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 </a:t>
            </a:r>
            <a:r>
              <a:rPr dirty="0" sz="1100" spc="-10">
                <a:latin typeface="Cambria"/>
                <a:cs typeface="Cambria"/>
              </a:rPr>
              <a:t>procedencia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sospechoso.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6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aéreas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restringidas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red.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(ej.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acceso).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constituye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violación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política.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990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CONTRASE</a:t>
            </a:r>
            <a:r>
              <a:rPr dirty="0" sz="1100" spc="-10" i="1">
                <a:latin typeface="Cambria"/>
                <a:cs typeface="Cambria"/>
              </a:rPr>
              <a:t>ÑAS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crítico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empresa.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secreto.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escribir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compartir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otras personas.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25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25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Administración</a:t>
            </a:r>
            <a:r>
              <a:rPr dirty="0" sz="1100" spc="24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acceso,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sido </a:t>
            </a:r>
            <a:r>
              <a:rPr dirty="0" sz="1100" spc="-10">
                <a:latin typeface="Cambria"/>
                <a:cs typeface="Cambria"/>
              </a:rPr>
              <a:t>debidamente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autorizado.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compartirán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utilizarán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contraseñas </a:t>
            </a:r>
            <a:r>
              <a:rPr dirty="0" sz="1100">
                <a:latin typeface="Cambria"/>
                <a:cs typeface="Cambria"/>
              </a:rPr>
              <a:t>genéricas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grupos.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únicamente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responsabiliza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misma.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7345" cy="8601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contraseñas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características: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longitud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6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caracteres</a:t>
            </a: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numérico</a:t>
            </a: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 spc="-10">
                <a:latin typeface="Cambria"/>
                <a:cs typeface="Cambria"/>
              </a:rPr>
              <a:t>Incluir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mayúsculas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minúsculas</a:t>
            </a: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diccionarios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(español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extranjero)</a:t>
            </a:r>
            <a:endParaRPr sz="1100">
              <a:latin typeface="Cambria"/>
              <a:cs typeface="Cambria"/>
            </a:endParaRPr>
          </a:p>
          <a:p>
            <a:pPr marL="691515" indent="-22923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 </a:t>
            </a:r>
            <a:r>
              <a:rPr dirty="0" sz="1100" spc="-10">
                <a:latin typeface="Cambria"/>
                <a:cs typeface="Cambria"/>
              </a:rPr>
              <a:t>patrones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fácilmente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deducibles.</a:t>
            </a:r>
            <a:endParaRPr sz="1100">
              <a:latin typeface="Cambria"/>
              <a:cs typeface="Cambria"/>
            </a:endParaRPr>
          </a:p>
          <a:p>
            <a:pPr marL="691515" marR="5080" indent="-228600">
              <a:lnSpc>
                <a:spcPts val="1280"/>
              </a:lnSpc>
              <a:spcBef>
                <a:spcPts val="105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nacimiento,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nombres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familia,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mascotas,...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requiera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recomienda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cambio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año.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anteriormente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como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10">
                <a:latin typeface="Cambria"/>
                <a:cs typeface="Cambria"/>
              </a:rPr>
              <a:t> responsabilidad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recae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administrador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sistema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sospecha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comprometida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utilizada </a:t>
            </a:r>
            <a:r>
              <a:rPr dirty="0" sz="1100">
                <a:latin typeface="Cambria"/>
                <a:cs typeface="Cambria"/>
              </a:rPr>
              <a:t>indebidamente por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 informar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1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este </a:t>
            </a:r>
            <a:r>
              <a:rPr dirty="0" sz="1100" spc="-10">
                <a:latin typeface="Cambria"/>
                <a:cs typeface="Cambria"/>
              </a:rPr>
              <a:t>incidente.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bloquear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PC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ausencia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trabajo,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evitando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acceder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ausencia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éste.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almacenarán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repositorio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seguro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controlado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1025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i="1">
                <a:latin typeface="Cambria"/>
                <a:cs typeface="Cambria"/>
              </a:rPr>
              <a:t>CORREO </a:t>
            </a:r>
            <a:r>
              <a:rPr dirty="0" sz="1100" spc="-10" i="1">
                <a:latin typeface="Cambria"/>
                <a:cs typeface="Cambria"/>
              </a:rPr>
              <a:t>ELECTRÓNICO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MENSAJERÍA</a:t>
            </a:r>
            <a:r>
              <a:rPr dirty="0" sz="110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INSTANTÁNEA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4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mensajería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instantánea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(ej.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GroupWise</a:t>
            </a:r>
            <a:r>
              <a:rPr dirty="0" sz="1100" spc="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Messenger</a:t>
            </a:r>
            <a:r>
              <a:rPr dirty="0" sz="1100" spc="-10">
                <a:latin typeface="Cambria"/>
                <a:cs typeface="Cambria"/>
              </a:rPr>
              <a:t>)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actividades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prohibido,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interferir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desempeño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 </a:t>
            </a:r>
            <a:r>
              <a:rPr dirty="0" sz="1100" spc="-10">
                <a:latin typeface="Cambria"/>
                <a:cs typeface="Cambria"/>
              </a:rPr>
              <a:t>tareas.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recomendaciones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normas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expone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0">
                <a:latin typeface="Cambria"/>
                <a:cs typeface="Cambria"/>
              </a:rPr>
              <a:t> siguiente: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archivos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adjuntos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tamaño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(más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30</a:t>
            </a:r>
            <a:r>
              <a:rPr dirty="0" sz="1100" spc="-25" i="1">
                <a:latin typeface="Cambria"/>
                <a:cs typeface="Cambria"/>
              </a:rPr>
              <a:t> MB</a:t>
            </a:r>
            <a:r>
              <a:rPr dirty="0" sz="1100" spc="-25">
                <a:latin typeface="Cambria"/>
                <a:cs typeface="Cambria"/>
              </a:rPr>
              <a:t>)</a:t>
            </a:r>
            <a:endParaRPr sz="1100">
              <a:latin typeface="Cambria"/>
              <a:cs typeface="Cambria"/>
            </a:endParaRPr>
          </a:p>
          <a:p>
            <a:pPr lvl="1" marL="688975" marR="8255" indent="-226695">
              <a:lnSpc>
                <a:spcPts val="1280"/>
              </a:lnSpc>
              <a:spcBef>
                <a:spcPts val="70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presentaciones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lúdico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puedan </a:t>
            </a:r>
            <a:r>
              <a:rPr dirty="0" sz="1100">
                <a:latin typeface="Cambria"/>
                <a:cs typeface="Cambria"/>
              </a:rPr>
              <a:t>herir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sensibilidad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empleado</a:t>
            </a: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Identificar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destinatario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emisor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correo</a:t>
            </a:r>
            <a:endParaRPr sz="1100">
              <a:latin typeface="Cambria"/>
              <a:cs typeface="Cambria"/>
            </a:endParaRPr>
          </a:p>
          <a:p>
            <a:pPr lvl="1" marL="688975" marR="6985" indent="-226695">
              <a:lnSpc>
                <a:spcPts val="1280"/>
              </a:lnSpc>
              <a:spcBef>
                <a:spcPts val="70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utilizar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mensajería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instantánea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previamente 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aprobado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exigir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responsabilidad </a:t>
            </a:r>
            <a:r>
              <a:rPr dirty="0" sz="1100">
                <a:latin typeface="Cambria"/>
                <a:cs typeface="Cambria"/>
              </a:rPr>
              <a:t>legal,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aplicarse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estándares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protocolos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correspondencia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manuscrita.</a:t>
            </a:r>
            <a:r>
              <a:rPr dirty="0" sz="1100" spc="21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pueda </a:t>
            </a:r>
            <a:r>
              <a:rPr dirty="0" sz="1100">
                <a:latin typeface="Cambria"/>
                <a:cs typeface="Cambria"/>
              </a:rPr>
              <a:t>dañar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imagen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justificar.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email,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enviarse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 </a:t>
            </a:r>
            <a:r>
              <a:rPr dirty="0" sz="1100">
                <a:latin typeface="Cambria"/>
                <a:cs typeface="Cambria"/>
              </a:rPr>
              <a:t>segura,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decir,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cifrada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recomendable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comprimir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protegerla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envío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 acordar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receptor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cifrado.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66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2915">
              <a:lnSpc>
                <a:spcPct val="100000"/>
              </a:lnSpc>
              <a:spcBef>
                <a:spcPts val="95"/>
              </a:spcBef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siguiente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mbria"/>
              <a:cs typeface="Cambria"/>
            </a:endParaRPr>
          </a:p>
          <a:p>
            <a:pPr algn="just" marL="688975" marR="6350" indent="-226695">
              <a:lnSpc>
                <a:spcPct val="97500"/>
              </a:lnSpc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Material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viole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obligaciones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tercera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interesada,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incumplimiento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propiedad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intelectual,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copyright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normativa.</a:t>
            </a:r>
            <a:endParaRPr sz="1100">
              <a:latin typeface="Cambria"/>
              <a:cs typeface="Cambria"/>
            </a:endParaRPr>
          </a:p>
          <a:p>
            <a:pPr marL="688975" indent="-226695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Material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difamatorio</a:t>
            </a:r>
            <a:endParaRPr sz="1100">
              <a:latin typeface="Cambria"/>
              <a:cs typeface="Cambria"/>
            </a:endParaRPr>
          </a:p>
          <a:p>
            <a:pPr marL="688975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Material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ofensivo</a:t>
            </a:r>
            <a:endParaRPr sz="1100">
              <a:latin typeface="Cambria"/>
              <a:cs typeface="Cambria"/>
            </a:endParaRPr>
          </a:p>
          <a:p>
            <a:pPr marL="688975" indent="-226695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Material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cualquier empleado</a:t>
            </a:r>
            <a:endParaRPr sz="1100">
              <a:latin typeface="Cambria"/>
              <a:cs typeface="Cambria"/>
            </a:endParaRPr>
          </a:p>
          <a:p>
            <a:pPr algn="just" marL="688975" marR="6985" indent="-226695">
              <a:lnSpc>
                <a:spcPts val="1280"/>
              </a:lnSpc>
              <a:spcBef>
                <a:spcPts val="705"/>
              </a:spcBef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material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considerarse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ilegal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 spc="-20">
                <a:latin typeface="Cambria"/>
                <a:cs typeface="Cambria"/>
              </a:rPr>
              <a:t>esté </a:t>
            </a:r>
            <a:r>
              <a:rPr dirty="0" sz="1100" spc="-10">
                <a:latin typeface="Cambria"/>
                <a:cs typeface="Cambria"/>
              </a:rPr>
              <a:t>contemplado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4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 propósito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comercial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leer,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grabar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 spc="-10">
                <a:latin typeface="Cambria"/>
                <a:cs typeface="Cambria"/>
              </a:rPr>
              <a:t>empleado</a:t>
            </a:r>
            <a:r>
              <a:rPr dirty="0" sz="1100">
                <a:latin typeface="Cambria"/>
                <a:cs typeface="Cambria"/>
              </a:rPr>
              <a:t> sin el </a:t>
            </a:r>
            <a:r>
              <a:rPr dirty="0" sz="1100" spc="-10">
                <a:latin typeface="Cambria"/>
                <a:cs typeface="Cambria"/>
              </a:rPr>
              <a:t>consentimiento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éste.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duda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acerca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fines </a:t>
            </a:r>
            <a:r>
              <a:rPr dirty="0" sz="1100">
                <a:latin typeface="Cambria"/>
                <a:cs typeface="Cambria"/>
              </a:rPr>
              <a:t>comerciales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990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i="1">
                <a:latin typeface="Cambria"/>
                <a:cs typeface="Cambria"/>
              </a:rPr>
              <a:t>USO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INTERNET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INTERCAMBIO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principios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 electrónico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mensajería instantánea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al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Internet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intercambio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conscientes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mundo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empresarial.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cantidad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verificar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transacciones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bancarias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utilizarán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regulados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entidad </a:t>
            </a:r>
            <a:r>
              <a:rPr dirty="0" sz="1100">
                <a:latin typeface="Cambria"/>
                <a:cs typeface="Cambria"/>
              </a:rPr>
              <a:t>bancaria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manteniendo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niveles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operación.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envíe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16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marco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R.D.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1720/2007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aprueba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reglamento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ley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orgánica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15/1999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protección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datos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carácter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personal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infringir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copyright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página.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obtener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Queda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prohibida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visita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sitios,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descarga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material,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transferencia, almacenamiento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imágenes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encuadren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categorías: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Material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difamatorio</a:t>
            </a: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Material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ofensivo,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vulgar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obsceno</a:t>
            </a:r>
            <a:endParaRPr sz="1100">
              <a:latin typeface="Cambria"/>
              <a:cs typeface="Cambria"/>
            </a:endParaRPr>
          </a:p>
          <a:p>
            <a:pPr lvl="1" marL="691515" indent="-2292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considerarse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ilegal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juegos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online.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068069" y="878839"/>
            <a:ext cx="5420360" cy="888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Contenido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ambria"/>
              <a:cs typeface="Cambria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2" action="ppaction://hlinksldjump"/>
              </a:rPr>
              <a:t>1.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	Resumen</a:t>
            </a:r>
            <a:r>
              <a:rPr dirty="0" sz="1000" spc="34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................................................................................................................................10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3" action="ppaction://hlinksldjump"/>
              </a:rPr>
              <a:t>2.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	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Abstract</a:t>
            </a:r>
            <a:r>
              <a:rPr dirty="0" sz="1000" spc="-10" b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..................................................................................................................................11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4" action="ppaction://hlinksldjump"/>
              </a:rPr>
              <a:t>3.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	Introducción</a:t>
            </a:r>
            <a:r>
              <a:rPr dirty="0" sz="1000" spc="26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General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............................................................................................................12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5" action="ppaction://hlinksldjump"/>
              </a:rPr>
              <a:t>4.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	Auditoría</a:t>
            </a:r>
            <a:r>
              <a:rPr dirty="0" sz="1000" spc="16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Informática</a:t>
            </a:r>
            <a:r>
              <a:rPr dirty="0" sz="1000" spc="-5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...........................................................................................................14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5" action="ppaction://hlinksldjump"/>
              </a:rPr>
              <a:t>4.1.</a:t>
            </a:r>
            <a:r>
              <a:rPr dirty="0" sz="1000" spc="340" b="1">
                <a:latin typeface="Cambria"/>
                <a:cs typeface="Cambria"/>
                <a:hlinkClick r:id="rId5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Introducción</a:t>
            </a:r>
            <a:r>
              <a:rPr dirty="0" sz="1000" spc="-4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..........................................................................................................................14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5" action="ppaction://hlinksldjump"/>
              </a:rPr>
              <a:t>4.1.1.</a:t>
            </a:r>
            <a:r>
              <a:rPr dirty="0" sz="1000" b="1" i="1">
                <a:latin typeface="Cambria"/>
                <a:cs typeface="Cambria"/>
                <a:hlinkClick r:id="rId5" action="ppaction://hlinksldjump"/>
              </a:rPr>
              <a:t>	Definición</a:t>
            </a:r>
            <a:r>
              <a:rPr dirty="0" sz="1000" spc="229" b="1" i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......................................................................................................................14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6" action="ppaction://hlinksldjump"/>
              </a:rPr>
              <a:t>4.1.2.</a:t>
            </a:r>
            <a:r>
              <a:rPr dirty="0" sz="1000" b="1" i="1">
                <a:latin typeface="Cambria"/>
                <a:cs typeface="Cambria"/>
                <a:hlinkClick r:id="rId6" action="ppaction://hlinksldjump"/>
              </a:rPr>
              <a:t>	Objetivo</a:t>
            </a:r>
            <a:r>
              <a:rPr dirty="0" sz="1000" spc="295" b="1" i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.........................................................................................................................15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6" action="ppaction://hlinksldjump"/>
              </a:rPr>
              <a:t>4.1.3.</a:t>
            </a:r>
            <a:r>
              <a:rPr dirty="0" sz="1000" b="1" i="1">
                <a:latin typeface="Cambria"/>
                <a:cs typeface="Cambria"/>
                <a:hlinkClick r:id="rId6" action="ppaction://hlinksldjump"/>
              </a:rPr>
              <a:t>	Ámbito</a:t>
            </a:r>
            <a:r>
              <a:rPr dirty="0" sz="1000" spc="40" b="1" i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6" action="ppaction://hlinksldjump"/>
              </a:rPr>
              <a:t>de</a:t>
            </a:r>
            <a:r>
              <a:rPr dirty="0" sz="1000" spc="40" b="1" i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6" action="ppaction://hlinksldjump"/>
              </a:rPr>
              <a:t>actuación</a:t>
            </a:r>
            <a:r>
              <a:rPr dirty="0" sz="1000" spc="10" b="1" i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.....................................................................................................15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6" action="ppaction://hlinksldjump"/>
              </a:rPr>
              <a:t>4.1.4.</a:t>
            </a:r>
            <a:r>
              <a:rPr dirty="0" sz="1000" b="1" i="1">
                <a:latin typeface="Cambria"/>
                <a:cs typeface="Cambria"/>
                <a:hlinkClick r:id="rId6" action="ppaction://hlinksldjump"/>
              </a:rPr>
              <a:t>	</a:t>
            </a:r>
            <a:r>
              <a:rPr dirty="0" sz="1000" spc="-10" b="1" i="1">
                <a:latin typeface="Cambria"/>
                <a:cs typeface="Cambria"/>
                <a:hlinkClick r:id="rId6" action="ppaction://hlinksldjump"/>
              </a:rPr>
              <a:t>Regulación</a:t>
            </a:r>
            <a:r>
              <a:rPr dirty="0" sz="1000" spc="-10" b="1" i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.....................................................................................................................15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4.2.</a:t>
            </a:r>
            <a:r>
              <a:rPr dirty="0" sz="1000" spc="47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Tipos</a:t>
            </a:r>
            <a:r>
              <a:rPr dirty="0" sz="1000" spc="-1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de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auditoría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informática:</a:t>
            </a:r>
            <a:r>
              <a:rPr dirty="0" sz="1000" spc="-1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interna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y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externa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.............................................................16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8" action="ppaction://hlinksldjump"/>
              </a:rPr>
              <a:t>4.3.</a:t>
            </a:r>
            <a:r>
              <a:rPr dirty="0" sz="1000" spc="180" b="1">
                <a:latin typeface="Cambria"/>
                <a:cs typeface="Cambria"/>
                <a:hlinkClick r:id="rId8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El</a:t>
            </a:r>
            <a:r>
              <a:rPr dirty="0" sz="1000" spc="2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auditor</a:t>
            </a:r>
            <a:r>
              <a:rPr dirty="0" sz="1000" spc="5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informático</a:t>
            </a:r>
            <a:r>
              <a:rPr dirty="0" sz="1000" spc="25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8" action="ppaction://hlinksldjump"/>
              </a:rPr>
              <a:t>..........................................................................................................17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4.4.</a:t>
            </a:r>
            <a:r>
              <a:rPr dirty="0" sz="1000" spc="200" b="1">
                <a:latin typeface="Cambria"/>
                <a:cs typeface="Cambria"/>
                <a:hlinkClick r:id="rId9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Etapas</a:t>
            </a:r>
            <a:r>
              <a:rPr dirty="0" sz="1000" spc="2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de</a:t>
            </a:r>
            <a:r>
              <a:rPr dirty="0" sz="1000" spc="2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la</a:t>
            </a:r>
            <a:r>
              <a:rPr dirty="0" sz="1000" spc="2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metodología</a:t>
            </a:r>
            <a:r>
              <a:rPr dirty="0" sz="1000" spc="-10" b="1">
                <a:latin typeface="Calibri"/>
                <a:cs typeface="Calibri"/>
                <a:hlinkClick r:id="rId9" action="ppaction://hlinksldjump"/>
              </a:rPr>
              <a:t>......................................................................................................18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9" action="ppaction://hlinksldjump"/>
              </a:rPr>
              <a:t>4.4.1.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	Fase</a:t>
            </a:r>
            <a:r>
              <a:rPr dirty="0" sz="1000" spc="-25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I.</a:t>
            </a:r>
            <a:r>
              <a:rPr dirty="0" sz="1000" spc="-15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Definición</a:t>
            </a:r>
            <a:r>
              <a:rPr dirty="0" sz="1000" spc="-20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alcance</a:t>
            </a:r>
            <a:r>
              <a:rPr dirty="0" sz="1000" spc="-20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y</a:t>
            </a:r>
            <a:r>
              <a:rPr dirty="0" sz="1000" spc="-15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9" action="ppaction://hlinksldjump"/>
              </a:rPr>
              <a:t>objetivos</a:t>
            </a:r>
            <a:r>
              <a:rPr dirty="0" sz="1000" spc="-30" b="1" i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9" action="ppaction://hlinksldjump"/>
              </a:rPr>
              <a:t>......................................................................18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0" action="ppaction://hlinksldjump"/>
              </a:rPr>
              <a:t>4.4.2.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	Fase</a:t>
            </a:r>
            <a:r>
              <a:rPr dirty="0" sz="1000" spc="25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II.</a:t>
            </a:r>
            <a:r>
              <a:rPr dirty="0" sz="1000" spc="15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Estudio</a:t>
            </a:r>
            <a:r>
              <a:rPr dirty="0" sz="1000" spc="20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0" action="ppaction://hlinksldjump"/>
              </a:rPr>
              <a:t>inicial</a:t>
            </a:r>
            <a:r>
              <a:rPr dirty="0" sz="1000" spc="-85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...................................................................................................19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15"/>
              </a:spcBef>
            </a:pP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4.4.3.</a:t>
            </a:r>
            <a:r>
              <a:rPr dirty="0" sz="1000" spc="380" b="1" i="1">
                <a:latin typeface="Cambria"/>
                <a:cs typeface="Cambria"/>
                <a:hlinkClick r:id="rId10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Fase III.</a:t>
            </a:r>
            <a:r>
              <a:rPr dirty="0" sz="1000" spc="-5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Entorno </a:t>
            </a:r>
            <a:r>
              <a:rPr dirty="0" sz="1000" spc="-10" b="1" i="1">
                <a:latin typeface="Cambria"/>
                <a:cs typeface="Cambria"/>
                <a:hlinkClick r:id="rId10" action="ppaction://hlinksldjump"/>
              </a:rPr>
              <a:t>operacional</a:t>
            </a:r>
            <a:r>
              <a:rPr dirty="0" sz="1000" spc="-35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.......................................................................................19</a:t>
            </a:r>
            <a:endParaRPr sz="1000">
              <a:latin typeface="Calibri"/>
              <a:cs typeface="Calibri"/>
            </a:endParaRPr>
          </a:p>
          <a:p>
            <a:pPr algn="just" marL="165100" marR="5080">
              <a:lnSpc>
                <a:spcPct val="151700"/>
              </a:lnSpc>
            </a:pP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4.4.4.</a:t>
            </a:r>
            <a:r>
              <a:rPr dirty="0" sz="1000" spc="370" b="1" i="1">
                <a:latin typeface="Cambria"/>
                <a:cs typeface="Cambria"/>
                <a:hlinkClick r:id="rId11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Fase</a:t>
            </a:r>
            <a:r>
              <a:rPr dirty="0" sz="1000" spc="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IV.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Determinación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recursos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la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Auditoría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Informática</a:t>
            </a:r>
            <a:r>
              <a:rPr dirty="0" sz="1000" spc="-10" b="1" i="1">
                <a:latin typeface="Calibri"/>
                <a:cs typeface="Calibri"/>
                <a:hlinkClick r:id="rId11" action="ppaction://hlinksldjump"/>
              </a:rPr>
              <a:t>...............................20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4.4.5.</a:t>
            </a:r>
            <a:r>
              <a:rPr dirty="0" sz="1000" spc="355" b="1" i="1">
                <a:latin typeface="Cambria"/>
                <a:cs typeface="Cambria"/>
                <a:hlinkClick r:id="rId11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Fase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V.</a:t>
            </a:r>
            <a:r>
              <a:rPr dirty="0" sz="1000" spc="-1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Actividades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de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la</a:t>
            </a:r>
            <a:r>
              <a:rPr dirty="0" sz="1000" spc="-20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Auditoría</a:t>
            </a:r>
            <a:r>
              <a:rPr dirty="0" sz="1000" spc="-1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Informática</a:t>
            </a:r>
            <a:r>
              <a:rPr dirty="0" sz="1000" spc="-10" b="1" i="1">
                <a:latin typeface="Calibri"/>
                <a:cs typeface="Calibri"/>
                <a:hlinkClick r:id="rId11" action="ppaction://hlinksldjump"/>
              </a:rPr>
              <a:t>..........................................................20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4.4.6.</a:t>
            </a:r>
            <a:r>
              <a:rPr dirty="0" sz="1000" spc="405" b="1" i="1">
                <a:latin typeface="Cambria"/>
                <a:cs typeface="Cambria"/>
                <a:hlinkClick r:id="rId12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Fase</a:t>
            </a:r>
            <a:r>
              <a:rPr dirty="0" sz="1000" spc="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VI.</a:t>
            </a:r>
            <a:r>
              <a:rPr dirty="0" sz="1000" spc="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Informe </a:t>
            </a:r>
            <a:r>
              <a:rPr dirty="0" sz="1000" spc="-10" b="1" i="1">
                <a:latin typeface="Cambria"/>
                <a:cs typeface="Cambria"/>
                <a:hlinkClick r:id="rId12" action="ppaction://hlinksldjump"/>
              </a:rPr>
              <a:t>final</a:t>
            </a:r>
            <a:r>
              <a:rPr dirty="0" sz="1000" spc="-12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2" action="ppaction://hlinksldjump"/>
              </a:rPr>
              <a:t>....................................................................................................22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5"/>
              </a:spcBef>
            </a:pP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4.4.7.</a:t>
            </a:r>
            <a:r>
              <a:rPr dirty="0" sz="1000" spc="340" b="1" i="1">
                <a:latin typeface="Cambria"/>
                <a:cs typeface="Cambria"/>
                <a:hlinkClick r:id="rId12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Fase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VII.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Carta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Introducción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o</a:t>
            </a:r>
            <a:r>
              <a:rPr dirty="0" sz="1000" spc="-20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Presentación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del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Informe</a:t>
            </a:r>
            <a:r>
              <a:rPr dirty="0" sz="1000" spc="-1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Final</a:t>
            </a:r>
            <a:r>
              <a:rPr dirty="0" sz="1000" spc="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2" action="ppaction://hlinksldjump"/>
              </a:rPr>
              <a:t>.............................22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13" action="ppaction://hlinksldjump"/>
              </a:rPr>
              <a:t>4.5.</a:t>
            </a:r>
            <a:r>
              <a:rPr dirty="0" sz="1000" spc="49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Marcos</a:t>
            </a:r>
            <a:r>
              <a:rPr dirty="0" sz="1000" spc="-1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y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Referencias</a:t>
            </a:r>
            <a:r>
              <a:rPr dirty="0" sz="1000" spc="-2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para</a:t>
            </a:r>
            <a:r>
              <a:rPr dirty="0" sz="1000" spc="-1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la</a:t>
            </a:r>
            <a:r>
              <a:rPr dirty="0" sz="1000" spc="-1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Auditoría</a:t>
            </a:r>
            <a:r>
              <a:rPr dirty="0" sz="1000" spc="-2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Informática</a:t>
            </a:r>
            <a:r>
              <a:rPr dirty="0" sz="1000" spc="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3" action="ppaction://hlinksldjump"/>
              </a:rPr>
              <a:t>.........................................................23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5"/>
              </a:spcBef>
            </a:pP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4.5.1.</a:t>
            </a:r>
            <a:r>
              <a:rPr dirty="0" sz="1000" spc="295" b="1" i="1">
                <a:latin typeface="Cambria"/>
                <a:cs typeface="Cambria"/>
                <a:hlinkClick r:id="rId13" action="ppaction://hlinksldjump"/>
              </a:rPr>
              <a:t>   </a:t>
            </a:r>
            <a:r>
              <a:rPr dirty="0" sz="1000" spc="-10" b="1" i="1">
                <a:latin typeface="Cambria"/>
                <a:cs typeface="Cambria"/>
                <a:hlinkClick r:id="rId13" action="ppaction://hlinksldjump"/>
              </a:rPr>
              <a:t>LOPD</a:t>
            </a:r>
            <a:r>
              <a:rPr dirty="0" sz="1000" spc="-4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..............................................................................................................................23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15"/>
              </a:spcBef>
            </a:pP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4.5.1.1.</a:t>
            </a:r>
            <a:r>
              <a:rPr dirty="0" sz="1000" spc="254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Controles</a:t>
            </a:r>
            <a:r>
              <a:rPr dirty="0" sz="1000" spc="4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LOPD</a:t>
            </a:r>
            <a:r>
              <a:rPr dirty="0" sz="1000" spc="5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.............................................................................................................24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5"/>
              </a:spcBef>
            </a:pP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4.5.2.</a:t>
            </a:r>
            <a:r>
              <a:rPr dirty="0" sz="1000" spc="505" b="1" i="1">
                <a:latin typeface="Cambria"/>
                <a:cs typeface="Cambria"/>
                <a:hlinkClick r:id="rId15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ISO</a:t>
            </a:r>
            <a:r>
              <a:rPr dirty="0" sz="1000" spc="4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27001:2005</a:t>
            </a:r>
            <a:r>
              <a:rPr dirty="0" sz="1000" spc="-10" b="1" i="1">
                <a:latin typeface="Calibri"/>
                <a:cs typeface="Calibri"/>
                <a:hlinkClick r:id="rId15" action="ppaction://hlinksldjump"/>
              </a:rPr>
              <a:t>.............................................................................................................26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4.5.2.1.</a:t>
            </a:r>
            <a:r>
              <a:rPr dirty="0" sz="1000" spc="204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Controles</a:t>
            </a:r>
            <a:r>
              <a:rPr dirty="0" sz="1000" spc="5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27001:2005</a:t>
            </a:r>
            <a:r>
              <a:rPr dirty="0" sz="1000" spc="55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6" action="ppaction://hlinksldjump"/>
              </a:rPr>
              <a:t>..................................................................................................33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7" action="ppaction://hlinksldjump"/>
              </a:rPr>
              <a:t>4.5.3.</a:t>
            </a:r>
            <a:r>
              <a:rPr dirty="0" sz="1000" spc="505" b="1" i="1">
                <a:latin typeface="Cambria"/>
                <a:cs typeface="Cambria"/>
                <a:hlinkClick r:id="rId17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7" action="ppaction://hlinksldjump"/>
              </a:rPr>
              <a:t>ISO</a:t>
            </a:r>
            <a:r>
              <a:rPr dirty="0" sz="1000" spc="45" b="1" i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7" action="ppaction://hlinksldjump"/>
              </a:rPr>
              <a:t>27001:2013</a:t>
            </a:r>
            <a:r>
              <a:rPr dirty="0" sz="1000" spc="-10" b="1" i="1">
                <a:latin typeface="Calibri"/>
                <a:cs typeface="Calibri"/>
                <a:hlinkClick r:id="rId17" action="ppaction://hlinksldjump"/>
              </a:rPr>
              <a:t>.............................................................................................................42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4.5.3.1.</a:t>
            </a:r>
            <a:r>
              <a:rPr dirty="0" sz="1000" spc="204" b="1" i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Controles</a:t>
            </a:r>
            <a:r>
              <a:rPr dirty="0" sz="1000" spc="5" b="1" i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27001:2013</a:t>
            </a:r>
            <a:r>
              <a:rPr dirty="0" sz="1000" spc="55" b="1" i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8" action="ppaction://hlinksldjump"/>
              </a:rPr>
              <a:t>..................................................................................................43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4.5.4.</a:t>
            </a:r>
            <a:r>
              <a:rPr dirty="0" sz="1000" spc="495" b="1" i="1">
                <a:latin typeface="Cambria"/>
                <a:cs typeface="Cambria"/>
                <a:hlinkClick r:id="rId18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COBIT</a:t>
            </a:r>
            <a:r>
              <a:rPr dirty="0" sz="1000" spc="35" b="1" i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8" action="ppaction://hlinksldjump"/>
              </a:rPr>
              <a:t>4.1</a:t>
            </a:r>
            <a:r>
              <a:rPr dirty="0" sz="1000" spc="-85" b="1" i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8" action="ppaction://hlinksldjump"/>
              </a:rPr>
              <a:t>.......................................................................................................................43</a:t>
            </a:r>
            <a:endParaRPr sz="1000">
              <a:latin typeface="Calibri"/>
              <a:cs typeface="Calibri"/>
            </a:endParaRPr>
          </a:p>
          <a:p>
            <a:pPr algn="just" marL="165100" marR="5080">
              <a:lnSpc>
                <a:spcPct val="151800"/>
              </a:lnSpc>
            </a:pP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4.5.5.</a:t>
            </a:r>
            <a:r>
              <a:rPr dirty="0" sz="1000" spc="355" b="1" i="1">
                <a:latin typeface="Cambria"/>
                <a:cs typeface="Cambria"/>
                <a:hlinkClick r:id="rId19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Herramientas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y</a:t>
            </a:r>
            <a:r>
              <a:rPr dirty="0" sz="1000" spc="-5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técnicas</a:t>
            </a:r>
            <a:r>
              <a:rPr dirty="0" sz="1000" spc="-2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para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la</a:t>
            </a:r>
            <a:r>
              <a:rPr dirty="0" sz="1000" spc="-2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Auditoría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 Informática</a:t>
            </a:r>
            <a:r>
              <a:rPr dirty="0" sz="1000" spc="-10" b="1" i="1">
                <a:latin typeface="Calibri"/>
                <a:cs typeface="Calibri"/>
                <a:hlinkClick r:id="rId19" action="ppaction://hlinksldjump"/>
              </a:rPr>
              <a:t>.............................................44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4.5.6.</a:t>
            </a:r>
            <a:r>
              <a:rPr dirty="0" sz="1000" spc="370" b="1" i="1">
                <a:latin typeface="Cambria"/>
                <a:cs typeface="Cambria"/>
                <a:hlinkClick r:id="rId19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Uso aceptable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de</a:t>
            </a:r>
            <a:r>
              <a:rPr dirty="0" sz="1000" spc="-5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activos</a:t>
            </a:r>
            <a:r>
              <a:rPr dirty="0" sz="1000" spc="-10" b="1" i="1">
                <a:latin typeface="Calibri"/>
                <a:cs typeface="Calibri"/>
                <a:hlinkClick r:id="rId19" action="ppaction://hlinksldjump"/>
              </a:rPr>
              <a:t>...............................................................................................44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4.5.6.1.</a:t>
            </a:r>
            <a:r>
              <a:rPr dirty="0" sz="1000" spc="165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9" action="ppaction://hlinksldjump"/>
              </a:rPr>
              <a:t>Objeto</a:t>
            </a:r>
            <a:r>
              <a:rPr dirty="0" sz="1000" spc="-10" b="1" i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9" action="ppaction://hlinksldjump"/>
              </a:rPr>
              <a:t>............................................................................................................................44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4.5.6.2.</a:t>
            </a:r>
            <a:r>
              <a:rPr dirty="0" sz="1000" spc="16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Ámbito</a:t>
            </a:r>
            <a:r>
              <a:rPr dirty="0" sz="1000" spc="-1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la</a:t>
            </a:r>
            <a:r>
              <a:rPr dirty="0" sz="1000" spc="-1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aplicación</a:t>
            </a:r>
            <a:r>
              <a:rPr dirty="0" sz="1000" spc="-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20" action="ppaction://hlinksldjump"/>
              </a:rPr>
              <a:t>................................................................................................45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4.5.6.3.</a:t>
            </a:r>
            <a:r>
              <a:rPr dirty="0" sz="1000" spc="17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20" action="ppaction://hlinksldjump"/>
              </a:rPr>
              <a:t>Referencias</a:t>
            </a:r>
            <a:r>
              <a:rPr dirty="0" sz="1000" spc="-10" b="1" i="1">
                <a:latin typeface="Calibri"/>
                <a:cs typeface="Calibri"/>
                <a:hlinkClick r:id="rId20" action="ppaction://hlinksldjump"/>
              </a:rPr>
              <a:t>....................................................................................................................45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4.5.6.4.</a:t>
            </a:r>
            <a:r>
              <a:rPr dirty="0" sz="1000" spc="17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20" action="ppaction://hlinksldjump"/>
              </a:rPr>
              <a:t>Definiciones</a:t>
            </a:r>
            <a:r>
              <a:rPr dirty="0" sz="1000" spc="-10" b="1" i="1">
                <a:latin typeface="Calibri"/>
                <a:cs typeface="Calibri"/>
                <a:hlinkClick r:id="rId20" action="ppaction://hlinksldjump"/>
              </a:rPr>
              <a:t>...................................................................................................................45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4.5.6.5.</a:t>
            </a:r>
            <a:r>
              <a:rPr dirty="0" sz="1000" spc="23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Diagrama</a:t>
            </a:r>
            <a:r>
              <a:rPr dirty="0" sz="1000" spc="3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20" action="ppaction://hlinksldjump"/>
              </a:rPr>
              <a:t>del</a:t>
            </a:r>
            <a:r>
              <a:rPr dirty="0" sz="1000" spc="35" b="1" i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20" action="ppaction://hlinksldjump"/>
              </a:rPr>
              <a:t>proceso</a:t>
            </a:r>
            <a:r>
              <a:rPr dirty="0" sz="1000" spc="-10" b="1" i="1">
                <a:latin typeface="Calibri"/>
                <a:cs typeface="Calibri"/>
                <a:hlinkClick r:id="rId20" action="ppaction://hlinksldjump"/>
              </a:rPr>
              <a:t>...................................................................................................45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49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64235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6985" indent="450215">
              <a:lnSpc>
                <a:spcPts val="1290"/>
              </a:lnSpc>
              <a:spcBef>
                <a:spcPts val="165"/>
              </a:spcBef>
            </a:pP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reserva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monitorizar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legislación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regulaciones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vigentes.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duda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privacidad,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debe </a:t>
            </a: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algunos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sitios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mencionados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anteriormente.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990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i="1">
                <a:latin typeface="Cambria"/>
                <a:cs typeface="Cambria"/>
              </a:rPr>
              <a:t>ACCESO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DATOS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CARÁCTER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PERSONAL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carácter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regirán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acuerdos </a:t>
            </a:r>
            <a:r>
              <a:rPr dirty="0" sz="1100">
                <a:latin typeface="Cambria"/>
                <a:cs typeface="Cambria"/>
              </a:rPr>
              <a:t>contractuales establecidos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 los clientes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 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 de 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Ley Orgánica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 Protección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Datos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su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Reglamento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violación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constituye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falta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grave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conllevar acciones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autoridades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competentes.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990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i="1">
                <a:latin typeface="Cambria"/>
                <a:cs typeface="Cambria"/>
              </a:rPr>
              <a:t>USO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LAS</a:t>
            </a:r>
            <a:r>
              <a:rPr dirty="0" sz="1100" spc="-10" i="1">
                <a:latin typeface="Cambria"/>
                <a:cs typeface="Cambria"/>
              </a:rPr>
              <a:t> APLICACIONES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WEB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EN</a:t>
            </a:r>
            <a:r>
              <a:rPr dirty="0" sz="1100" spc="-10" i="1">
                <a:latin typeface="Cambria"/>
                <a:cs typeface="Cambria"/>
              </a:rPr>
              <a:t> REMOTO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(aplicaciones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webmail,...)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ubicaciones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oficina,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especialmente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accedidas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equipos </a:t>
            </a:r>
            <a:r>
              <a:rPr dirty="0" sz="1100">
                <a:latin typeface="Cambria"/>
                <a:cs typeface="Cambria"/>
              </a:rPr>
              <a:t>(ordenadores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públicos),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expone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diferentes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tales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48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autorización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vean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archivos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temporales.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exponen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siguientes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nadie</a:t>
            </a:r>
            <a:r>
              <a:rPr dirty="0" sz="1100" spc="-10">
                <a:latin typeface="Cambria"/>
                <a:cs typeface="Cambria"/>
              </a:rPr>
              <a:t> observando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información mostrada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pantalla</a:t>
            </a:r>
            <a:endParaRPr sz="1100">
              <a:latin typeface="Cambria"/>
              <a:cs typeface="Cambria"/>
            </a:endParaRPr>
          </a:p>
          <a:p>
            <a:pPr algn="just" lvl="1" marL="688975" marR="5080" indent="-226695">
              <a:lnSpc>
                <a:spcPct val="97500"/>
              </a:lnSpc>
              <a:spcBef>
                <a:spcPts val="665"/>
              </a:spcBef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descargar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propiedad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queden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temporales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acceso.</a:t>
            </a:r>
            <a:endParaRPr sz="1100">
              <a:latin typeface="Cambria"/>
              <a:cs typeface="Cambria"/>
            </a:endParaRPr>
          </a:p>
          <a:p>
            <a:pPr algn="just" lvl="1" marL="688975" marR="7620" indent="-226695">
              <a:lnSpc>
                <a:spcPts val="1280"/>
              </a:lnSpc>
              <a:spcBef>
                <a:spcPts val="710"/>
              </a:spcBef>
              <a:buFont typeface="Symbol"/>
              <a:buChar char=""/>
              <a:tabLst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Cerrar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sesiones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utilizando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comandos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habilitados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ello.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Evitar </a:t>
            </a:r>
            <a:r>
              <a:rPr dirty="0" sz="1100">
                <a:latin typeface="Cambria"/>
                <a:cs typeface="Cambria"/>
              </a:rPr>
              <a:t>dejar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sesión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abierta,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explorador,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temporales.</a:t>
            </a:r>
            <a:endParaRPr sz="1100">
              <a:latin typeface="Cambria"/>
              <a:cs typeface="Cambria"/>
            </a:endParaRPr>
          </a:p>
          <a:p>
            <a:pPr lvl="1" marL="688975" indent="-226695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 spc="-10">
                <a:latin typeface="Cambria"/>
                <a:cs typeface="Cambria"/>
              </a:rPr>
              <a:t>Apagar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posible.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buFont typeface="Symbol"/>
              <a:buChar char=""/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1019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DISPOSITIVOS</a:t>
            </a:r>
            <a:r>
              <a:rPr dirty="0" sz="1100" spc="3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MÓVILES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expuestas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anteriormente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utilización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electrónico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e</a:t>
            </a:r>
            <a:r>
              <a:rPr dirty="0" sz="1100">
                <a:latin typeface="Cambria"/>
                <a:cs typeface="Cambria"/>
              </a:rPr>
              <a:t> Internet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utilizarán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móviles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PDAs,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BlackBerry,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teléfonos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móviles,...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robo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amenaza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añadida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protección,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cifrado.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pierde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robado,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inmediatamente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Dirección</a:t>
            </a:r>
            <a:r>
              <a:rPr dirty="0" sz="1100" spc="8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75" i="1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así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 </a:t>
            </a: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1025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PROTECCIÓN</a:t>
            </a:r>
            <a:r>
              <a:rPr dirty="0" sz="1100" spc="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SOFTWARE</a:t>
            </a:r>
            <a:r>
              <a:rPr dirty="0" sz="1100" spc="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MALICIOSO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 </a:t>
            </a:r>
            <a:r>
              <a:rPr dirty="0" sz="1100">
                <a:latin typeface="Cambria"/>
                <a:cs typeface="Cambria"/>
              </a:rPr>
              <a:t>antivirus.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activado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actualizado.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intentar </a:t>
            </a:r>
            <a:r>
              <a:rPr dirty="0" sz="1100">
                <a:latin typeface="Cambria"/>
                <a:cs typeface="Cambria"/>
              </a:rPr>
              <a:t>desactivar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protección.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805497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infectado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desconectarse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inmediatamente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informarse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7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8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8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hayan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infectados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volverán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conectarse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responsables </a:t>
            </a:r>
            <a:r>
              <a:rPr dirty="0" sz="1100">
                <a:latin typeface="Cambria"/>
                <a:cs typeface="Cambria"/>
              </a:rPr>
              <a:t>hayan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verificado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malicioso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eliminados.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miles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virus.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algún </a:t>
            </a:r>
            <a:r>
              <a:rPr dirty="0" sz="1100">
                <a:latin typeface="Cambria"/>
                <a:cs typeface="Cambria"/>
              </a:rPr>
              <a:t>archivo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adjunto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terminación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.exe,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texto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familiar,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simplemente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sospecha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email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recibido,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abrirse,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informar inmediatamente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Responsable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1025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HARDWARE</a:t>
            </a:r>
            <a:r>
              <a:rPr dirty="0" sz="1100" i="1">
                <a:latin typeface="Cambria"/>
                <a:cs typeface="Cambria"/>
              </a:rPr>
              <a:t> Y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SOFTWARE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utilizado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51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propiedad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organización.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abandonar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equipamiento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manuales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devueltos.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33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términos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licencias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adquieren,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controlando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distribución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circunstancia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software,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supondría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violación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licencia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pudiendo provocar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salir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instalaciones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ejercer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precaución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fuera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instalaciones.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dejar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portátiles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maletero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coche, </a:t>
            </a:r>
            <a:r>
              <a:rPr dirty="0" sz="1100">
                <a:latin typeface="Cambria"/>
                <a:cs typeface="Cambria"/>
              </a:rPr>
              <a:t>habitación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hotel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-10">
                <a:latin typeface="Cambria"/>
                <a:cs typeface="Cambria"/>
              </a:rPr>
              <a:t> desatendido.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 indent="-228600">
              <a:lnSpc>
                <a:spcPct val="100000"/>
              </a:lnSpc>
              <a:spcBef>
                <a:spcPts val="990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ALMACENAMIENTO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 </a:t>
            </a:r>
            <a:r>
              <a:rPr dirty="0" sz="1100" spc="-10" i="1">
                <a:latin typeface="Cambria"/>
                <a:cs typeface="Cambria"/>
              </a:rPr>
              <a:t>INFORMACIÓN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6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realizarse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ubicaciones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previstas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Dirección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locales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PC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deben </a:t>
            </a:r>
            <a:r>
              <a:rPr dirty="0" sz="1100">
                <a:latin typeface="Cambria"/>
                <a:cs typeface="Cambria"/>
              </a:rPr>
              <a:t>considerarse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ubicaciones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temporales.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copiarse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compartidas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pronto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plazo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máximo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archivo.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39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pertenecientes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distintos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departamentos.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privilegios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responsabilidad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6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7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asignando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perfil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 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determinadas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carpetas.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respaldo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archivos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 regular.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almacenamiento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discos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locales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u</a:t>
            </a:r>
            <a:r>
              <a:rPr dirty="0" sz="1100">
                <a:latin typeface="Cambria"/>
                <a:cs typeface="Cambria"/>
              </a:rPr>
              <a:t> ordenadores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portátiles,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mínima.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minimizarse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duplicidad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5440" cy="5445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95"/>
              </a:spcBef>
              <a:buFont typeface="Courier New"/>
              <a:buChar char="►"/>
              <a:tabLst>
                <a:tab pos="469265" algn="l"/>
                <a:tab pos="469900" algn="l"/>
              </a:tabLst>
            </a:pPr>
            <a:r>
              <a:rPr dirty="0" sz="1100" spc="-10" i="1">
                <a:latin typeface="Cambria"/>
                <a:cs typeface="Cambria"/>
              </a:rPr>
              <a:t>ESCRITORIOS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PANTALLAS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LIMPIAS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►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entorno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limpio.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recomienda</a:t>
            </a:r>
            <a:r>
              <a:rPr dirty="0" sz="1100">
                <a:latin typeface="Cambria"/>
                <a:cs typeface="Cambria"/>
              </a:rPr>
              <a:t> seguir las </a:t>
            </a:r>
            <a:r>
              <a:rPr dirty="0" sz="1100" spc="-10">
                <a:latin typeface="Cambria"/>
                <a:cs typeface="Cambria"/>
              </a:rPr>
              <a:t>siguientes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lvl="1" marL="688975" marR="5715" indent="-226695">
              <a:lnSpc>
                <a:spcPts val="1280"/>
              </a:lnSpc>
              <a:spcBef>
                <a:spcPts val="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guardar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manera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segura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sz="1100">
                <a:latin typeface="Cambria"/>
                <a:cs typeface="Cambria"/>
              </a:rPr>
              <a:t>confidencial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cualquier soporte.</a:t>
            </a:r>
            <a:endParaRPr sz="1100">
              <a:latin typeface="Cambria"/>
              <a:cs typeface="Cambria"/>
            </a:endParaRPr>
          </a:p>
          <a:p>
            <a:pPr lvl="1" marL="688975" marR="7620" indent="-226695">
              <a:lnSpc>
                <a:spcPts val="1290"/>
              </a:lnSpc>
              <a:spcBef>
                <a:spcPts val="665"/>
              </a:spcBef>
              <a:buFont typeface="Symbol"/>
              <a:buChar char=""/>
              <a:tabLst>
                <a:tab pos="688975" algn="l"/>
                <a:tab pos="68961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dejar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olvidados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documentos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confidenciales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impresoras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faxes compartidos.</a:t>
            </a:r>
            <a:endParaRPr sz="1100">
              <a:latin typeface="Cambria"/>
              <a:cs typeface="Cambria"/>
            </a:endParaRPr>
          </a:p>
          <a:p>
            <a:pPr lvl="1" marL="691515" marR="7620" indent="-228600">
              <a:lnSpc>
                <a:spcPts val="1290"/>
              </a:lnSpc>
              <a:spcBef>
                <a:spcPts val="660"/>
              </a:spcBef>
              <a:buFont typeface="Symbol"/>
              <a:buChar char=""/>
              <a:tabLst>
                <a:tab pos="691515" algn="l"/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asegurará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destruir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papel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soporte </a:t>
            </a:r>
            <a:r>
              <a:rPr dirty="0" sz="1100">
                <a:latin typeface="Cambria"/>
                <a:cs typeface="Cambria"/>
              </a:rPr>
              <a:t>físico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confidencial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deje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bloquear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informático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 abandonen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incluso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bloqueo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automático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sistema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inactividad.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visible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comprometida.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990"/>
              </a:spcBef>
              <a:buAutoNum type="arabicPeriod" startAt="7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Res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ponsabilidades</a:t>
            </a:r>
            <a:endParaRPr sz="1100">
              <a:latin typeface="Cambria"/>
              <a:cs typeface="Cambria"/>
            </a:endParaRPr>
          </a:p>
          <a:p>
            <a:pPr lvl="3">
              <a:lnSpc>
                <a:spcPct val="100000"/>
              </a:lnSpc>
              <a:spcBef>
                <a:spcPts val="35"/>
              </a:spcBef>
              <a:buClr>
                <a:srgbClr val="4F81BC"/>
              </a:buClr>
              <a:buFont typeface="Cambria"/>
              <a:buAutoNum type="arabicPeriod" startAt="7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40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40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40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controlar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coordinar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aplicación</a:t>
            </a:r>
            <a:r>
              <a:rPr dirty="0" sz="1100">
                <a:latin typeface="Cambria"/>
                <a:cs typeface="Cambria"/>
              </a:rPr>
              <a:t> del </a:t>
            </a:r>
            <a:r>
              <a:rPr dirty="0" sz="1100" spc="-10">
                <a:latin typeface="Cambria"/>
                <a:cs typeface="Cambria"/>
              </a:rPr>
              <a:t>presente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985"/>
              </a:spcBef>
              <a:buAutoNum type="arabicPeriod" startAt="8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Formatos</a:t>
            </a:r>
            <a:endParaRPr sz="1100">
              <a:latin typeface="Cambria"/>
              <a:cs typeface="Cambria"/>
            </a:endParaRPr>
          </a:p>
          <a:p>
            <a:pPr lvl="3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 startAt="8"/>
            </a:pPr>
            <a:endParaRPr sz="10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Formato: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Aceptación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política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uso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activos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formatos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correspondientes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procedimiento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operativo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encuentran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carpeta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originales.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3" marL="1362710" indent="-666750">
              <a:lnSpc>
                <a:spcPct val="100000"/>
              </a:lnSpc>
              <a:spcBef>
                <a:spcPts val="985"/>
              </a:spcBef>
              <a:buAutoNum type="arabicPeriod" startAt="9"/>
              <a:tabLst>
                <a:tab pos="1362710" algn="l"/>
                <a:tab pos="1363345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His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torial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 de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modificaciones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008887" y="6480555"/>
          <a:ext cx="4201160" cy="619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65"/>
                <a:gridCol w="1044575"/>
                <a:gridCol w="2654935"/>
              </a:tblGrid>
              <a:tr h="154940">
                <a:tc>
                  <a:txBody>
                    <a:bodyPr/>
                    <a:lstStyle/>
                    <a:p>
                      <a:pPr algn="r" marR="180975">
                        <a:lnSpc>
                          <a:spcPts val="1125"/>
                        </a:lnSpc>
                      </a:pPr>
                      <a:r>
                        <a:rPr dirty="0" sz="1000" spc="-25" b="1">
                          <a:latin typeface="Cambria"/>
                          <a:cs typeface="Cambria"/>
                        </a:rPr>
                        <a:t>REV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FECHA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MODIFICACION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algn="r" marR="204470">
                        <a:lnSpc>
                          <a:spcPts val="112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0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0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03/06/2013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Elaboración</a:t>
                      </a:r>
                      <a:r>
                        <a:rPr dirty="0" sz="10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inicial</a:t>
                      </a:r>
                      <a:r>
                        <a:rPr dirty="0" sz="10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10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>
                          <a:latin typeface="Cambria"/>
                          <a:cs typeface="Cambria"/>
                        </a:rPr>
                        <a:t>procedimiento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algn="r" marR="204470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spc="-10">
                          <a:latin typeface="Cambria"/>
                          <a:cs typeface="Cambria"/>
                        </a:rPr>
                        <a:t>01/12/2013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Actualización</a:t>
                      </a:r>
                      <a:r>
                        <a:rPr dirty="0" sz="10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políticas</a:t>
                      </a:r>
                      <a:r>
                        <a:rPr dirty="0" sz="10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0">
                          <a:latin typeface="Cambria"/>
                          <a:cs typeface="Cambria"/>
                        </a:rPr>
                        <a:t> seguridad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068069" y="7088885"/>
            <a:ext cx="1326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Modificaciones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5440" cy="18027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5.</a:t>
            </a:r>
            <a:r>
              <a:rPr dirty="0" sz="1400" spc="434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Revisión</a:t>
            </a:r>
            <a:r>
              <a:rPr dirty="0" sz="1400" spc="8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del</a:t>
            </a:r>
            <a:r>
              <a:rPr dirty="0" sz="1400" spc="6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Hardware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1385"/>
              </a:spcBef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Listar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todo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el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hardware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uso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enumeraremos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estamos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auditando,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indicando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modelo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operativo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breve </a:t>
            </a:r>
            <a:r>
              <a:rPr dirty="0" sz="1100">
                <a:latin typeface="Cambria"/>
                <a:cs typeface="Cambria"/>
              </a:rPr>
              <a:t>descripción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uso.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0" b="1">
                <a:latin typeface="Cambria"/>
                <a:cs typeface="Cambria"/>
              </a:rPr>
              <a:t>Servidores: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2836417"/>
          <a:ext cx="5687695" cy="682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966470"/>
                <a:gridCol w="1416685"/>
                <a:gridCol w="2544445"/>
              </a:tblGrid>
              <a:tr h="17716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SERVIDOR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MODELO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OPERATIVO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ESDTA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360G6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ts val="1065"/>
                        </a:lnSpc>
                        <a:spcBef>
                          <a:spcPts val="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10.3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41300" marR="22415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Network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6.5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89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74394" marR="96520" indent="-760095">
                        <a:lnSpc>
                          <a:spcPts val="1060"/>
                        </a:lnSpc>
                        <a:spcBef>
                          <a:spcPts val="64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Enterprise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OES2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128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ESACD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6890" marR="153035" indent="-34734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Tiphone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VoIP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CallCenter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ESGW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1790" marR="88265" indent="-25844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R710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10.3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391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GroupWise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 rowSpan="2">
                  <a:txBody>
                    <a:bodyPr/>
                    <a:lstStyle/>
                    <a:p>
                      <a:pPr marL="164465" marR="157480" indent="27940">
                        <a:lnSpc>
                          <a:spcPts val="1639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ESIMG ESPING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2755" marR="224154" indent="-21145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Network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6.5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3250" marR="293370" indent="-2921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multimedia.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Novell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Enterprise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OES2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SUSE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9.0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2.6.5-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5339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BASH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scripts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monitorización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ESEDI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120G7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516890" marR="73025" indent="-42672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69644" marR="216535" indent="-73469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Planificador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EDI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proveedores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40195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9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IBM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5895" marR="1701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ThinkCenter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M52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55816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presencia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NETXUS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xSeries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306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615315" marR="153035" indent="-44577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2000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Pro.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19405" marR="300990" indent="5397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Planificador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procesos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Netxus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intercambio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información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Ventas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PROXY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2850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Debian</a:t>
                      </a:r>
                      <a:r>
                        <a:rPr dirty="0" sz="900" spc="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2.6.26-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Proxy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Squid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3.0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ESMIS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670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Reporte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financiero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MIS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/Alea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15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0231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Ventas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360R05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146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CallCenter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08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Administración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360G7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6890" marR="73025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193040" indent="-571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Administración.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Secondary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&amp;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Secondary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DNS/DHCP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ESCTL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Debian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2.6.5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SPAM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/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Amavis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–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Spamassain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325"/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6890" marR="73025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BlackBerry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Enterprise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1950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Alta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incidencias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ServiceDesk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33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180G6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6890" marR="73025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43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BackupExec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WSUS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149225">
                <a:tc rowSpan="2">
                  <a:txBody>
                    <a:bodyPr/>
                    <a:lstStyle/>
                    <a:p>
                      <a:pPr marL="140335" marR="130810" indent="13970">
                        <a:lnSpc>
                          <a:spcPts val="11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NAGIOS ES-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OpenSuse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2.6.37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Monitorización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Nagios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8135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Reporte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financiero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DIVA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SpareLoad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9"/>
                        </a:lnSpc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IBM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175895" marR="170180">
                        <a:lnSpc>
                          <a:spcPts val="106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ThinkCenter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M52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Suse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2.6.4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699770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RELOAD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20395" marR="153035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Portugal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PTFS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88265" indent="-2622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52755" marR="224790" indent="-21145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Network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6.5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GroupWise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PTIMG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PowerEdge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Novell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Network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6.5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multimedia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11936" y="899921"/>
          <a:ext cx="5687695" cy="2304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963930"/>
                <a:gridCol w="1551939"/>
                <a:gridCol w="2411730"/>
              </a:tblGrid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  <a:spcBef>
                          <a:spcPts val="6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2950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2395">
                        <a:lnSpc>
                          <a:spcPts val="1005"/>
                        </a:lnSpc>
                        <a:spcBef>
                          <a:spcPts val="6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eDirectory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168275" indent="-1511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Express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x3550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239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RedHat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2.4.21-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1130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Hosting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168275" indent="-1511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Express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x3550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239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RedHat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2.4.21-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30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Hosting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168275" indent="-15113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Express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x3550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239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Linux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RedHat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2.4.21-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57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R="1130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Hosting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9430" marR="206375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3664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ESX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VCenter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622935" marR="285750" indent="-4508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2003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493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remoto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RSA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x3250M3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9430" marR="205740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493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SQL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ESWWW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89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x3250M3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519430" marR="205740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130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Web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8194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50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Virtual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Machine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19430" marR="206375" indent="-4267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2008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R2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Std.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70585" marR="328930" indent="-65722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Primary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Domain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Controller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&amp;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Primary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DNS/DHCP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216147"/>
            <a:ext cx="1176655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Hardware_1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latin typeface="Cambria"/>
                <a:cs typeface="Cambria"/>
              </a:rPr>
              <a:t>Equipos: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4009135"/>
          <a:ext cx="5212080" cy="1365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9169"/>
                <a:gridCol w="1581784"/>
                <a:gridCol w="1385570"/>
                <a:gridCol w="1264285"/>
              </a:tblGrid>
              <a:tr h="177165"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MODELO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OPERATIVO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7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Marketing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Ventas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 marL="121920" marR="114935" indent="635">
                        <a:lnSpc>
                          <a:spcPct val="97700"/>
                        </a:lnSpc>
                        <a:spcBef>
                          <a:spcPts val="47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Club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ThinClient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Portátiles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Portátiles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3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HP-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Compaq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Elite</a:t>
                      </a:r>
                      <a:r>
                        <a:rPr dirty="0" sz="900" spc="19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8100/8200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651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1280" marR="73025" indent="895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Latitude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D630/D620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HP-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Compaq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Elite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8100/8200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01295" marR="194310" indent="768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IBM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ThinkCenter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M52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Wyse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Conexión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RDP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Precission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D320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XP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Latitude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D510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63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Dell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Precission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D330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7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SP1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ofimático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5386577"/>
            <a:ext cx="1181735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Hardware_2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Hardware</a:t>
            </a:r>
            <a:r>
              <a:rPr dirty="0" sz="1100" spc="-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35" b="1">
                <a:latin typeface="Cambria"/>
                <a:cs typeface="Cambria"/>
              </a:rPr>
              <a:t> </a:t>
            </a:r>
            <a:r>
              <a:rPr dirty="0" sz="1100" spc="-20" b="1">
                <a:latin typeface="Cambria"/>
                <a:cs typeface="Cambria"/>
              </a:rPr>
              <a:t>Red: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11936" y="6194805"/>
          <a:ext cx="4721860" cy="1840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990"/>
                <a:gridCol w="1474470"/>
                <a:gridCol w="2058035"/>
              </a:tblGrid>
              <a:tr h="177165"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MODELO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11">
                  <a:txBody>
                    <a:bodyPr/>
                    <a:lstStyle/>
                    <a:p>
                      <a:pPr algn="ctr" marL="136525" marR="127635">
                        <a:lnSpc>
                          <a:spcPct val="97700"/>
                        </a:lnSpc>
                        <a:spcBef>
                          <a:spcPts val="8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Switches</a:t>
                      </a:r>
                      <a:r>
                        <a:rPr dirty="0" sz="1000" spc="20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Internet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ADSL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Firewall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Teléfonos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IP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Medidor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Tª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Monitores Móviles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16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PDAs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 marL="68580" marR="60325">
                        <a:lnSpc>
                          <a:spcPts val="1170"/>
                        </a:lnSpc>
                        <a:spcBef>
                          <a:spcPts val="5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Controladora</a:t>
                      </a:r>
                      <a:r>
                        <a:rPr dirty="0" sz="1000" spc="5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Wifi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APs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Wifi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Procurve 5406zl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/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2610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Switch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Jazztel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Telefónica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SonicWall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NSA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3500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Firewall de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Taridan Telecom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T207M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Teléfono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Geist</a:t>
                      </a:r>
                      <a:r>
                        <a:rPr dirty="0" sz="900" spc="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GBB15-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Mide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temperatura/humedad</a:t>
                      </a:r>
                      <a:r>
                        <a:rPr dirty="0" sz="900" spc="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CPD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Lg,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Hp,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Dell...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Monitores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estaciones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trabajo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BlackBerry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9320,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9800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Móviles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empresa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Motorola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MC55A0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PDAs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agentes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comerciales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MSM710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Controlador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Wifi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63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MSM320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/ 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MSM422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Wifi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068069" y="8048243"/>
            <a:ext cx="1176655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Hardware_3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latin typeface="Cambria"/>
                <a:cs typeface="Cambria"/>
              </a:rPr>
              <a:t>Impresoras: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011936" y="8841231"/>
          <a:ext cx="4537075" cy="801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1416685"/>
                <a:gridCol w="2205355"/>
              </a:tblGrid>
              <a:tr h="17780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MODELO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6256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4">
                  <a:txBody>
                    <a:bodyPr/>
                    <a:lstStyle/>
                    <a:p>
                      <a:pPr algn="just" marL="68580" marR="59055" indent="43815">
                        <a:lnSpc>
                          <a:spcPct val="97700"/>
                        </a:lnSpc>
                        <a:spcBef>
                          <a:spcPts val="9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065"/>
                        </a:lnSpc>
                        <a:spcBef>
                          <a:spcPts val="120"/>
                        </a:spcBef>
                        <a:tabLst>
                          <a:tab pos="131445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Ricoh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Aficio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C3300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Impresora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Administración/Ventas/Marketing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Laserjet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4250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R="16319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Administración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HP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Laserjet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4250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6256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Contabilidad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163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Ricoh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Aficio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161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1625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Marketing/Ventas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11936" y="899921"/>
          <a:ext cx="4537075" cy="32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3622040"/>
              </a:tblGrid>
              <a:tr h="163195">
                <a:tc rowSpan="2">
                  <a:txBody>
                    <a:bodyPr/>
                    <a:lstStyle/>
                    <a:p>
                      <a:pPr marL="72390" marR="64135" indent="22860">
                        <a:lnSpc>
                          <a:spcPts val="118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V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Impresora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VI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397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1370">
                        <a:lnSpc>
                          <a:spcPts val="1065"/>
                        </a:lnSpc>
                        <a:spcBef>
                          <a:spcPts val="120"/>
                        </a:spcBef>
                        <a:tabLst>
                          <a:tab pos="198628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Ricoh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Aficio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C3003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Impresora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Club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63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97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0137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92214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Ricoh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Aficio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161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Impresora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Club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236217"/>
            <a:ext cx="1340485" cy="652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19.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Hardware_4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Líneas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conexiones: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2043937"/>
          <a:ext cx="4917440" cy="1246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6270"/>
                <a:gridCol w="1146175"/>
                <a:gridCol w="3133725"/>
              </a:tblGrid>
              <a:tr h="177165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TIPO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SUMINISTRADOR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DESCRIPCION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7">
                  <a:txBody>
                    <a:bodyPr/>
                    <a:lstStyle/>
                    <a:p>
                      <a:pPr algn="ctr" marL="68580" marR="59690" indent="-635">
                        <a:lnSpc>
                          <a:spcPct val="97700"/>
                        </a:lnSpc>
                        <a:spcBef>
                          <a:spcPts val="9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Internet Europa1 Europa2 Sede1 Sede2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ADSL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ADSL2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Jazztel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simétrica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Internet.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50MB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Colt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Telecom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Europea1.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Colt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Telecom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 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Europea2.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Colt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Telecom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Sede1.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20MB.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Jazztel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comunicación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Sede2.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50MB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Telefónica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España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ADSL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conexiones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Wifi.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6MB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</a:tr>
              <a:tr h="163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143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Jazztel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Línea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ADLS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conexiones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Wifi.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20MB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3302253"/>
            <a:ext cx="5426075" cy="294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Hardware_5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Hacer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estadísticas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uso</a:t>
            </a:r>
            <a:r>
              <a:rPr dirty="0" sz="1100" spc="-1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personas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tabla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quién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quién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acceso.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quién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gestiona,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definiremos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qué </a:t>
            </a:r>
            <a:r>
              <a:rPr dirty="0" sz="1100" spc="-10">
                <a:latin typeface="Cambria"/>
                <a:cs typeface="Cambria"/>
              </a:rPr>
              <a:t>departamento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pertenecen: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425259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T1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 </a:t>
            </a:r>
            <a:r>
              <a:rPr dirty="0" sz="1100" spc="-10">
                <a:latin typeface="Cambria"/>
                <a:cs typeface="Cambria"/>
              </a:rPr>
              <a:t>Técnico1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(IT) </a:t>
            </a:r>
            <a:r>
              <a:rPr dirty="0" sz="1100">
                <a:latin typeface="Cambria"/>
                <a:cs typeface="Cambria"/>
              </a:rPr>
              <a:t>T2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 </a:t>
            </a:r>
            <a:r>
              <a:rPr dirty="0" sz="1100" spc="-10">
                <a:latin typeface="Cambria"/>
                <a:cs typeface="Cambria"/>
              </a:rPr>
              <a:t>Tecnico2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(IT) </a:t>
            </a:r>
            <a:r>
              <a:rPr dirty="0" sz="1100">
                <a:latin typeface="Cambria"/>
                <a:cs typeface="Cambria"/>
              </a:rPr>
              <a:t>T3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 </a:t>
            </a:r>
            <a:r>
              <a:rPr dirty="0" sz="1100" spc="-10">
                <a:latin typeface="Cambria"/>
                <a:cs typeface="Cambria"/>
              </a:rPr>
              <a:t>Técnico3 </a:t>
            </a:r>
            <a:r>
              <a:rPr dirty="0" sz="1100" spc="-20">
                <a:latin typeface="Cambria"/>
                <a:cs typeface="Cambria"/>
              </a:rPr>
              <a:t>(IT) </a:t>
            </a:r>
            <a:r>
              <a:rPr dirty="0" sz="1100">
                <a:latin typeface="Cambria"/>
                <a:cs typeface="Cambria"/>
              </a:rPr>
              <a:t>T4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 </a:t>
            </a:r>
            <a:r>
              <a:rPr dirty="0" sz="1100" spc="-10">
                <a:latin typeface="Cambria"/>
                <a:cs typeface="Cambria"/>
              </a:rPr>
              <a:t>Técnico4 </a:t>
            </a:r>
            <a:r>
              <a:rPr dirty="0" sz="1100" spc="-20">
                <a:latin typeface="Cambria"/>
                <a:cs typeface="Cambria"/>
              </a:rPr>
              <a:t>(IT)</a:t>
            </a:r>
            <a:endParaRPr sz="1100">
              <a:latin typeface="Cambria"/>
              <a:cs typeface="Cambria"/>
            </a:endParaRPr>
          </a:p>
          <a:p>
            <a:pPr algn="just" marL="12700" marR="3988435">
              <a:lnSpc>
                <a:spcPts val="1290"/>
              </a:lnSpc>
              <a:spcBef>
                <a:spcPts val="40"/>
              </a:spcBef>
            </a:pPr>
            <a:r>
              <a:rPr dirty="0" sz="1100">
                <a:latin typeface="Cambria"/>
                <a:cs typeface="Cambria"/>
              </a:rPr>
              <a:t>C1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Consultor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externo </a:t>
            </a:r>
            <a:r>
              <a:rPr dirty="0" sz="1100">
                <a:latin typeface="Cambria"/>
                <a:cs typeface="Cambria"/>
              </a:rPr>
              <a:t>C2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Consultor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externo </a:t>
            </a:r>
            <a:r>
              <a:rPr dirty="0" sz="1100">
                <a:latin typeface="Cambria"/>
                <a:cs typeface="Cambria"/>
              </a:rPr>
              <a:t>E1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externo</a:t>
            </a:r>
            <a:endParaRPr sz="1100">
              <a:latin typeface="Cambria"/>
              <a:cs typeface="Cambria"/>
            </a:endParaRPr>
          </a:p>
          <a:p>
            <a:pPr algn="just" marL="12700">
              <a:lnSpc>
                <a:spcPts val="1235"/>
              </a:lnSpc>
            </a:pPr>
            <a:r>
              <a:rPr dirty="0" sz="1100">
                <a:latin typeface="Cambria"/>
                <a:cs typeface="Cambria"/>
              </a:rPr>
              <a:t>R1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RRHH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(Administración)</a:t>
            </a:r>
            <a:endParaRPr sz="1100">
              <a:latin typeface="Cambria"/>
              <a:cs typeface="Cambria"/>
            </a:endParaRPr>
          </a:p>
          <a:p>
            <a:pPr algn="just" marL="1270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A1 </a:t>
            </a:r>
            <a:r>
              <a:rPr dirty="0" sz="1100" spc="-10">
                <a:latin typeface="Cambria"/>
                <a:cs typeface="Cambria"/>
              </a:rPr>
              <a:t>-</a:t>
            </a:r>
            <a:r>
              <a:rPr dirty="0" sz="1100">
                <a:latin typeface="Cambria"/>
                <a:cs typeface="Cambria"/>
              </a:rPr>
              <a:t>&gt;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Financiero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(Administración)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11936" y="6403593"/>
          <a:ext cx="5538470" cy="320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1096010"/>
                <a:gridCol w="1217295"/>
                <a:gridCol w="2465705"/>
              </a:tblGrid>
              <a:tr h="32575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SERVIDOR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191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41300" marR="201295" indent="78105">
                        <a:lnSpc>
                          <a:spcPts val="1170"/>
                        </a:lnSpc>
                        <a:spcBef>
                          <a:spcPts val="12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Quién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administra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25450" marR="109220" indent="-229235">
                        <a:lnSpc>
                          <a:spcPts val="1170"/>
                        </a:lnSpc>
                        <a:spcBef>
                          <a:spcPts val="12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utilizan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889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uso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191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11">
                  <a:txBody>
                    <a:bodyPr/>
                    <a:lstStyle/>
                    <a:p>
                      <a:pPr algn="ctr" marL="93345" marR="85090">
                        <a:lnSpc>
                          <a:spcPct val="977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ESDTA ESACD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ESGW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ESIMG ESPING ESEDI CONTROL NETXUS PROXY ESMIS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unidades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telefonía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Tiphone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GroupWise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unidades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Mensajes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alertas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sistemas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recepciona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pedidos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clientes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Monitoriza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oficina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Descarga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pedidos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343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Internet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C2,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52895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5295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financiera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T3,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2895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0287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IT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r" marR="5289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1096645" marR="161290" indent="-88011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Ventas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289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096645" marR="74295" indent="-966469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CallCenter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r" marR="5289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8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859790" marR="114300" indent="-68834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59790" marR="114300" indent="-68834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Administración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 marL="1270">
                        <a:lnSpc>
                          <a:spcPts val="115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ESCTL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2384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49720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SPAM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correo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externo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11936" y="899921"/>
          <a:ext cx="5538470" cy="303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1245870"/>
                <a:gridCol w="880744"/>
                <a:gridCol w="2651124"/>
              </a:tblGrid>
              <a:tr h="163195">
                <a:tc>
                  <a:txBody>
                    <a:bodyPr/>
                    <a:lstStyle/>
                    <a:p>
                      <a:pPr algn="ctr" marL="1270">
                        <a:lnSpc>
                          <a:spcPts val="1125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220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dispositivos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BlackBerry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8590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22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14160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alta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incidencias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>
                  <a:txBody>
                    <a:bodyPr/>
                    <a:lstStyle/>
                    <a:p>
                      <a:pPr algn="ctr" marL="1905">
                        <a:lnSpc>
                          <a:spcPts val="107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192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Actualizaciones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Windows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datos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8590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NAGIOS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Monitorización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servicios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ES-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A1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144270" marR="334010" indent="-56896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reporte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información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SpareLoad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8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1282065" marR="173990" indent="-86614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Almacena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copia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semanal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buzón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correo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1282700" marR="119380" indent="-9226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herramientas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Portugal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Terminal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Server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PTFS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85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r" marR="3429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1169670" marR="123825" indent="-80327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unidades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cliente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correo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GroupWise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795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PTIMG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85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4290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6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829944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unidades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algn="ctr" marL="1270">
                        <a:lnSpc>
                          <a:spcPts val="107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Almacenamiento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máquinas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virtuales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8590">
                <a:tc>
                  <a:txBody>
                    <a:bodyPr/>
                    <a:lstStyle/>
                    <a:p>
                      <a:pPr algn="ctr" marL="1270">
                        <a:lnSpc>
                          <a:spcPts val="10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Almacenamiento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máquinas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virtuales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marL="1270">
                        <a:lnSpc>
                          <a:spcPts val="10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Almacenamiento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máquinas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virtuales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>
                  <a:txBody>
                    <a:bodyPr/>
                    <a:lstStyle/>
                    <a:p>
                      <a:pPr algn="ctr">
                        <a:lnSpc>
                          <a:spcPts val="107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vSphere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marL="1270">
                        <a:lnSpc>
                          <a:spcPts val="10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855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7620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aplicación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token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RSA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>
                  <a:txBody>
                    <a:bodyPr/>
                    <a:lstStyle/>
                    <a:p>
                      <a:pPr algn="ctr" marL="635">
                        <a:lnSpc>
                          <a:spcPts val="107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22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4406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BBDD 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clientes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proveedores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 marL="1270">
                        <a:lnSpc>
                          <a:spcPts val="10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ESWWW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922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70802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10489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11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73977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DHCP/DNS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GPO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3946143"/>
            <a:ext cx="840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Uso_1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4426711"/>
          <a:ext cx="542671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9169"/>
                <a:gridCol w="1297940"/>
                <a:gridCol w="1515110"/>
                <a:gridCol w="1633854"/>
              </a:tblGrid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Quién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administra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utilizan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uso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20"/>
                        </a:lnSpc>
                        <a:spcBef>
                          <a:spcPts val="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Marketing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2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87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2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87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Marketing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algn="ctr" marL="1270">
                        <a:lnSpc>
                          <a:spcPts val="10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Ventas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PC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Ventas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7955">
                <a:tc>
                  <a:txBody>
                    <a:bodyPr/>
                    <a:lstStyle/>
                    <a:p>
                      <a:pPr algn="ctr" marL="1270">
                        <a:lnSpc>
                          <a:spcPts val="107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ThinClient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ThinClient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ts val="10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1000" spc="-4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Portátil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>
                  <a:txBody>
                    <a:bodyPr/>
                    <a:lstStyle/>
                    <a:p>
                      <a:pPr algn="ctr">
                        <a:lnSpc>
                          <a:spcPts val="10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90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Portátil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Portátiles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cada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Portátil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5535929"/>
            <a:ext cx="840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Uso_2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011936" y="6015735"/>
          <a:ext cx="5538470" cy="2734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530"/>
                <a:gridCol w="1075055"/>
                <a:gridCol w="1217930"/>
                <a:gridCol w="2051050"/>
              </a:tblGrid>
              <a:tr h="3263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34315" marR="187325" indent="78105">
                        <a:lnSpc>
                          <a:spcPts val="1170"/>
                        </a:lnSpc>
                        <a:spcBef>
                          <a:spcPts val="12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Quién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administra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58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23545" marR="112395" indent="-228600">
                        <a:lnSpc>
                          <a:spcPts val="1170"/>
                        </a:lnSpc>
                        <a:spcBef>
                          <a:spcPts val="12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lo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utilizan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58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492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uso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Switches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667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9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493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59485" marR="90805" indent="-82550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switches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7955">
                <a:tc rowSpan="3">
                  <a:txBody>
                    <a:bodyPr/>
                    <a:lstStyle/>
                    <a:p>
                      <a:pPr algn="ctr" marL="137795" marR="128905">
                        <a:lnSpc>
                          <a:spcPts val="1170"/>
                        </a:lnSpc>
                        <a:spcBef>
                          <a:spcPts val="1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Internet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ADSL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Firewall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Internet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73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router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ADSL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47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  <a:tc>
                  <a:txBody>
                    <a:bodyPr/>
                    <a:lstStyle/>
                    <a:p>
                      <a:pPr algn="ctr" marL="3492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Firewall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67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Teléfonos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991869" marR="77470" indent="-87249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teléfonos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Medidor</a:t>
                      </a:r>
                      <a:r>
                        <a:rPr dirty="0" sz="1000" spc="-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Tª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C1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L="749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531495" marR="278130" indent="-2108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monitorización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temperatura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CPD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8590">
                <a:tc rowSpan="3">
                  <a:txBody>
                    <a:bodyPr/>
                    <a:lstStyle/>
                    <a:p>
                      <a:pPr algn="ctr" marL="236854" marR="228600" indent="-635">
                        <a:lnSpc>
                          <a:spcPts val="1170"/>
                        </a:lnSpc>
                        <a:spcBef>
                          <a:spcPts val="1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Monitores Dispositivos móviles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1065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PDAs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429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Monitor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conectado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al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equipo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978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5565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40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5565"/>
                </a:tc>
                <a:tc>
                  <a:txBody>
                    <a:bodyPr/>
                    <a:lstStyle/>
                    <a:p>
                      <a:pPr marL="770890" marR="165735" indent="-562610">
                        <a:lnSpc>
                          <a:spcPts val="106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 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dispositivos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BlackBerry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</a:tr>
              <a:tr h="148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000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T2,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ts val="1060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24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65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 configuración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PDAs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Controladora</a:t>
                      </a:r>
                      <a:r>
                        <a:rPr dirty="0" sz="1000" spc="5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Wifi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marL="941705" marR="86995" indent="-8134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 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controladora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Wifi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APs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Wifi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T1,T2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767715" marR="133985" indent="-5905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gestión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puntos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Wifi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 descr=""/>
          <p:cNvSpPr txBox="1"/>
          <p:nvPr/>
        </p:nvSpPr>
        <p:spPr>
          <a:xfrm>
            <a:off x="1068069" y="8763000"/>
            <a:ext cx="840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Uso_3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011936" y="9243821"/>
          <a:ext cx="5394325" cy="502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1297939"/>
                <a:gridCol w="1578610"/>
                <a:gridCol w="1602739"/>
              </a:tblGrid>
              <a:tr h="177165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Quién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administra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24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lo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utilizan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uso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 rowSpan="2">
                  <a:txBody>
                    <a:bodyPr/>
                    <a:lstStyle/>
                    <a:p>
                      <a:pPr marL="90805" marR="81915" indent="21590">
                        <a:lnSpc>
                          <a:spcPts val="1180"/>
                        </a:lnSpc>
                        <a:spcBef>
                          <a:spcPts val="10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I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33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80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71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color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fax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333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5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55244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documentos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56</a:t>
            </a:r>
            <a:endParaRPr sz="2800">
              <a:latin typeface="Cambria"/>
              <a:cs typeface="Cambr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11936" y="899921"/>
          <a:ext cx="5394325" cy="623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1397635"/>
                <a:gridCol w="1101725"/>
                <a:gridCol w="1978660"/>
              </a:tblGrid>
              <a:tr h="163195">
                <a:tc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  <a:spcBef>
                          <a:spcPts val="60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III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05130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documentos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  <a:tr h="148590">
                <a:tc>
                  <a:txBody>
                    <a:bodyPr/>
                    <a:lstStyle/>
                    <a:p>
                      <a:pPr marL="72390">
                        <a:lnSpc>
                          <a:spcPts val="107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IV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373380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31305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documentos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</a:tr>
              <a:tr h="149225">
                <a:tc>
                  <a:txBody>
                    <a:bodyPr/>
                    <a:lstStyle/>
                    <a:p>
                      <a:pPr marL="95250">
                        <a:lnSpc>
                          <a:spcPts val="107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73380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30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1785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color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fax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marL="72390">
                        <a:lnSpc>
                          <a:spcPts val="115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VI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T1,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T2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33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900" spc="-25">
                          <a:latin typeface="Cambria"/>
                          <a:cs typeface="Cambria"/>
                        </a:rPr>
                        <a:t>15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11150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Impresión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documentos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fax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1533397"/>
            <a:ext cx="1539240" cy="653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24.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Uso_4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Sistemas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claves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2341879"/>
          <a:ext cx="5538470" cy="340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8705"/>
                <a:gridCol w="917575"/>
                <a:gridCol w="995680"/>
                <a:gridCol w="1348739"/>
                <a:gridCol w="1207135"/>
              </a:tblGrid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SERVIDOR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ACCESO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6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SISTEMA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COMPLEJIDAD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CADUCIDAD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30"/>
                        </a:lnSpc>
                        <a:spcBef>
                          <a:spcPts val="5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ESDTA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667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Novell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Alta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90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días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068069" y="2678176"/>
            <a:ext cx="5424170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18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nos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18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individual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cada</a:t>
            </a:r>
            <a:r>
              <a:rPr dirty="0" sz="900" spc="18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usuario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su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perfil</a:t>
            </a:r>
            <a:r>
              <a:rPr dirty="0" sz="900" spc="18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en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7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sistema.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Una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vez</a:t>
            </a:r>
            <a:r>
              <a:rPr dirty="0" sz="900" spc="18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que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autentique,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dará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unidades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red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tenemos</a:t>
            </a:r>
            <a:r>
              <a:rPr dirty="0" sz="900" spc="-10">
                <a:latin typeface="Cambria"/>
                <a:cs typeface="Cambria"/>
              </a:rPr>
              <a:t> permisos.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011936" y="2964433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6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11936" y="2964433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4226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ESACD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079752" y="2964433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6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6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278633" y="2953257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  <a:tab pos="228282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68069" y="3094990"/>
            <a:ext cx="5425440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unidad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mapeada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contiene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5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Tiphone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con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sistema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CallCenter.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011936" y="3382009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011936" y="3382009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ESGW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2079752" y="3382009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6858"/>
                </a:lnTo>
                <a:lnTo>
                  <a:pt x="896112" y="6858"/>
                </a:lnTo>
                <a:lnTo>
                  <a:pt x="827532" y="6870"/>
                </a:lnTo>
                <a:lnTo>
                  <a:pt x="68580" y="6870"/>
                </a:lnTo>
                <a:lnTo>
                  <a:pt x="0" y="687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3350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3350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3350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3350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3350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2278633" y="3370071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42035" algn="l"/>
                <a:tab pos="229044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Novell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Alta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68069" y="3511803"/>
            <a:ext cx="5426710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1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1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1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1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14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GroupWise</a:t>
            </a:r>
            <a:r>
              <a:rPr dirty="0" sz="900" spc="1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correo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interno.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1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1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puede</a:t>
            </a:r>
            <a:r>
              <a:rPr dirty="0" sz="900" spc="14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no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existir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si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tenemos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configurado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autenticación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usuario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Novell</a:t>
            </a:r>
            <a:r>
              <a:rPr dirty="0" sz="900" spc="-10">
                <a:latin typeface="Cambria"/>
                <a:cs typeface="Cambria"/>
              </a:rPr>
              <a:t> automáticamente.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1011936" y="3798823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011936" y="3798823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4734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ESIMG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079752" y="3798823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6858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278633" y="3786885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42035" algn="l"/>
                <a:tab pos="229044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Novell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Alta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68069" y="3928617"/>
            <a:ext cx="29387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ciertas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unidades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red.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011936" y="4081538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77"/>
                </a:lnTo>
                <a:lnTo>
                  <a:pt x="68834" y="148577"/>
                </a:lnTo>
                <a:lnTo>
                  <a:pt x="999236" y="148577"/>
                </a:lnTo>
                <a:lnTo>
                  <a:pt x="1067816" y="148577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011936" y="4081525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1940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ESPING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079752" y="4081538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07"/>
                </a:lnTo>
                <a:lnTo>
                  <a:pt x="896112" y="7607"/>
                </a:lnTo>
                <a:lnTo>
                  <a:pt x="827532" y="7620"/>
                </a:lnTo>
                <a:lnTo>
                  <a:pt x="68580" y="7620"/>
                </a:lnTo>
                <a:lnTo>
                  <a:pt x="0" y="7620"/>
                </a:lnTo>
                <a:lnTo>
                  <a:pt x="0" y="141719"/>
                </a:lnTo>
                <a:lnTo>
                  <a:pt x="0" y="148577"/>
                </a:lnTo>
                <a:lnTo>
                  <a:pt x="896112" y="148577"/>
                </a:lnTo>
                <a:lnTo>
                  <a:pt x="1900669" y="148577"/>
                </a:lnTo>
                <a:lnTo>
                  <a:pt x="1900669" y="134112"/>
                </a:lnTo>
                <a:lnTo>
                  <a:pt x="896112" y="134112"/>
                </a:lnTo>
                <a:lnTo>
                  <a:pt x="964692" y="134099"/>
                </a:lnTo>
                <a:lnTo>
                  <a:pt x="1832102" y="134099"/>
                </a:lnTo>
                <a:lnTo>
                  <a:pt x="1900669" y="134099"/>
                </a:lnTo>
                <a:lnTo>
                  <a:pt x="1900669" y="0"/>
                </a:lnTo>
                <a:close/>
              </a:path>
              <a:path w="4469765" h="14858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099"/>
                </a:lnTo>
                <a:lnTo>
                  <a:pt x="1969262" y="134099"/>
                </a:lnTo>
                <a:lnTo>
                  <a:pt x="3207766" y="134099"/>
                </a:lnTo>
                <a:lnTo>
                  <a:pt x="3276333" y="134099"/>
                </a:lnTo>
                <a:lnTo>
                  <a:pt x="3276333" y="0"/>
                </a:lnTo>
                <a:close/>
              </a:path>
              <a:path w="4469765" h="14858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099"/>
                </a:lnTo>
                <a:lnTo>
                  <a:pt x="3344926" y="134099"/>
                </a:lnTo>
                <a:lnTo>
                  <a:pt x="4401045" y="134099"/>
                </a:lnTo>
                <a:lnTo>
                  <a:pt x="4401045" y="0"/>
                </a:lnTo>
                <a:close/>
              </a:path>
              <a:path w="4469765" h="148589">
                <a:moveTo>
                  <a:pt x="4469638" y="134112"/>
                </a:moveTo>
                <a:lnTo>
                  <a:pt x="3276346" y="134112"/>
                </a:lnTo>
                <a:lnTo>
                  <a:pt x="1900682" y="134112"/>
                </a:lnTo>
                <a:lnTo>
                  <a:pt x="1900682" y="148577"/>
                </a:lnTo>
                <a:lnTo>
                  <a:pt x="3276346" y="148577"/>
                </a:lnTo>
                <a:lnTo>
                  <a:pt x="4469638" y="148577"/>
                </a:lnTo>
                <a:lnTo>
                  <a:pt x="4469638" y="134112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099"/>
                </a:lnTo>
                <a:lnTo>
                  <a:pt x="4469638" y="134099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387600" y="4070349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52500" algn="l"/>
                <a:tab pos="2129790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68069" y="4211319"/>
            <a:ext cx="4686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están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alojados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script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monitorización.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011936" y="4364227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6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011936" y="4364227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ESEDI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2079752" y="4364227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6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60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9860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9860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24"/>
                </a:lnTo>
                <a:close/>
              </a:path>
              <a:path w="4469765" h="14986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2278633" y="4353051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  <a:tab pos="228282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68069" y="4494783"/>
            <a:ext cx="4754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procesos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automatizados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EDI.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11936" y="4646929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6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011936" y="4646929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4828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CONTROL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2079752" y="4646929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6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6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2387600" y="4635753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68069" y="4777485"/>
            <a:ext cx="51346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programa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encargado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control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acceso.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1011936" y="4930393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1011936" y="4930393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9845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NETXUS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2079752" y="4930393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6858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2387600" y="4918455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68069" y="5060187"/>
            <a:ext cx="5426075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procesos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automatizados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descargan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en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PDA.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1011936" y="5347461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1011936" y="5347461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3147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PROXY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6" name="object 46" descr=""/>
          <p:cNvSpPr/>
          <p:nvPr/>
        </p:nvSpPr>
        <p:spPr>
          <a:xfrm>
            <a:off x="2079752" y="5347461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0970"/>
                </a:lnTo>
                <a:lnTo>
                  <a:pt x="68580" y="140970"/>
                </a:lnTo>
                <a:lnTo>
                  <a:pt x="827532" y="140970"/>
                </a:lnTo>
                <a:lnTo>
                  <a:pt x="896112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2278633" y="5336285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223837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68069" y="5477255"/>
            <a:ext cx="5425440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</a:t>
            </a:r>
            <a:r>
              <a:rPr dirty="0" sz="900" spc="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servicio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proxy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5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navegación</a:t>
            </a:r>
            <a:r>
              <a:rPr dirty="0" sz="900" spc="4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todos</a:t>
            </a:r>
            <a:r>
              <a:rPr dirty="0" sz="900" spc="3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los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usuarios.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1011936" y="5764288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77"/>
                </a:lnTo>
                <a:lnTo>
                  <a:pt x="68834" y="148577"/>
                </a:lnTo>
                <a:lnTo>
                  <a:pt x="999236" y="148577"/>
                </a:lnTo>
                <a:lnTo>
                  <a:pt x="1067816" y="148577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1011936" y="5764275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560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ESMIS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2079752" y="5764275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8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89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 txBox="1"/>
          <p:nvPr/>
        </p:nvSpPr>
        <p:spPr>
          <a:xfrm>
            <a:off x="2387600" y="5753099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068069" y="5894069"/>
            <a:ext cx="5424805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24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26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25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25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25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25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procesos</a:t>
            </a:r>
            <a:r>
              <a:rPr dirty="0" sz="900" spc="26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automatizados</a:t>
            </a:r>
            <a:r>
              <a:rPr dirty="0" sz="900" spc="254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254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informe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financiero.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1011936" y="6181102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77"/>
                </a:lnTo>
                <a:lnTo>
                  <a:pt x="68834" y="148577"/>
                </a:lnTo>
                <a:lnTo>
                  <a:pt x="999236" y="148577"/>
                </a:lnTo>
                <a:lnTo>
                  <a:pt x="1067816" y="148577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1011936" y="6181089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36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ESTS1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6" name="object 56" descr=""/>
          <p:cNvSpPr/>
          <p:nvPr/>
        </p:nvSpPr>
        <p:spPr>
          <a:xfrm>
            <a:off x="2079752" y="6181089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8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89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 txBox="1"/>
          <p:nvPr/>
        </p:nvSpPr>
        <p:spPr>
          <a:xfrm>
            <a:off x="2278633" y="6169913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068069" y="6310883"/>
            <a:ext cx="43795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 alojan</a:t>
            </a:r>
            <a:r>
              <a:rPr dirty="0" sz="900" spc="-10">
                <a:latin typeface="Cambria"/>
                <a:cs typeface="Cambria"/>
              </a:rPr>
              <a:t> aplicaciones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IT.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1011936" y="6463791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1011936" y="6463791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36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ESTS3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2079752" y="6463791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5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2278633" y="6452615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68069" y="6594347"/>
            <a:ext cx="4643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 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aplicaciones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Ventas.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1011936" y="6746493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1011936" y="6746493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36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ESTS4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2079752" y="6746493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5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2278633" y="6735317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  <a:tab pos="228282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68069" y="6877050"/>
            <a:ext cx="48183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aplicaciones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CallCenter.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011936" y="7029957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011936" y="7029956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36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ESTS5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2079752" y="7029957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0970"/>
                </a:lnTo>
                <a:lnTo>
                  <a:pt x="68580" y="140970"/>
                </a:lnTo>
                <a:lnTo>
                  <a:pt x="827532" y="140970"/>
                </a:lnTo>
                <a:lnTo>
                  <a:pt x="896112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2278633" y="7018781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1068069" y="7159752"/>
            <a:ext cx="50666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aplicaciones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Administración.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1011936" y="7312659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1011936" y="7312659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36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ESTS8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2079752" y="7312659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90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90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90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2278633" y="7301483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068069" y="7442454"/>
            <a:ext cx="5029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aplicaciones</a:t>
            </a:r>
            <a:r>
              <a:rPr dirty="0" sz="900">
                <a:latin typeface="Cambria"/>
                <a:cs typeface="Cambria"/>
              </a:rPr>
              <a:t> para </a:t>
            </a:r>
            <a:r>
              <a:rPr dirty="0" sz="900" spc="-10">
                <a:latin typeface="Cambria"/>
                <a:cs typeface="Cambria"/>
              </a:rPr>
              <a:t>Administración.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1011936" y="7595374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39"/>
                </a:lnTo>
                <a:lnTo>
                  <a:pt x="68834" y="149339"/>
                </a:lnTo>
                <a:lnTo>
                  <a:pt x="999236" y="149339"/>
                </a:lnTo>
                <a:lnTo>
                  <a:pt x="1067816" y="149339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1011936" y="7595361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242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ESCTL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2079752" y="7595361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5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985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9859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24"/>
                </a:lnTo>
                <a:close/>
              </a:path>
              <a:path w="4469765" h="14985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2278633" y="7584185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223837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68069" y="7725917"/>
            <a:ext cx="40544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servicio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antispam.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1011936" y="7878063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1011936" y="7878064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5433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ESBES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2079752" y="7878063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5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2387600" y="7866888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1068069" y="8008619"/>
            <a:ext cx="42405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dispositivos</a:t>
            </a:r>
            <a:r>
              <a:rPr dirty="0" sz="900" spc="-10">
                <a:latin typeface="Cambria"/>
                <a:cs typeface="Cambria"/>
              </a:rPr>
              <a:t> BlackBerry.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1011936" y="8161527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1011936" y="8161527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ESSD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91" name="object 91" descr=""/>
          <p:cNvSpPr/>
          <p:nvPr/>
        </p:nvSpPr>
        <p:spPr>
          <a:xfrm>
            <a:off x="2079752" y="8161527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0970"/>
                </a:lnTo>
                <a:lnTo>
                  <a:pt x="68580" y="140970"/>
                </a:lnTo>
                <a:lnTo>
                  <a:pt x="827532" y="140970"/>
                </a:lnTo>
                <a:lnTo>
                  <a:pt x="896112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 txBox="1"/>
          <p:nvPr/>
        </p:nvSpPr>
        <p:spPr>
          <a:xfrm>
            <a:off x="2278633" y="8150352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1068069" y="8291321"/>
            <a:ext cx="5426075" cy="2971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ts val="1060"/>
              </a:lnSpc>
              <a:spcBef>
                <a:spcPts val="15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alta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incidencias</a:t>
            </a:r>
            <a:r>
              <a:rPr dirty="0" sz="900" spc="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informáticas.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usuario</a:t>
            </a:r>
            <a:r>
              <a:rPr dirty="0" sz="900" spc="1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se</a:t>
            </a:r>
            <a:r>
              <a:rPr dirty="0" sz="900" spc="20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autenticará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dominio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Active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Directory.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1011936" y="8578354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77"/>
                </a:lnTo>
                <a:lnTo>
                  <a:pt x="68834" y="148577"/>
                </a:lnTo>
                <a:lnTo>
                  <a:pt x="999236" y="148577"/>
                </a:lnTo>
                <a:lnTo>
                  <a:pt x="1067816" y="148577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1011936" y="8578341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4099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ESBKP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96" name="object 96" descr=""/>
          <p:cNvSpPr/>
          <p:nvPr/>
        </p:nvSpPr>
        <p:spPr>
          <a:xfrm>
            <a:off x="2079752" y="8578341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0970"/>
                </a:lnTo>
                <a:lnTo>
                  <a:pt x="68580" y="140970"/>
                </a:lnTo>
                <a:lnTo>
                  <a:pt x="827532" y="140970"/>
                </a:lnTo>
                <a:lnTo>
                  <a:pt x="896112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90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90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90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 txBox="1"/>
          <p:nvPr/>
        </p:nvSpPr>
        <p:spPr>
          <a:xfrm>
            <a:off x="2387600" y="8567165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1068069" y="8708135"/>
            <a:ext cx="43599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backup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0">
                <a:latin typeface="Cambria"/>
                <a:cs typeface="Cambria"/>
              </a:rPr>
              <a:t> datos.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9" name="object 99" descr=""/>
          <p:cNvSpPr/>
          <p:nvPr/>
        </p:nvSpPr>
        <p:spPr>
          <a:xfrm>
            <a:off x="1011936" y="8861043"/>
            <a:ext cx="1068070" cy="149225"/>
          </a:xfrm>
          <a:custGeom>
            <a:avLst/>
            <a:gdLst/>
            <a:ahLst/>
            <a:cxnLst/>
            <a:rect l="l" t="t" r="r" b="b"/>
            <a:pathLst>
              <a:path w="1068070" h="149225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844"/>
                </a:lnTo>
                <a:lnTo>
                  <a:pt x="68834" y="148844"/>
                </a:lnTo>
                <a:lnTo>
                  <a:pt x="999236" y="148844"/>
                </a:lnTo>
                <a:lnTo>
                  <a:pt x="1067816" y="148844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 txBox="1"/>
          <p:nvPr/>
        </p:nvSpPr>
        <p:spPr>
          <a:xfrm>
            <a:off x="1011936" y="8861043"/>
            <a:ext cx="1068070" cy="149225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0924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NAGIOS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01" name="object 101" descr=""/>
          <p:cNvSpPr/>
          <p:nvPr/>
        </p:nvSpPr>
        <p:spPr>
          <a:xfrm>
            <a:off x="2079752" y="8861043"/>
            <a:ext cx="4469765" cy="149225"/>
          </a:xfrm>
          <a:custGeom>
            <a:avLst/>
            <a:gdLst/>
            <a:ahLst/>
            <a:cxnLst/>
            <a:rect l="l" t="t" r="r" b="b"/>
            <a:pathLst>
              <a:path w="4469765" h="149225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986"/>
                </a:lnTo>
                <a:lnTo>
                  <a:pt x="0" y="148844"/>
                </a:lnTo>
                <a:lnTo>
                  <a:pt x="896112" y="148844"/>
                </a:lnTo>
                <a:lnTo>
                  <a:pt x="1900669" y="148844"/>
                </a:lnTo>
                <a:lnTo>
                  <a:pt x="1900669" y="134378"/>
                </a:lnTo>
                <a:lnTo>
                  <a:pt x="896112" y="134378"/>
                </a:lnTo>
                <a:lnTo>
                  <a:pt x="964692" y="134366"/>
                </a:lnTo>
                <a:lnTo>
                  <a:pt x="1832102" y="134366"/>
                </a:lnTo>
                <a:lnTo>
                  <a:pt x="1900669" y="134366"/>
                </a:lnTo>
                <a:lnTo>
                  <a:pt x="1900669" y="0"/>
                </a:lnTo>
                <a:close/>
              </a:path>
              <a:path w="4469765" h="149225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366"/>
                </a:lnTo>
                <a:lnTo>
                  <a:pt x="1969262" y="134366"/>
                </a:lnTo>
                <a:lnTo>
                  <a:pt x="3207766" y="134366"/>
                </a:lnTo>
                <a:lnTo>
                  <a:pt x="3276333" y="134366"/>
                </a:lnTo>
                <a:lnTo>
                  <a:pt x="3276333" y="0"/>
                </a:lnTo>
                <a:close/>
              </a:path>
              <a:path w="4469765" h="149225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366"/>
                </a:lnTo>
                <a:lnTo>
                  <a:pt x="3344926" y="134366"/>
                </a:lnTo>
                <a:lnTo>
                  <a:pt x="4401045" y="134366"/>
                </a:lnTo>
                <a:lnTo>
                  <a:pt x="4401045" y="0"/>
                </a:lnTo>
                <a:close/>
              </a:path>
              <a:path w="4469765" h="149225">
                <a:moveTo>
                  <a:pt x="4469638" y="134378"/>
                </a:moveTo>
                <a:lnTo>
                  <a:pt x="3276346" y="134378"/>
                </a:lnTo>
                <a:lnTo>
                  <a:pt x="1900682" y="134378"/>
                </a:lnTo>
                <a:lnTo>
                  <a:pt x="1900682" y="148844"/>
                </a:lnTo>
                <a:lnTo>
                  <a:pt x="3276346" y="148844"/>
                </a:lnTo>
                <a:lnTo>
                  <a:pt x="4469638" y="148844"/>
                </a:lnTo>
                <a:lnTo>
                  <a:pt x="4469638" y="134378"/>
                </a:lnTo>
                <a:close/>
              </a:path>
              <a:path w="4469765" h="149225">
                <a:moveTo>
                  <a:pt x="4469638" y="0"/>
                </a:moveTo>
                <a:lnTo>
                  <a:pt x="4401058" y="0"/>
                </a:lnTo>
                <a:lnTo>
                  <a:pt x="4401058" y="134366"/>
                </a:lnTo>
                <a:lnTo>
                  <a:pt x="4469638" y="134366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 txBox="1"/>
          <p:nvPr/>
        </p:nvSpPr>
        <p:spPr>
          <a:xfrm>
            <a:off x="2387600" y="8850121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52500" algn="l"/>
                <a:tab pos="2129790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1068069" y="8991091"/>
            <a:ext cx="51327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encuentra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monitorización </a:t>
            </a:r>
            <a:r>
              <a:rPr dirty="0" sz="900" spc="-10">
                <a:latin typeface="Cambria"/>
                <a:cs typeface="Cambria"/>
              </a:rPr>
              <a:t>Nagios.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1011936" y="9144000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1011936" y="9144000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8384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NE-</a:t>
            </a:r>
            <a:r>
              <a:rPr dirty="0" sz="1000" spc="-20" b="1">
                <a:latin typeface="Cambria"/>
                <a:cs typeface="Cambria"/>
              </a:rPr>
              <a:t>DIVA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2079752" y="9144000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985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2387600" y="9132823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08" name="object 108" descr=""/>
          <p:cNvSpPr txBox="1"/>
          <p:nvPr/>
        </p:nvSpPr>
        <p:spPr>
          <a:xfrm>
            <a:off x="1068069" y="9274555"/>
            <a:ext cx="48393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realiza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reportes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cierta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información </a:t>
            </a:r>
            <a:r>
              <a:rPr dirty="0" sz="900" spc="-10">
                <a:latin typeface="Cambria"/>
                <a:cs typeface="Cambria"/>
              </a:rPr>
              <a:t>financiera.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9" name="object 109" descr=""/>
          <p:cNvSpPr/>
          <p:nvPr/>
        </p:nvSpPr>
        <p:spPr>
          <a:xfrm>
            <a:off x="1011936" y="9427464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 descr=""/>
          <p:cNvSpPr txBox="1"/>
          <p:nvPr/>
        </p:nvSpPr>
        <p:spPr>
          <a:xfrm>
            <a:off x="1011936" y="9427464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2288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SpareLoad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1" name="object 111" descr=""/>
          <p:cNvSpPr/>
          <p:nvPr/>
        </p:nvSpPr>
        <p:spPr>
          <a:xfrm>
            <a:off x="2079752" y="9427464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6858"/>
                </a:lnTo>
                <a:lnTo>
                  <a:pt x="0" y="140970"/>
                </a:lnTo>
                <a:lnTo>
                  <a:pt x="68580" y="140970"/>
                </a:lnTo>
                <a:lnTo>
                  <a:pt x="827532" y="140970"/>
                </a:lnTo>
                <a:lnTo>
                  <a:pt x="896112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3350"/>
                </a:lnTo>
                <a:lnTo>
                  <a:pt x="1900669" y="0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3350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3350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3350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3350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 descr=""/>
          <p:cNvSpPr txBox="1"/>
          <p:nvPr/>
        </p:nvSpPr>
        <p:spPr>
          <a:xfrm>
            <a:off x="2387600" y="9415526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52500" algn="l"/>
                <a:tab pos="2129790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14" name="object 1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113" name="object 113" descr=""/>
          <p:cNvSpPr txBox="1"/>
          <p:nvPr/>
        </p:nvSpPr>
        <p:spPr>
          <a:xfrm>
            <a:off x="1068069" y="9557257"/>
            <a:ext cx="45631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backup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semanal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0">
                <a:latin typeface="Cambria"/>
                <a:cs typeface="Cambria"/>
              </a:rPr>
              <a:t> GroupWise.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12190" y="928115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59">
                <a:moveTo>
                  <a:pt x="1067562" y="0"/>
                </a:moveTo>
                <a:lnTo>
                  <a:pt x="998982" y="0"/>
                </a:lnTo>
                <a:lnTo>
                  <a:pt x="68580" y="0"/>
                </a:lnTo>
                <a:lnTo>
                  <a:pt x="0" y="0"/>
                </a:lnTo>
                <a:lnTo>
                  <a:pt x="0" y="149352"/>
                </a:lnTo>
                <a:lnTo>
                  <a:pt x="68580" y="149352"/>
                </a:lnTo>
                <a:lnTo>
                  <a:pt x="998982" y="149352"/>
                </a:lnTo>
                <a:lnTo>
                  <a:pt x="1067562" y="149352"/>
                </a:lnTo>
                <a:lnTo>
                  <a:pt x="106756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1936" y="928115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PTTS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079752" y="928115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59">
                <a:moveTo>
                  <a:pt x="1900669" y="12"/>
                </a:moveTo>
                <a:lnTo>
                  <a:pt x="1832102" y="12"/>
                </a:lnTo>
                <a:lnTo>
                  <a:pt x="964692" y="12"/>
                </a:lnTo>
                <a:lnTo>
                  <a:pt x="896112" y="12"/>
                </a:lnTo>
                <a:lnTo>
                  <a:pt x="0" y="0"/>
                </a:lnTo>
                <a:lnTo>
                  <a:pt x="0" y="7620"/>
                </a:lnTo>
                <a:lnTo>
                  <a:pt x="896112" y="7620"/>
                </a:lnTo>
                <a:lnTo>
                  <a:pt x="827532" y="7632"/>
                </a:lnTo>
                <a:lnTo>
                  <a:pt x="68580" y="7632"/>
                </a:lnTo>
                <a:lnTo>
                  <a:pt x="0" y="7632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12"/>
                </a:lnTo>
                <a:close/>
              </a:path>
              <a:path w="4469765" h="149859">
                <a:moveTo>
                  <a:pt x="4469638" y="12"/>
                </a:moveTo>
                <a:lnTo>
                  <a:pt x="4401058" y="12"/>
                </a:lnTo>
                <a:lnTo>
                  <a:pt x="4401058" y="134112"/>
                </a:lnTo>
                <a:lnTo>
                  <a:pt x="4401045" y="12"/>
                </a:lnTo>
                <a:lnTo>
                  <a:pt x="3344926" y="12"/>
                </a:lnTo>
                <a:lnTo>
                  <a:pt x="3276346" y="12"/>
                </a:lnTo>
                <a:lnTo>
                  <a:pt x="3276346" y="134112"/>
                </a:lnTo>
                <a:lnTo>
                  <a:pt x="3276333" y="12"/>
                </a:lnTo>
                <a:lnTo>
                  <a:pt x="3207766" y="12"/>
                </a:lnTo>
                <a:lnTo>
                  <a:pt x="1969262" y="12"/>
                </a:lnTo>
                <a:lnTo>
                  <a:pt x="1900682" y="12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278633" y="916940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67740" algn="l"/>
                <a:tab pos="228282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11936" y="899921"/>
            <a:ext cx="5538470" cy="29209"/>
            <a:chOff x="1011936" y="899921"/>
            <a:chExt cx="5538470" cy="29209"/>
          </a:xfrm>
        </p:grpSpPr>
        <p:sp>
          <p:nvSpPr>
            <p:cNvPr id="10" name="object 10" descr=""/>
            <p:cNvSpPr/>
            <p:nvPr/>
          </p:nvSpPr>
          <p:spPr>
            <a:xfrm>
              <a:off x="1011936" y="899921"/>
              <a:ext cx="1068705" cy="28575"/>
            </a:xfrm>
            <a:custGeom>
              <a:avLst/>
              <a:gdLst/>
              <a:ahLst/>
              <a:cxnLst/>
              <a:rect l="l" t="t" r="r" b="b"/>
              <a:pathLst>
                <a:path w="1068705" h="28575">
                  <a:moveTo>
                    <a:pt x="1068577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1068577" y="28194"/>
                  </a:lnTo>
                  <a:lnTo>
                    <a:pt x="1068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11936" y="928115"/>
              <a:ext cx="1068705" cy="1270"/>
            </a:xfrm>
            <a:custGeom>
              <a:avLst/>
              <a:gdLst/>
              <a:ahLst/>
              <a:cxnLst/>
              <a:rect l="l" t="t" r="r" b="b"/>
              <a:pathLst>
                <a:path w="1068705" h="1269">
                  <a:moveTo>
                    <a:pt x="1068577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068577" y="761"/>
                  </a:lnTo>
                  <a:lnTo>
                    <a:pt x="1068577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080513" y="928115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69">
                  <a:moveTo>
                    <a:pt x="2819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8193" y="761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80514" y="899921"/>
              <a:ext cx="896619" cy="28575"/>
            </a:xfrm>
            <a:custGeom>
              <a:avLst/>
              <a:gdLst/>
              <a:ahLst/>
              <a:cxnLst/>
              <a:rect l="l" t="t" r="r" b="b"/>
              <a:pathLst>
                <a:path w="896619" h="28575">
                  <a:moveTo>
                    <a:pt x="896112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896112" y="28194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08708" y="928128"/>
              <a:ext cx="896619" cy="1270"/>
            </a:xfrm>
            <a:custGeom>
              <a:avLst/>
              <a:gdLst/>
              <a:ahLst/>
              <a:cxnLst/>
              <a:rect l="l" t="t" r="r" b="b"/>
              <a:pathLst>
                <a:path w="896619" h="1269">
                  <a:moveTo>
                    <a:pt x="896112" y="0"/>
                  </a:moveTo>
                  <a:lnTo>
                    <a:pt x="867918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867918" y="749"/>
                  </a:lnTo>
                  <a:lnTo>
                    <a:pt x="896112" y="749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76626" y="899921"/>
              <a:ext cx="1004569" cy="28575"/>
            </a:xfrm>
            <a:custGeom>
              <a:avLst/>
              <a:gdLst/>
              <a:ahLst/>
              <a:cxnLst/>
              <a:rect l="l" t="t" r="r" b="b"/>
              <a:pathLst>
                <a:path w="1004570" h="28575">
                  <a:moveTo>
                    <a:pt x="1004570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1004570" y="28194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004820" y="928128"/>
              <a:ext cx="1004569" cy="1270"/>
            </a:xfrm>
            <a:custGeom>
              <a:avLst/>
              <a:gdLst/>
              <a:ahLst/>
              <a:cxnLst/>
              <a:rect l="l" t="t" r="r" b="b"/>
              <a:pathLst>
                <a:path w="1004570" h="1269">
                  <a:moveTo>
                    <a:pt x="1004570" y="0"/>
                  </a:moveTo>
                  <a:lnTo>
                    <a:pt x="976376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976376" y="749"/>
                  </a:lnTo>
                  <a:lnTo>
                    <a:pt x="1004570" y="749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981196" y="899921"/>
              <a:ext cx="1376045" cy="28575"/>
            </a:xfrm>
            <a:custGeom>
              <a:avLst/>
              <a:gdLst/>
              <a:ahLst/>
              <a:cxnLst/>
              <a:rect l="l" t="t" r="r" b="b"/>
              <a:pathLst>
                <a:path w="1376045" h="28575">
                  <a:moveTo>
                    <a:pt x="1375651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1375651" y="28194"/>
                  </a:lnTo>
                  <a:lnTo>
                    <a:pt x="13756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009390" y="928128"/>
              <a:ext cx="1376045" cy="1270"/>
            </a:xfrm>
            <a:custGeom>
              <a:avLst/>
              <a:gdLst/>
              <a:ahLst/>
              <a:cxnLst/>
              <a:rect l="l" t="t" r="r" b="b"/>
              <a:pathLst>
                <a:path w="1376045" h="1269">
                  <a:moveTo>
                    <a:pt x="1347457" y="0"/>
                  </a:moveTo>
                  <a:lnTo>
                    <a:pt x="0" y="0"/>
                  </a:lnTo>
                  <a:lnTo>
                    <a:pt x="0" y="749"/>
                  </a:lnTo>
                  <a:lnTo>
                    <a:pt x="1347457" y="749"/>
                  </a:lnTo>
                  <a:lnTo>
                    <a:pt x="1347457" y="0"/>
                  </a:lnTo>
                  <a:close/>
                </a:path>
                <a:path w="1376045" h="1269">
                  <a:moveTo>
                    <a:pt x="1375664" y="0"/>
                  </a:moveTo>
                  <a:lnTo>
                    <a:pt x="1347470" y="0"/>
                  </a:lnTo>
                  <a:lnTo>
                    <a:pt x="1347470" y="749"/>
                  </a:lnTo>
                  <a:lnTo>
                    <a:pt x="1375664" y="749"/>
                  </a:lnTo>
                  <a:lnTo>
                    <a:pt x="137566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356860" y="899921"/>
              <a:ext cx="1193800" cy="28575"/>
            </a:xfrm>
            <a:custGeom>
              <a:avLst/>
              <a:gdLst/>
              <a:ahLst/>
              <a:cxnLst/>
              <a:rect l="l" t="t" r="r" b="b"/>
              <a:pathLst>
                <a:path w="1193800" h="28575">
                  <a:moveTo>
                    <a:pt x="1193292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1193292" y="28194"/>
                  </a:lnTo>
                  <a:lnTo>
                    <a:pt x="11932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385053" y="928115"/>
              <a:ext cx="1165225" cy="1270"/>
            </a:xfrm>
            <a:custGeom>
              <a:avLst/>
              <a:gdLst/>
              <a:ahLst/>
              <a:cxnLst/>
              <a:rect l="l" t="t" r="r" b="b"/>
              <a:pathLst>
                <a:path w="1165225" h="1269">
                  <a:moveTo>
                    <a:pt x="1165098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165098" y="761"/>
                  </a:lnTo>
                  <a:lnTo>
                    <a:pt x="116509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068069" y="1058671"/>
            <a:ext cx="4692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 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terminal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donde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alojan</a:t>
            </a:r>
            <a:r>
              <a:rPr dirty="0" sz="900" spc="-10">
                <a:latin typeface="Cambria"/>
                <a:cs typeface="Cambria"/>
              </a:rPr>
              <a:t> aplicaciones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Portugal.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011936" y="1211579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9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011936" y="1211579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PTFS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079752" y="1211579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90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6858"/>
                </a:lnTo>
                <a:lnTo>
                  <a:pt x="896112" y="6858"/>
                </a:lnTo>
                <a:lnTo>
                  <a:pt x="827532" y="6870"/>
                </a:lnTo>
                <a:lnTo>
                  <a:pt x="68580" y="6870"/>
                </a:lnTo>
                <a:lnTo>
                  <a:pt x="0" y="687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3350"/>
                </a:lnTo>
                <a:lnTo>
                  <a:pt x="1900669" y="0"/>
                </a:lnTo>
                <a:close/>
              </a:path>
              <a:path w="4469765" h="148590">
                <a:moveTo>
                  <a:pt x="4469638" y="0"/>
                </a:moveTo>
                <a:lnTo>
                  <a:pt x="4401058" y="0"/>
                </a:lnTo>
                <a:lnTo>
                  <a:pt x="4401058" y="133350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3350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3350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3350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278633" y="1199641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42035" algn="l"/>
                <a:tab pos="229044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Novell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Alta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68069" y="1341373"/>
            <a:ext cx="44399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establece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permisos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necesarios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ciertas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unidades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red.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011936" y="1494281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011936" y="1494281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3718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PTIMG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2079752" y="1494281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8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89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2278633" y="1483105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42035" algn="l"/>
                <a:tab pos="229044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Novell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Alta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68069" y="1624076"/>
            <a:ext cx="29387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ciertas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unidades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red.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011936" y="1776983"/>
            <a:ext cx="1068070" cy="149225"/>
          </a:xfrm>
          <a:custGeom>
            <a:avLst/>
            <a:gdLst/>
            <a:ahLst/>
            <a:cxnLst/>
            <a:rect l="l" t="t" r="r" b="b"/>
            <a:pathLst>
              <a:path w="1068070" h="149225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844"/>
                </a:lnTo>
                <a:lnTo>
                  <a:pt x="68834" y="148844"/>
                </a:lnTo>
                <a:lnTo>
                  <a:pt x="999236" y="148844"/>
                </a:lnTo>
                <a:lnTo>
                  <a:pt x="1067816" y="148844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011936" y="1776983"/>
            <a:ext cx="1068070" cy="149225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ESXi1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2079752" y="1776983"/>
            <a:ext cx="4469765" cy="149225"/>
          </a:xfrm>
          <a:custGeom>
            <a:avLst/>
            <a:gdLst/>
            <a:ahLst/>
            <a:cxnLst/>
            <a:rect l="l" t="t" r="r" b="b"/>
            <a:pathLst>
              <a:path w="4469765" h="149225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874"/>
                </a:lnTo>
                <a:lnTo>
                  <a:pt x="0" y="141986"/>
                </a:lnTo>
                <a:lnTo>
                  <a:pt x="0" y="148844"/>
                </a:lnTo>
                <a:lnTo>
                  <a:pt x="896112" y="148844"/>
                </a:lnTo>
                <a:lnTo>
                  <a:pt x="1900669" y="148844"/>
                </a:lnTo>
                <a:lnTo>
                  <a:pt x="1900669" y="134366"/>
                </a:lnTo>
                <a:lnTo>
                  <a:pt x="1900669" y="0"/>
                </a:lnTo>
                <a:close/>
              </a:path>
              <a:path w="4469765" h="149225">
                <a:moveTo>
                  <a:pt x="4469638" y="0"/>
                </a:moveTo>
                <a:lnTo>
                  <a:pt x="4401058" y="0"/>
                </a:lnTo>
                <a:lnTo>
                  <a:pt x="4401058" y="134366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366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366"/>
                </a:lnTo>
                <a:lnTo>
                  <a:pt x="1900682" y="148844"/>
                </a:lnTo>
                <a:lnTo>
                  <a:pt x="3276346" y="148844"/>
                </a:lnTo>
                <a:lnTo>
                  <a:pt x="4469638" y="148844"/>
                </a:lnTo>
                <a:lnTo>
                  <a:pt x="4469638" y="134366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2278633" y="1766061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223837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68069" y="1907031"/>
            <a:ext cx="37280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 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ESX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través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vSphere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5.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011936" y="2059939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6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011936" y="2059939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ESXi2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079752" y="2059939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60">
                <a:moveTo>
                  <a:pt x="1900669" y="12"/>
                </a:moveTo>
                <a:lnTo>
                  <a:pt x="1832102" y="12"/>
                </a:lnTo>
                <a:lnTo>
                  <a:pt x="964692" y="12"/>
                </a:lnTo>
                <a:lnTo>
                  <a:pt x="896112" y="12"/>
                </a:lnTo>
                <a:lnTo>
                  <a:pt x="0" y="0"/>
                </a:lnTo>
                <a:lnTo>
                  <a:pt x="0" y="7620"/>
                </a:lnTo>
                <a:lnTo>
                  <a:pt x="896112" y="7620"/>
                </a:lnTo>
                <a:lnTo>
                  <a:pt x="827532" y="7632"/>
                </a:lnTo>
                <a:lnTo>
                  <a:pt x="68580" y="7632"/>
                </a:lnTo>
                <a:lnTo>
                  <a:pt x="0" y="7632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12"/>
                </a:lnTo>
                <a:close/>
              </a:path>
              <a:path w="4469765" h="149860">
                <a:moveTo>
                  <a:pt x="4469638" y="12"/>
                </a:moveTo>
                <a:lnTo>
                  <a:pt x="4401058" y="12"/>
                </a:lnTo>
                <a:lnTo>
                  <a:pt x="4401058" y="134112"/>
                </a:lnTo>
                <a:lnTo>
                  <a:pt x="4401045" y="12"/>
                </a:lnTo>
                <a:lnTo>
                  <a:pt x="3344926" y="12"/>
                </a:lnTo>
                <a:lnTo>
                  <a:pt x="3276346" y="12"/>
                </a:lnTo>
                <a:lnTo>
                  <a:pt x="3276346" y="134112"/>
                </a:lnTo>
                <a:lnTo>
                  <a:pt x="3276333" y="12"/>
                </a:lnTo>
                <a:lnTo>
                  <a:pt x="3207766" y="12"/>
                </a:lnTo>
                <a:lnTo>
                  <a:pt x="1969262" y="12"/>
                </a:lnTo>
                <a:lnTo>
                  <a:pt x="1900682" y="12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278633" y="2048764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223837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68069" y="2190495"/>
            <a:ext cx="372617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ESX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través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vSphere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5.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2" name="object 42" descr=""/>
          <p:cNvSpPr/>
          <p:nvPr/>
        </p:nvSpPr>
        <p:spPr>
          <a:xfrm>
            <a:off x="1011936" y="2343403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 txBox="1"/>
          <p:nvPr/>
        </p:nvSpPr>
        <p:spPr>
          <a:xfrm>
            <a:off x="1011936" y="2343403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ESXi3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4" name="object 44" descr=""/>
          <p:cNvSpPr/>
          <p:nvPr/>
        </p:nvSpPr>
        <p:spPr>
          <a:xfrm>
            <a:off x="2079752" y="2343403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6858"/>
                </a:lnTo>
                <a:lnTo>
                  <a:pt x="896112" y="6858"/>
                </a:lnTo>
                <a:lnTo>
                  <a:pt x="827532" y="6870"/>
                </a:lnTo>
                <a:lnTo>
                  <a:pt x="68580" y="6870"/>
                </a:lnTo>
                <a:lnTo>
                  <a:pt x="0" y="687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3350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3350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3350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3350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3350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 txBox="1"/>
          <p:nvPr/>
        </p:nvSpPr>
        <p:spPr>
          <a:xfrm>
            <a:off x="2278633" y="2331465"/>
            <a:ext cx="3938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1085" algn="l"/>
                <a:tab pos="2238375" algn="l"/>
                <a:tab pos="342201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Linux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68069" y="2473197"/>
            <a:ext cx="372617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ESX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través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vSphere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5.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1011936" y="2626105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1011936" y="2626105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ESVC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2079752" y="2626105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2278633" y="2614929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8069" y="2755900"/>
            <a:ext cx="4089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 del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clúster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ESX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 través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vSphere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5.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011936" y="2908807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1011936" y="2908807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4925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ESRSA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4" name="object 54" descr=""/>
          <p:cNvSpPr/>
          <p:nvPr/>
        </p:nvSpPr>
        <p:spPr>
          <a:xfrm>
            <a:off x="2079752" y="2908807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827532" y="141732"/>
                </a:lnTo>
                <a:lnTo>
                  <a:pt x="896112" y="141732"/>
                </a:lnTo>
                <a:lnTo>
                  <a:pt x="0" y="141744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24"/>
                </a:lnTo>
                <a:lnTo>
                  <a:pt x="896112" y="134124"/>
                </a:lnTo>
                <a:lnTo>
                  <a:pt x="964692" y="134112"/>
                </a:lnTo>
                <a:lnTo>
                  <a:pt x="1832102" y="134112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3276333" y="0"/>
                </a:move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69262" y="134112"/>
                </a:lnTo>
                <a:lnTo>
                  <a:pt x="3207766" y="134112"/>
                </a:lnTo>
                <a:lnTo>
                  <a:pt x="3276333" y="134112"/>
                </a:lnTo>
                <a:lnTo>
                  <a:pt x="3276333" y="0"/>
                </a:lnTo>
                <a:close/>
              </a:path>
              <a:path w="4469765" h="148589">
                <a:moveTo>
                  <a:pt x="4401045" y="0"/>
                </a:move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344926" y="134112"/>
                </a:lnTo>
                <a:lnTo>
                  <a:pt x="4401045" y="134112"/>
                </a:lnTo>
                <a:lnTo>
                  <a:pt x="4401045" y="0"/>
                </a:lnTo>
                <a:close/>
              </a:path>
              <a:path w="4469765" h="148589">
                <a:moveTo>
                  <a:pt x="4469638" y="134124"/>
                </a:moveTo>
                <a:lnTo>
                  <a:pt x="3276346" y="134124"/>
                </a:lnTo>
                <a:lnTo>
                  <a:pt x="1900682" y="134124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24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 txBox="1"/>
          <p:nvPr/>
        </p:nvSpPr>
        <p:spPr>
          <a:xfrm>
            <a:off x="2387600" y="2897631"/>
            <a:ext cx="38290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22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68069" y="3038602"/>
            <a:ext cx="44608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gestiona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token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RSA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remoto.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7" name="object 57" descr=""/>
          <p:cNvSpPr/>
          <p:nvPr/>
        </p:nvSpPr>
        <p:spPr>
          <a:xfrm>
            <a:off x="1011936" y="3191509"/>
            <a:ext cx="1068070" cy="149860"/>
          </a:xfrm>
          <a:custGeom>
            <a:avLst/>
            <a:gdLst/>
            <a:ahLst/>
            <a:cxnLst/>
            <a:rect l="l" t="t" r="r" b="b"/>
            <a:pathLst>
              <a:path w="1068070" h="149860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99236" y="149352"/>
                </a:lnTo>
                <a:lnTo>
                  <a:pt x="1067816" y="149352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1011936" y="3191509"/>
            <a:ext cx="1068070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5717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NEBDSAC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9" name="object 59" descr=""/>
          <p:cNvSpPr/>
          <p:nvPr/>
        </p:nvSpPr>
        <p:spPr>
          <a:xfrm>
            <a:off x="2079752" y="3191509"/>
            <a:ext cx="4469765" cy="149860"/>
          </a:xfrm>
          <a:custGeom>
            <a:avLst/>
            <a:gdLst/>
            <a:ahLst/>
            <a:cxnLst/>
            <a:rect l="l" t="t" r="r" b="b"/>
            <a:pathLst>
              <a:path w="4469765" h="149860">
                <a:moveTo>
                  <a:pt x="1900669" y="12"/>
                </a:moveTo>
                <a:lnTo>
                  <a:pt x="1832102" y="12"/>
                </a:lnTo>
                <a:lnTo>
                  <a:pt x="964692" y="12"/>
                </a:lnTo>
                <a:lnTo>
                  <a:pt x="896112" y="12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9352"/>
                </a:lnTo>
                <a:lnTo>
                  <a:pt x="896112" y="149352"/>
                </a:lnTo>
                <a:lnTo>
                  <a:pt x="1900669" y="149352"/>
                </a:lnTo>
                <a:lnTo>
                  <a:pt x="1900669" y="134112"/>
                </a:lnTo>
                <a:lnTo>
                  <a:pt x="1900669" y="12"/>
                </a:lnTo>
                <a:close/>
              </a:path>
              <a:path w="4469765" h="149860">
                <a:moveTo>
                  <a:pt x="4469638" y="12"/>
                </a:moveTo>
                <a:lnTo>
                  <a:pt x="4401058" y="12"/>
                </a:lnTo>
                <a:lnTo>
                  <a:pt x="4401058" y="134112"/>
                </a:lnTo>
                <a:lnTo>
                  <a:pt x="4401045" y="12"/>
                </a:lnTo>
                <a:lnTo>
                  <a:pt x="3344926" y="12"/>
                </a:lnTo>
                <a:lnTo>
                  <a:pt x="3276346" y="12"/>
                </a:lnTo>
                <a:lnTo>
                  <a:pt x="3276346" y="134112"/>
                </a:lnTo>
                <a:lnTo>
                  <a:pt x="3276333" y="12"/>
                </a:lnTo>
                <a:lnTo>
                  <a:pt x="3207766" y="12"/>
                </a:lnTo>
                <a:lnTo>
                  <a:pt x="1969262" y="12"/>
                </a:lnTo>
                <a:lnTo>
                  <a:pt x="1900682" y="12"/>
                </a:lnTo>
                <a:lnTo>
                  <a:pt x="1900682" y="134112"/>
                </a:lnTo>
                <a:lnTo>
                  <a:pt x="1900682" y="149352"/>
                </a:lnTo>
                <a:lnTo>
                  <a:pt x="3276346" y="149352"/>
                </a:lnTo>
                <a:lnTo>
                  <a:pt x="4469638" y="149352"/>
                </a:lnTo>
                <a:lnTo>
                  <a:pt x="4469638" y="134112"/>
                </a:lnTo>
                <a:lnTo>
                  <a:pt x="4469638" y="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 txBox="1"/>
          <p:nvPr/>
        </p:nvSpPr>
        <p:spPr>
          <a:xfrm>
            <a:off x="2387600" y="3180333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068069" y="3322065"/>
            <a:ext cx="36868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BBDD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clientes.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1011936" y="3474973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 txBox="1"/>
          <p:nvPr/>
        </p:nvSpPr>
        <p:spPr>
          <a:xfrm>
            <a:off x="1011936" y="3474973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7114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NEWWW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2079752" y="3474973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0"/>
                </a:lnTo>
                <a:lnTo>
                  <a:pt x="0" y="6858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3350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3350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3350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3350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3350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2387600" y="3463035"/>
            <a:ext cx="3829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8519" algn="l"/>
                <a:tab pos="2173605" algn="l"/>
                <a:tab pos="3313429" algn="l"/>
              </a:tabLst>
            </a:pPr>
            <a:r>
              <a:rPr dirty="0" sz="900" spc="-10">
                <a:latin typeface="Cambria"/>
                <a:cs typeface="Cambria"/>
              </a:rPr>
              <a:t>Único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</a:t>
            </a:r>
            <a:r>
              <a:rPr dirty="0" baseline="3086" sz="1350" spc="-15">
                <a:latin typeface="Cambria"/>
                <a:cs typeface="Cambria"/>
              </a:rPr>
              <a:t> 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068069" y="3604767"/>
            <a:ext cx="3511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Web.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1011936" y="3757675"/>
            <a:ext cx="1068070" cy="148590"/>
          </a:xfrm>
          <a:custGeom>
            <a:avLst/>
            <a:gdLst/>
            <a:ahLst/>
            <a:cxnLst/>
            <a:rect l="l" t="t" r="r" b="b"/>
            <a:pathLst>
              <a:path w="1068070" h="148589">
                <a:moveTo>
                  <a:pt x="1067816" y="0"/>
                </a:moveTo>
                <a:lnTo>
                  <a:pt x="999236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99236" y="148590"/>
                </a:lnTo>
                <a:lnTo>
                  <a:pt x="1067816" y="148590"/>
                </a:lnTo>
                <a:lnTo>
                  <a:pt x="10678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1011936" y="3757675"/>
            <a:ext cx="1068070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ESDC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2079752" y="3757675"/>
            <a:ext cx="4469765" cy="148590"/>
          </a:xfrm>
          <a:custGeom>
            <a:avLst/>
            <a:gdLst/>
            <a:ahLst/>
            <a:cxnLst/>
            <a:rect l="l" t="t" r="r" b="b"/>
            <a:pathLst>
              <a:path w="4469765" h="148589">
                <a:moveTo>
                  <a:pt x="1900669" y="0"/>
                </a:moveTo>
                <a:lnTo>
                  <a:pt x="1832102" y="0"/>
                </a:lnTo>
                <a:lnTo>
                  <a:pt x="964692" y="0"/>
                </a:lnTo>
                <a:lnTo>
                  <a:pt x="896112" y="0"/>
                </a:lnTo>
                <a:lnTo>
                  <a:pt x="0" y="12"/>
                </a:lnTo>
                <a:lnTo>
                  <a:pt x="0" y="7620"/>
                </a:lnTo>
                <a:lnTo>
                  <a:pt x="0" y="140970"/>
                </a:lnTo>
                <a:lnTo>
                  <a:pt x="0" y="148590"/>
                </a:lnTo>
                <a:lnTo>
                  <a:pt x="896112" y="148590"/>
                </a:lnTo>
                <a:lnTo>
                  <a:pt x="1900669" y="148590"/>
                </a:lnTo>
                <a:lnTo>
                  <a:pt x="1900669" y="134112"/>
                </a:lnTo>
                <a:lnTo>
                  <a:pt x="1900669" y="0"/>
                </a:lnTo>
                <a:close/>
              </a:path>
              <a:path w="4469765" h="148589">
                <a:moveTo>
                  <a:pt x="4469638" y="0"/>
                </a:moveTo>
                <a:lnTo>
                  <a:pt x="4401058" y="0"/>
                </a:lnTo>
                <a:lnTo>
                  <a:pt x="4401058" y="134112"/>
                </a:lnTo>
                <a:lnTo>
                  <a:pt x="4401045" y="0"/>
                </a:lnTo>
                <a:lnTo>
                  <a:pt x="3344926" y="0"/>
                </a:lnTo>
                <a:lnTo>
                  <a:pt x="3276346" y="0"/>
                </a:lnTo>
                <a:lnTo>
                  <a:pt x="3276346" y="134112"/>
                </a:lnTo>
                <a:lnTo>
                  <a:pt x="3276333" y="0"/>
                </a:lnTo>
                <a:lnTo>
                  <a:pt x="3207766" y="0"/>
                </a:lnTo>
                <a:lnTo>
                  <a:pt x="1969262" y="0"/>
                </a:lnTo>
                <a:lnTo>
                  <a:pt x="1900682" y="0"/>
                </a:lnTo>
                <a:lnTo>
                  <a:pt x="1900682" y="134112"/>
                </a:lnTo>
                <a:lnTo>
                  <a:pt x="1900682" y="148590"/>
                </a:lnTo>
                <a:lnTo>
                  <a:pt x="3276346" y="148590"/>
                </a:lnTo>
                <a:lnTo>
                  <a:pt x="4469638" y="148590"/>
                </a:lnTo>
                <a:lnTo>
                  <a:pt x="4469638" y="134112"/>
                </a:lnTo>
                <a:lnTo>
                  <a:pt x="446963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2278633" y="3746500"/>
            <a:ext cx="38627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81380" algn="l"/>
                <a:tab pos="2238375" algn="l"/>
                <a:tab pos="3497579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>
                <a:latin typeface="Cambria"/>
                <a:cs typeface="Cambria"/>
              </a:rPr>
              <a:t>AD</a:t>
            </a:r>
            <a:r>
              <a:rPr dirty="0" baseline="3086" sz="1350" spc="-7">
                <a:latin typeface="Cambria"/>
                <a:cs typeface="Cambria"/>
              </a:rPr>
              <a:t> 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71" name="object 71" descr=""/>
          <p:cNvSpPr/>
          <p:nvPr/>
        </p:nvSpPr>
        <p:spPr>
          <a:xfrm>
            <a:off x="1002791" y="4041139"/>
            <a:ext cx="5547360" cy="28575"/>
          </a:xfrm>
          <a:custGeom>
            <a:avLst/>
            <a:gdLst/>
            <a:ahLst/>
            <a:cxnLst/>
            <a:rect l="l" t="t" r="r" b="b"/>
            <a:pathLst>
              <a:path w="5547359" h="28575">
                <a:moveTo>
                  <a:pt x="5547360" y="0"/>
                </a:moveTo>
                <a:lnTo>
                  <a:pt x="0" y="0"/>
                </a:lnTo>
                <a:lnTo>
                  <a:pt x="0" y="28194"/>
                </a:lnTo>
                <a:lnTo>
                  <a:pt x="5547360" y="28194"/>
                </a:lnTo>
                <a:lnTo>
                  <a:pt x="5547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 descr=""/>
          <p:cNvSpPr txBox="1"/>
          <p:nvPr/>
        </p:nvSpPr>
        <p:spPr>
          <a:xfrm>
            <a:off x="1068069" y="3861561"/>
            <a:ext cx="4006215" cy="35179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servidor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aloja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controlador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dominio.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Claves_1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73" name="object 73" descr=""/>
          <p:cNvGraphicFramePr>
            <a:graphicFrameLocks noGrp="1"/>
          </p:cNvGraphicFramePr>
          <p:nvPr/>
        </p:nvGraphicFramePr>
        <p:xfrm>
          <a:off x="1011936" y="4530343"/>
          <a:ext cx="4361180" cy="340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3460"/>
                <a:gridCol w="659765"/>
                <a:gridCol w="799464"/>
                <a:gridCol w="1007744"/>
                <a:gridCol w="878839"/>
              </a:tblGrid>
              <a:tr h="17716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ACCESO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SISTEMA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COMPLEJIDAD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CADUCIDAD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>
                        <a:lnSpc>
                          <a:spcPts val="1120"/>
                        </a:lnSpc>
                        <a:spcBef>
                          <a:spcPts val="6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PCs</a:t>
                      </a:r>
                      <a:r>
                        <a:rPr dirty="0" sz="1000" spc="-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Marketing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AD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Windows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Media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90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días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74" name="object 74" descr=""/>
          <p:cNvSpPr txBox="1"/>
          <p:nvPr/>
        </p:nvSpPr>
        <p:spPr>
          <a:xfrm>
            <a:off x="1068069" y="4866639"/>
            <a:ext cx="1962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PC.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5" name="object 75" descr=""/>
          <p:cNvSpPr/>
          <p:nvPr/>
        </p:nvSpPr>
        <p:spPr>
          <a:xfrm>
            <a:off x="1011936" y="5019547"/>
            <a:ext cx="1014094" cy="148590"/>
          </a:xfrm>
          <a:custGeom>
            <a:avLst/>
            <a:gdLst/>
            <a:ahLst/>
            <a:cxnLst/>
            <a:rect l="l" t="t" r="r" b="b"/>
            <a:pathLst>
              <a:path w="1014094" h="148589">
                <a:moveTo>
                  <a:pt x="1013714" y="0"/>
                </a:moveTo>
                <a:lnTo>
                  <a:pt x="945134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45134" y="148590"/>
                </a:lnTo>
                <a:lnTo>
                  <a:pt x="1013714" y="148590"/>
                </a:lnTo>
                <a:lnTo>
                  <a:pt x="10137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 txBox="1"/>
          <p:nvPr/>
        </p:nvSpPr>
        <p:spPr>
          <a:xfrm>
            <a:off x="1011936" y="5019547"/>
            <a:ext cx="1014094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89865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PCs</a:t>
            </a:r>
            <a:r>
              <a:rPr dirty="0" sz="1000" spc="-5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Ventas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7" name="object 77" descr=""/>
          <p:cNvSpPr/>
          <p:nvPr/>
        </p:nvSpPr>
        <p:spPr>
          <a:xfrm>
            <a:off x="2025650" y="5019547"/>
            <a:ext cx="1459230" cy="148590"/>
          </a:xfrm>
          <a:custGeom>
            <a:avLst/>
            <a:gdLst/>
            <a:ahLst/>
            <a:cxnLst/>
            <a:rect l="l" t="t" r="r" b="b"/>
            <a:pathLst>
              <a:path w="1459229" h="148589">
                <a:moveTo>
                  <a:pt x="1458722" y="134112"/>
                </a:moveTo>
                <a:lnTo>
                  <a:pt x="1458709" y="0"/>
                </a:lnTo>
                <a:lnTo>
                  <a:pt x="1390142" y="0"/>
                </a:lnTo>
                <a:lnTo>
                  <a:pt x="727710" y="0"/>
                </a:lnTo>
                <a:lnTo>
                  <a:pt x="659130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8590"/>
                </a:lnTo>
                <a:lnTo>
                  <a:pt x="659130" y="148590"/>
                </a:lnTo>
                <a:lnTo>
                  <a:pt x="1458722" y="148590"/>
                </a:lnTo>
                <a:lnTo>
                  <a:pt x="1458722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 descr=""/>
          <p:cNvSpPr txBox="1"/>
          <p:nvPr/>
        </p:nvSpPr>
        <p:spPr>
          <a:xfrm>
            <a:off x="2105660" y="5008371"/>
            <a:ext cx="11537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17244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79" name="object 79" descr=""/>
          <p:cNvSpPr/>
          <p:nvPr/>
        </p:nvSpPr>
        <p:spPr>
          <a:xfrm>
            <a:off x="3484372" y="5019547"/>
            <a:ext cx="1010919" cy="148590"/>
          </a:xfrm>
          <a:custGeom>
            <a:avLst/>
            <a:gdLst/>
            <a:ahLst/>
            <a:cxnLst/>
            <a:rect l="l" t="t" r="r" b="b"/>
            <a:pathLst>
              <a:path w="1010920" h="148589">
                <a:moveTo>
                  <a:pt x="1010412" y="134112"/>
                </a:moveTo>
                <a:lnTo>
                  <a:pt x="1010399" y="0"/>
                </a:lnTo>
                <a:lnTo>
                  <a:pt x="941832" y="0"/>
                </a:lnTo>
                <a:lnTo>
                  <a:pt x="68580" y="0"/>
                </a:lnTo>
                <a:lnTo>
                  <a:pt x="0" y="0"/>
                </a:lnTo>
                <a:lnTo>
                  <a:pt x="0" y="134112"/>
                </a:lnTo>
                <a:lnTo>
                  <a:pt x="0" y="148590"/>
                </a:lnTo>
                <a:lnTo>
                  <a:pt x="1010412" y="148590"/>
                </a:lnTo>
                <a:lnTo>
                  <a:pt x="1010412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 descr=""/>
          <p:cNvSpPr txBox="1"/>
          <p:nvPr/>
        </p:nvSpPr>
        <p:spPr>
          <a:xfrm>
            <a:off x="3891279" y="5000751"/>
            <a:ext cx="2095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latin typeface="Cambria"/>
                <a:cs typeface="Cambria"/>
              </a:rPr>
              <a:t>Alta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1" name="object 81" descr=""/>
          <p:cNvSpPr/>
          <p:nvPr/>
        </p:nvSpPr>
        <p:spPr>
          <a:xfrm>
            <a:off x="4494784" y="5019547"/>
            <a:ext cx="877569" cy="148590"/>
          </a:xfrm>
          <a:custGeom>
            <a:avLst/>
            <a:gdLst/>
            <a:ahLst/>
            <a:cxnLst/>
            <a:rect l="l" t="t" r="r" b="b"/>
            <a:pathLst>
              <a:path w="877570" h="148589">
                <a:moveTo>
                  <a:pt x="877316" y="0"/>
                </a:moveTo>
                <a:lnTo>
                  <a:pt x="808736" y="0"/>
                </a:lnTo>
                <a:lnTo>
                  <a:pt x="68580" y="0"/>
                </a:lnTo>
                <a:lnTo>
                  <a:pt x="0" y="0"/>
                </a:lnTo>
                <a:lnTo>
                  <a:pt x="0" y="134112"/>
                </a:lnTo>
                <a:lnTo>
                  <a:pt x="0" y="148590"/>
                </a:lnTo>
                <a:lnTo>
                  <a:pt x="877316" y="148590"/>
                </a:lnTo>
                <a:lnTo>
                  <a:pt x="877316" y="134112"/>
                </a:lnTo>
                <a:lnTo>
                  <a:pt x="877316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 txBox="1"/>
          <p:nvPr/>
        </p:nvSpPr>
        <p:spPr>
          <a:xfrm>
            <a:off x="4681473" y="5000751"/>
            <a:ext cx="5156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No </a:t>
            </a:r>
            <a:r>
              <a:rPr dirty="0" sz="900" spc="-10">
                <a:latin typeface="Cambria"/>
                <a:cs typeface="Cambria"/>
              </a:rPr>
              <a:t>caduca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1068069" y="5149341"/>
            <a:ext cx="19634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PC.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4" name="object 84" descr=""/>
          <p:cNvSpPr/>
          <p:nvPr/>
        </p:nvSpPr>
        <p:spPr>
          <a:xfrm>
            <a:off x="1011936" y="5302262"/>
            <a:ext cx="1014094" cy="149860"/>
          </a:xfrm>
          <a:custGeom>
            <a:avLst/>
            <a:gdLst/>
            <a:ahLst/>
            <a:cxnLst/>
            <a:rect l="l" t="t" r="r" b="b"/>
            <a:pathLst>
              <a:path w="1014094" h="149860">
                <a:moveTo>
                  <a:pt x="1013714" y="0"/>
                </a:moveTo>
                <a:lnTo>
                  <a:pt x="945134" y="0"/>
                </a:lnTo>
                <a:lnTo>
                  <a:pt x="68834" y="0"/>
                </a:lnTo>
                <a:lnTo>
                  <a:pt x="0" y="0"/>
                </a:lnTo>
                <a:lnTo>
                  <a:pt x="0" y="149593"/>
                </a:lnTo>
                <a:lnTo>
                  <a:pt x="68834" y="149593"/>
                </a:lnTo>
                <a:lnTo>
                  <a:pt x="945134" y="149593"/>
                </a:lnTo>
                <a:lnTo>
                  <a:pt x="1013714" y="149593"/>
                </a:lnTo>
                <a:lnTo>
                  <a:pt x="10137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 txBox="1"/>
          <p:nvPr/>
        </p:nvSpPr>
        <p:spPr>
          <a:xfrm>
            <a:off x="1011936" y="5302249"/>
            <a:ext cx="1014094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9875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ThinClient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2025650" y="5302262"/>
            <a:ext cx="1459230" cy="149860"/>
          </a:xfrm>
          <a:custGeom>
            <a:avLst/>
            <a:gdLst/>
            <a:ahLst/>
            <a:cxnLst/>
            <a:rect l="l" t="t" r="r" b="b"/>
            <a:pathLst>
              <a:path w="1459229" h="149860">
                <a:moveTo>
                  <a:pt x="1458722" y="134353"/>
                </a:moveTo>
                <a:lnTo>
                  <a:pt x="1458709" y="0"/>
                </a:lnTo>
                <a:lnTo>
                  <a:pt x="1390142" y="0"/>
                </a:lnTo>
                <a:lnTo>
                  <a:pt x="727710" y="0"/>
                </a:lnTo>
                <a:lnTo>
                  <a:pt x="659130" y="0"/>
                </a:lnTo>
                <a:lnTo>
                  <a:pt x="0" y="0"/>
                </a:lnTo>
                <a:lnTo>
                  <a:pt x="0" y="7607"/>
                </a:lnTo>
                <a:lnTo>
                  <a:pt x="0" y="141973"/>
                </a:lnTo>
                <a:lnTo>
                  <a:pt x="0" y="149593"/>
                </a:lnTo>
                <a:lnTo>
                  <a:pt x="659130" y="149593"/>
                </a:lnTo>
                <a:lnTo>
                  <a:pt x="1458722" y="149593"/>
                </a:lnTo>
                <a:lnTo>
                  <a:pt x="1458722" y="134353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2136901" y="5291327"/>
            <a:ext cx="11220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6130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3484372" y="5302262"/>
            <a:ext cx="1887855" cy="149860"/>
          </a:xfrm>
          <a:custGeom>
            <a:avLst/>
            <a:gdLst/>
            <a:ahLst/>
            <a:cxnLst/>
            <a:rect l="l" t="t" r="r" b="b"/>
            <a:pathLst>
              <a:path w="1887854" h="149860">
                <a:moveTo>
                  <a:pt x="1887728" y="0"/>
                </a:moveTo>
                <a:lnTo>
                  <a:pt x="1819148" y="0"/>
                </a:lnTo>
                <a:lnTo>
                  <a:pt x="1078992" y="0"/>
                </a:lnTo>
                <a:lnTo>
                  <a:pt x="1010412" y="0"/>
                </a:lnTo>
                <a:lnTo>
                  <a:pt x="1010412" y="134353"/>
                </a:lnTo>
                <a:lnTo>
                  <a:pt x="1010399" y="0"/>
                </a:lnTo>
                <a:lnTo>
                  <a:pt x="941832" y="0"/>
                </a:lnTo>
                <a:lnTo>
                  <a:pt x="68580" y="0"/>
                </a:lnTo>
                <a:lnTo>
                  <a:pt x="0" y="0"/>
                </a:lnTo>
                <a:lnTo>
                  <a:pt x="0" y="134353"/>
                </a:lnTo>
                <a:lnTo>
                  <a:pt x="0" y="149593"/>
                </a:lnTo>
                <a:lnTo>
                  <a:pt x="1010412" y="149593"/>
                </a:lnTo>
                <a:lnTo>
                  <a:pt x="1887728" y="149593"/>
                </a:lnTo>
                <a:lnTo>
                  <a:pt x="1887728" y="134353"/>
                </a:lnTo>
                <a:lnTo>
                  <a:pt x="188772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1068832" y="5433059"/>
            <a:ext cx="4248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Este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sistema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 requiere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contraseña,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ya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que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solo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hace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conexión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RDP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un</a:t>
            </a:r>
            <a:r>
              <a:rPr dirty="0" sz="900" spc="-10">
                <a:latin typeface="Cambria"/>
                <a:cs typeface="Cambria"/>
              </a:rPr>
              <a:t> servidor.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1011936" y="5585205"/>
            <a:ext cx="1014094" cy="149860"/>
          </a:xfrm>
          <a:custGeom>
            <a:avLst/>
            <a:gdLst/>
            <a:ahLst/>
            <a:cxnLst/>
            <a:rect l="l" t="t" r="r" b="b"/>
            <a:pathLst>
              <a:path w="1014094" h="149860">
                <a:moveTo>
                  <a:pt x="1013714" y="0"/>
                </a:moveTo>
                <a:lnTo>
                  <a:pt x="945134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945134" y="149352"/>
                </a:lnTo>
                <a:lnTo>
                  <a:pt x="1013714" y="149352"/>
                </a:lnTo>
                <a:lnTo>
                  <a:pt x="10137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1011936" y="5585205"/>
            <a:ext cx="1014094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83515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Portátiles</a:t>
            </a:r>
            <a:r>
              <a:rPr dirty="0" sz="1000" spc="-50" b="1">
                <a:latin typeface="Cambria"/>
                <a:cs typeface="Cambria"/>
              </a:rPr>
              <a:t> 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2025650" y="5585205"/>
            <a:ext cx="3346450" cy="149860"/>
          </a:xfrm>
          <a:custGeom>
            <a:avLst/>
            <a:gdLst/>
            <a:ahLst/>
            <a:cxnLst/>
            <a:rect l="l" t="t" r="r" b="b"/>
            <a:pathLst>
              <a:path w="3346450" h="149860">
                <a:moveTo>
                  <a:pt x="3346450" y="0"/>
                </a:moveTo>
                <a:lnTo>
                  <a:pt x="3277870" y="0"/>
                </a:lnTo>
                <a:lnTo>
                  <a:pt x="2537714" y="0"/>
                </a:lnTo>
                <a:lnTo>
                  <a:pt x="2469134" y="0"/>
                </a:lnTo>
                <a:lnTo>
                  <a:pt x="2469134" y="134112"/>
                </a:lnTo>
                <a:lnTo>
                  <a:pt x="2469121" y="0"/>
                </a:lnTo>
                <a:lnTo>
                  <a:pt x="2400554" y="0"/>
                </a:lnTo>
                <a:lnTo>
                  <a:pt x="1527302" y="0"/>
                </a:lnTo>
                <a:lnTo>
                  <a:pt x="1458722" y="0"/>
                </a:lnTo>
                <a:lnTo>
                  <a:pt x="1458722" y="134112"/>
                </a:lnTo>
                <a:lnTo>
                  <a:pt x="1458709" y="0"/>
                </a:lnTo>
                <a:lnTo>
                  <a:pt x="1390142" y="0"/>
                </a:lnTo>
                <a:lnTo>
                  <a:pt x="727710" y="0"/>
                </a:lnTo>
                <a:lnTo>
                  <a:pt x="659130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8580" y="141732"/>
                </a:lnTo>
                <a:lnTo>
                  <a:pt x="589788" y="141732"/>
                </a:lnTo>
                <a:lnTo>
                  <a:pt x="659130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659130" y="149352"/>
                </a:lnTo>
                <a:lnTo>
                  <a:pt x="1458722" y="149352"/>
                </a:lnTo>
                <a:lnTo>
                  <a:pt x="2469134" y="149352"/>
                </a:lnTo>
                <a:lnTo>
                  <a:pt x="3346450" y="149352"/>
                </a:lnTo>
                <a:lnTo>
                  <a:pt x="3346450" y="134112"/>
                </a:lnTo>
                <a:lnTo>
                  <a:pt x="3346450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2105660" y="5574029"/>
            <a:ext cx="3016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47395" algn="l"/>
                <a:tab pos="1777364" algn="l"/>
                <a:tab pos="265112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1068069" y="5715761"/>
            <a:ext cx="2202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portátil.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5" name="object 95" descr=""/>
          <p:cNvSpPr/>
          <p:nvPr/>
        </p:nvSpPr>
        <p:spPr>
          <a:xfrm>
            <a:off x="1011936" y="5868669"/>
            <a:ext cx="1014094" cy="148590"/>
          </a:xfrm>
          <a:custGeom>
            <a:avLst/>
            <a:gdLst/>
            <a:ahLst/>
            <a:cxnLst/>
            <a:rect l="l" t="t" r="r" b="b"/>
            <a:pathLst>
              <a:path w="1014094" h="148589">
                <a:moveTo>
                  <a:pt x="1013714" y="0"/>
                </a:moveTo>
                <a:lnTo>
                  <a:pt x="945134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45134" y="148590"/>
                </a:lnTo>
                <a:lnTo>
                  <a:pt x="1013714" y="148590"/>
                </a:lnTo>
                <a:lnTo>
                  <a:pt x="10137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 txBox="1"/>
          <p:nvPr/>
        </p:nvSpPr>
        <p:spPr>
          <a:xfrm>
            <a:off x="1011936" y="5868669"/>
            <a:ext cx="1014094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6129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Portátiles</a:t>
            </a:r>
            <a:r>
              <a:rPr dirty="0" sz="1000" spc="-5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97" name="object 97" descr=""/>
          <p:cNvSpPr/>
          <p:nvPr/>
        </p:nvSpPr>
        <p:spPr>
          <a:xfrm>
            <a:off x="2025650" y="5868669"/>
            <a:ext cx="3346450" cy="148590"/>
          </a:xfrm>
          <a:custGeom>
            <a:avLst/>
            <a:gdLst/>
            <a:ahLst/>
            <a:cxnLst/>
            <a:rect l="l" t="t" r="r" b="b"/>
            <a:pathLst>
              <a:path w="3346450" h="148589">
                <a:moveTo>
                  <a:pt x="3346450" y="0"/>
                </a:moveTo>
                <a:lnTo>
                  <a:pt x="3277870" y="0"/>
                </a:lnTo>
                <a:lnTo>
                  <a:pt x="2537714" y="0"/>
                </a:lnTo>
                <a:lnTo>
                  <a:pt x="2469134" y="0"/>
                </a:lnTo>
                <a:lnTo>
                  <a:pt x="2469134" y="134112"/>
                </a:lnTo>
                <a:lnTo>
                  <a:pt x="2469121" y="0"/>
                </a:lnTo>
                <a:lnTo>
                  <a:pt x="2400554" y="0"/>
                </a:lnTo>
                <a:lnTo>
                  <a:pt x="1527302" y="0"/>
                </a:lnTo>
                <a:lnTo>
                  <a:pt x="1458722" y="0"/>
                </a:lnTo>
                <a:lnTo>
                  <a:pt x="1458722" y="134112"/>
                </a:lnTo>
                <a:lnTo>
                  <a:pt x="1458709" y="0"/>
                </a:lnTo>
                <a:lnTo>
                  <a:pt x="1390142" y="0"/>
                </a:lnTo>
                <a:lnTo>
                  <a:pt x="727710" y="0"/>
                </a:lnTo>
                <a:lnTo>
                  <a:pt x="659130" y="0"/>
                </a:lnTo>
                <a:lnTo>
                  <a:pt x="0" y="0"/>
                </a:lnTo>
                <a:lnTo>
                  <a:pt x="0" y="6858"/>
                </a:lnTo>
                <a:lnTo>
                  <a:pt x="0" y="140970"/>
                </a:lnTo>
                <a:lnTo>
                  <a:pt x="0" y="148590"/>
                </a:lnTo>
                <a:lnTo>
                  <a:pt x="659130" y="148590"/>
                </a:lnTo>
                <a:lnTo>
                  <a:pt x="1458722" y="148590"/>
                </a:lnTo>
                <a:lnTo>
                  <a:pt x="2469134" y="148590"/>
                </a:lnTo>
                <a:lnTo>
                  <a:pt x="3346450" y="148590"/>
                </a:lnTo>
                <a:lnTo>
                  <a:pt x="3346450" y="134112"/>
                </a:lnTo>
                <a:lnTo>
                  <a:pt x="3346450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 txBox="1"/>
          <p:nvPr/>
        </p:nvSpPr>
        <p:spPr>
          <a:xfrm>
            <a:off x="2105660" y="5856731"/>
            <a:ext cx="3016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47395" algn="l"/>
                <a:tab pos="1777364" algn="l"/>
                <a:tab pos="265112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99" name="object 99" descr=""/>
          <p:cNvSpPr txBox="1"/>
          <p:nvPr/>
        </p:nvSpPr>
        <p:spPr>
          <a:xfrm>
            <a:off x="1068069" y="5998463"/>
            <a:ext cx="22015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portátil.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1011936" y="6151371"/>
            <a:ext cx="1014094" cy="148590"/>
          </a:xfrm>
          <a:custGeom>
            <a:avLst/>
            <a:gdLst/>
            <a:ahLst/>
            <a:cxnLst/>
            <a:rect l="l" t="t" r="r" b="b"/>
            <a:pathLst>
              <a:path w="1014094" h="148589">
                <a:moveTo>
                  <a:pt x="1013714" y="0"/>
                </a:moveTo>
                <a:lnTo>
                  <a:pt x="945134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945134" y="148590"/>
                </a:lnTo>
                <a:lnTo>
                  <a:pt x="1013714" y="148590"/>
                </a:lnTo>
                <a:lnTo>
                  <a:pt x="10137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1011936" y="6151371"/>
            <a:ext cx="1014094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3970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Portátiles</a:t>
            </a:r>
            <a:r>
              <a:rPr dirty="0" sz="1000" spc="-5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III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2025650" y="6151371"/>
            <a:ext cx="3346450" cy="148590"/>
          </a:xfrm>
          <a:custGeom>
            <a:avLst/>
            <a:gdLst/>
            <a:ahLst/>
            <a:cxnLst/>
            <a:rect l="l" t="t" r="r" b="b"/>
            <a:pathLst>
              <a:path w="3346450" h="148589">
                <a:moveTo>
                  <a:pt x="3346450" y="0"/>
                </a:moveTo>
                <a:lnTo>
                  <a:pt x="3277870" y="0"/>
                </a:lnTo>
                <a:lnTo>
                  <a:pt x="2537714" y="0"/>
                </a:lnTo>
                <a:lnTo>
                  <a:pt x="2469134" y="0"/>
                </a:lnTo>
                <a:lnTo>
                  <a:pt x="2469134" y="134112"/>
                </a:lnTo>
                <a:lnTo>
                  <a:pt x="2469121" y="0"/>
                </a:lnTo>
                <a:lnTo>
                  <a:pt x="2400554" y="0"/>
                </a:lnTo>
                <a:lnTo>
                  <a:pt x="1527302" y="0"/>
                </a:lnTo>
                <a:lnTo>
                  <a:pt x="1458722" y="0"/>
                </a:lnTo>
                <a:lnTo>
                  <a:pt x="1458722" y="134112"/>
                </a:lnTo>
                <a:lnTo>
                  <a:pt x="1458709" y="0"/>
                </a:lnTo>
                <a:lnTo>
                  <a:pt x="1390142" y="0"/>
                </a:lnTo>
                <a:lnTo>
                  <a:pt x="727710" y="0"/>
                </a:lnTo>
                <a:lnTo>
                  <a:pt x="659130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0" y="148590"/>
                </a:lnTo>
                <a:lnTo>
                  <a:pt x="659130" y="148590"/>
                </a:lnTo>
                <a:lnTo>
                  <a:pt x="1458722" y="148590"/>
                </a:lnTo>
                <a:lnTo>
                  <a:pt x="2469134" y="148590"/>
                </a:lnTo>
                <a:lnTo>
                  <a:pt x="3346450" y="148590"/>
                </a:lnTo>
                <a:lnTo>
                  <a:pt x="3346450" y="134112"/>
                </a:lnTo>
                <a:lnTo>
                  <a:pt x="3346450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2105660" y="6140195"/>
            <a:ext cx="30162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47395" algn="l"/>
                <a:tab pos="1777364" algn="l"/>
                <a:tab pos="265112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90 </a:t>
            </a:r>
            <a:r>
              <a:rPr dirty="0" baseline="3086" sz="1350" spc="-30">
                <a:latin typeface="Cambria"/>
                <a:cs typeface="Cambria"/>
              </a:rPr>
              <a:t>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1002791" y="6434835"/>
            <a:ext cx="4370070" cy="28575"/>
          </a:xfrm>
          <a:custGeom>
            <a:avLst/>
            <a:gdLst/>
            <a:ahLst/>
            <a:cxnLst/>
            <a:rect l="l" t="t" r="r" b="b"/>
            <a:pathLst>
              <a:path w="4370070" h="28575">
                <a:moveTo>
                  <a:pt x="4370070" y="0"/>
                </a:moveTo>
                <a:lnTo>
                  <a:pt x="0" y="0"/>
                </a:lnTo>
                <a:lnTo>
                  <a:pt x="0" y="28194"/>
                </a:lnTo>
                <a:lnTo>
                  <a:pt x="4370070" y="28194"/>
                </a:lnTo>
                <a:lnTo>
                  <a:pt x="4370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1068069" y="6255257"/>
            <a:ext cx="2201545" cy="35179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al</a:t>
            </a:r>
            <a:r>
              <a:rPr dirty="0" sz="900" spc="-10">
                <a:latin typeface="Cambria"/>
                <a:cs typeface="Cambria"/>
              </a:rPr>
              <a:t> portátil.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Claves_2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106" name="object 106" descr=""/>
          <p:cNvGraphicFramePr>
            <a:graphicFrameLocks noGrp="1"/>
          </p:cNvGraphicFramePr>
          <p:nvPr/>
        </p:nvGraphicFramePr>
        <p:xfrm>
          <a:off x="1011936" y="6894321"/>
          <a:ext cx="4459605" cy="340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120"/>
                <a:gridCol w="635634"/>
                <a:gridCol w="657860"/>
                <a:gridCol w="976630"/>
                <a:gridCol w="847725"/>
              </a:tblGrid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ACCESO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SISTEMA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COMPLEJIDAD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CADUCIDAD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20"/>
                        </a:lnSpc>
                        <a:spcBef>
                          <a:spcPts val="6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Switches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25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89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Alta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89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caduca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889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107" name="object 107" descr=""/>
          <p:cNvSpPr txBox="1"/>
          <p:nvPr/>
        </p:nvSpPr>
        <p:spPr>
          <a:xfrm>
            <a:off x="1068069" y="7230617"/>
            <a:ext cx="33693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switches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red.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1011936" y="7383525"/>
            <a:ext cx="1341755" cy="148590"/>
          </a:xfrm>
          <a:custGeom>
            <a:avLst/>
            <a:gdLst/>
            <a:ahLst/>
            <a:cxnLst/>
            <a:rect l="l" t="t" r="r" b="b"/>
            <a:pathLst>
              <a:path w="1341755" h="148590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1272781" y="148590"/>
                </a:lnTo>
                <a:lnTo>
                  <a:pt x="1272781" y="0"/>
                </a:lnTo>
                <a:close/>
              </a:path>
              <a:path w="1341755" h="148590">
                <a:moveTo>
                  <a:pt x="1341374" y="0"/>
                </a:moveTo>
                <a:lnTo>
                  <a:pt x="1272794" y="0"/>
                </a:lnTo>
                <a:lnTo>
                  <a:pt x="1272794" y="148590"/>
                </a:lnTo>
                <a:lnTo>
                  <a:pt x="1341374" y="148590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1011936" y="7383526"/>
            <a:ext cx="134175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211454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Router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Internet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2353310" y="7383538"/>
            <a:ext cx="3117215" cy="148590"/>
          </a:xfrm>
          <a:custGeom>
            <a:avLst/>
            <a:gdLst/>
            <a:ahLst/>
            <a:cxnLst/>
            <a:rect l="l" t="t" r="r" b="b"/>
            <a:pathLst>
              <a:path w="3117215" h="148590">
                <a:moveTo>
                  <a:pt x="3117088" y="134099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099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0"/>
                </a:lnTo>
                <a:lnTo>
                  <a:pt x="0" y="7607"/>
                </a:lnTo>
                <a:lnTo>
                  <a:pt x="0" y="141719"/>
                </a:lnTo>
                <a:lnTo>
                  <a:pt x="0" y="148577"/>
                </a:lnTo>
                <a:lnTo>
                  <a:pt x="636270" y="148577"/>
                </a:lnTo>
                <a:lnTo>
                  <a:pt x="1293368" y="148577"/>
                </a:lnTo>
                <a:lnTo>
                  <a:pt x="2270252" y="148577"/>
                </a:lnTo>
                <a:lnTo>
                  <a:pt x="3117088" y="148577"/>
                </a:lnTo>
                <a:lnTo>
                  <a:pt x="3117088" y="134099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2453132" y="7372350"/>
            <a:ext cx="285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31620" algn="l"/>
                <a:tab pos="234251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1068069" y="7513319"/>
            <a:ext cx="37776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router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internet.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3" name="object 113" descr=""/>
          <p:cNvSpPr/>
          <p:nvPr/>
        </p:nvSpPr>
        <p:spPr>
          <a:xfrm>
            <a:off x="1011936" y="7666227"/>
            <a:ext cx="1341755" cy="149860"/>
          </a:xfrm>
          <a:custGeom>
            <a:avLst/>
            <a:gdLst/>
            <a:ahLst/>
            <a:cxnLst/>
            <a:rect l="l" t="t" r="r" b="b"/>
            <a:pathLst>
              <a:path w="1341755" h="149859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1272781" y="149352"/>
                </a:lnTo>
                <a:lnTo>
                  <a:pt x="1272781" y="0"/>
                </a:lnTo>
                <a:close/>
              </a:path>
              <a:path w="1341755" h="149859">
                <a:moveTo>
                  <a:pt x="1341374" y="0"/>
                </a:moveTo>
                <a:lnTo>
                  <a:pt x="1272794" y="0"/>
                </a:lnTo>
                <a:lnTo>
                  <a:pt x="1272794" y="149352"/>
                </a:lnTo>
                <a:lnTo>
                  <a:pt x="1341374" y="149352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 descr=""/>
          <p:cNvSpPr txBox="1"/>
          <p:nvPr/>
        </p:nvSpPr>
        <p:spPr>
          <a:xfrm>
            <a:off x="1011936" y="7666227"/>
            <a:ext cx="134175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Router</a:t>
            </a:r>
            <a:r>
              <a:rPr dirty="0" sz="1000" spc="-35" b="1">
                <a:latin typeface="Cambria"/>
                <a:cs typeface="Cambria"/>
              </a:rPr>
              <a:t> </a:t>
            </a:r>
            <a:r>
              <a:rPr dirty="0" sz="1000" spc="-20" b="1">
                <a:latin typeface="Cambria"/>
                <a:cs typeface="Cambria"/>
              </a:rPr>
              <a:t>ADSL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15" name="object 115" descr=""/>
          <p:cNvSpPr/>
          <p:nvPr/>
        </p:nvSpPr>
        <p:spPr>
          <a:xfrm>
            <a:off x="2353310" y="7666227"/>
            <a:ext cx="3117215" cy="149860"/>
          </a:xfrm>
          <a:custGeom>
            <a:avLst/>
            <a:gdLst/>
            <a:ahLst/>
            <a:cxnLst/>
            <a:rect l="l" t="t" r="r" b="b"/>
            <a:pathLst>
              <a:path w="3117215" h="149859">
                <a:moveTo>
                  <a:pt x="3117088" y="134112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67818" y="141732"/>
                </a:lnTo>
                <a:lnTo>
                  <a:pt x="566928" y="141732"/>
                </a:lnTo>
                <a:lnTo>
                  <a:pt x="636270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636270" y="149352"/>
                </a:lnTo>
                <a:lnTo>
                  <a:pt x="1293368" y="149352"/>
                </a:lnTo>
                <a:lnTo>
                  <a:pt x="2270252" y="149352"/>
                </a:lnTo>
                <a:lnTo>
                  <a:pt x="3117088" y="149352"/>
                </a:lnTo>
                <a:lnTo>
                  <a:pt x="3117088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 descr=""/>
          <p:cNvSpPr txBox="1"/>
          <p:nvPr/>
        </p:nvSpPr>
        <p:spPr>
          <a:xfrm>
            <a:off x="2453132" y="7655052"/>
            <a:ext cx="285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31620" algn="l"/>
                <a:tab pos="234251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068069" y="7796783"/>
            <a:ext cx="40678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router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ADSL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internet.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18" name="object 118" descr=""/>
          <p:cNvSpPr/>
          <p:nvPr/>
        </p:nvSpPr>
        <p:spPr>
          <a:xfrm>
            <a:off x="1011936" y="7948942"/>
            <a:ext cx="1341755" cy="149860"/>
          </a:xfrm>
          <a:custGeom>
            <a:avLst/>
            <a:gdLst/>
            <a:ahLst/>
            <a:cxnLst/>
            <a:rect l="l" t="t" r="r" b="b"/>
            <a:pathLst>
              <a:path w="1341755" h="149859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9339"/>
                </a:lnTo>
                <a:lnTo>
                  <a:pt x="68834" y="149339"/>
                </a:lnTo>
                <a:lnTo>
                  <a:pt x="1272781" y="149339"/>
                </a:lnTo>
                <a:lnTo>
                  <a:pt x="1272781" y="0"/>
                </a:lnTo>
                <a:close/>
              </a:path>
              <a:path w="1341755" h="149859">
                <a:moveTo>
                  <a:pt x="1341374" y="0"/>
                </a:moveTo>
                <a:lnTo>
                  <a:pt x="1272794" y="0"/>
                </a:lnTo>
                <a:lnTo>
                  <a:pt x="1272794" y="149339"/>
                </a:lnTo>
                <a:lnTo>
                  <a:pt x="1341374" y="149339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 descr=""/>
          <p:cNvSpPr txBox="1"/>
          <p:nvPr/>
        </p:nvSpPr>
        <p:spPr>
          <a:xfrm>
            <a:off x="1011936" y="7948929"/>
            <a:ext cx="134175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427990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Firewall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20" name="object 120" descr=""/>
          <p:cNvSpPr/>
          <p:nvPr/>
        </p:nvSpPr>
        <p:spPr>
          <a:xfrm>
            <a:off x="2353310" y="7948929"/>
            <a:ext cx="3117215" cy="149860"/>
          </a:xfrm>
          <a:custGeom>
            <a:avLst/>
            <a:gdLst/>
            <a:ahLst/>
            <a:cxnLst/>
            <a:rect l="l" t="t" r="r" b="b"/>
            <a:pathLst>
              <a:path w="3117215" h="149859">
                <a:moveTo>
                  <a:pt x="3117075" y="0"/>
                </a:moveTo>
                <a:lnTo>
                  <a:pt x="3117075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3117075" y="134112"/>
                </a:lnTo>
                <a:lnTo>
                  <a:pt x="3117075" y="0"/>
                </a:lnTo>
                <a:close/>
              </a:path>
              <a:path w="3117215" h="149859">
                <a:moveTo>
                  <a:pt x="3117088" y="134124"/>
                </a:moveTo>
                <a:lnTo>
                  <a:pt x="2270252" y="134124"/>
                </a:lnTo>
                <a:lnTo>
                  <a:pt x="1293368" y="134124"/>
                </a:lnTo>
                <a:lnTo>
                  <a:pt x="636270" y="134124"/>
                </a:lnTo>
                <a:lnTo>
                  <a:pt x="704850" y="134112"/>
                </a:lnTo>
                <a:lnTo>
                  <a:pt x="1224788" y="134112"/>
                </a:lnTo>
                <a:lnTo>
                  <a:pt x="1293368" y="134112"/>
                </a:lnTo>
                <a:lnTo>
                  <a:pt x="1361935" y="134112"/>
                </a:lnTo>
                <a:lnTo>
                  <a:pt x="1361935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7818" y="141732"/>
                </a:lnTo>
                <a:lnTo>
                  <a:pt x="566928" y="141732"/>
                </a:lnTo>
                <a:lnTo>
                  <a:pt x="636270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636270" y="149352"/>
                </a:lnTo>
                <a:lnTo>
                  <a:pt x="1293368" y="149352"/>
                </a:lnTo>
                <a:lnTo>
                  <a:pt x="2270252" y="149352"/>
                </a:lnTo>
                <a:lnTo>
                  <a:pt x="3117088" y="149352"/>
                </a:lnTo>
                <a:lnTo>
                  <a:pt x="3117088" y="134124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 txBox="1"/>
          <p:nvPr/>
        </p:nvSpPr>
        <p:spPr>
          <a:xfrm>
            <a:off x="2421127" y="7937754"/>
            <a:ext cx="28905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35330" algn="l"/>
                <a:tab pos="1615440" algn="l"/>
                <a:tab pos="2374265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Alta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068069" y="8079485"/>
            <a:ext cx="31851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firewall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red.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23" name="object 123" descr=""/>
          <p:cNvSpPr/>
          <p:nvPr/>
        </p:nvSpPr>
        <p:spPr>
          <a:xfrm>
            <a:off x="1011936" y="8232393"/>
            <a:ext cx="1341755" cy="148590"/>
          </a:xfrm>
          <a:custGeom>
            <a:avLst/>
            <a:gdLst/>
            <a:ahLst/>
            <a:cxnLst/>
            <a:rect l="l" t="t" r="r" b="b"/>
            <a:pathLst>
              <a:path w="1341755" h="148590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1272781" y="148590"/>
                </a:lnTo>
                <a:lnTo>
                  <a:pt x="1272781" y="0"/>
                </a:lnTo>
                <a:close/>
              </a:path>
              <a:path w="1341755" h="148590">
                <a:moveTo>
                  <a:pt x="1341374" y="0"/>
                </a:moveTo>
                <a:lnTo>
                  <a:pt x="1272794" y="0"/>
                </a:lnTo>
                <a:lnTo>
                  <a:pt x="1272794" y="148590"/>
                </a:lnTo>
                <a:lnTo>
                  <a:pt x="1341374" y="148590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 descr=""/>
          <p:cNvSpPr txBox="1"/>
          <p:nvPr/>
        </p:nvSpPr>
        <p:spPr>
          <a:xfrm>
            <a:off x="1011936" y="8232393"/>
            <a:ext cx="134175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06705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Teléfonos</a:t>
            </a:r>
            <a:r>
              <a:rPr dirty="0" sz="1000" spc="-35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IP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25" name="object 125" descr=""/>
          <p:cNvSpPr/>
          <p:nvPr/>
        </p:nvSpPr>
        <p:spPr>
          <a:xfrm>
            <a:off x="2353310" y="8232393"/>
            <a:ext cx="3117215" cy="148590"/>
          </a:xfrm>
          <a:custGeom>
            <a:avLst/>
            <a:gdLst/>
            <a:ahLst/>
            <a:cxnLst/>
            <a:rect l="l" t="t" r="r" b="b"/>
            <a:pathLst>
              <a:path w="3117215" h="148590">
                <a:moveTo>
                  <a:pt x="3117088" y="134112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0"/>
                </a:lnTo>
                <a:lnTo>
                  <a:pt x="0" y="6858"/>
                </a:lnTo>
                <a:lnTo>
                  <a:pt x="0" y="140970"/>
                </a:lnTo>
                <a:lnTo>
                  <a:pt x="67818" y="140970"/>
                </a:lnTo>
                <a:lnTo>
                  <a:pt x="566928" y="140970"/>
                </a:lnTo>
                <a:lnTo>
                  <a:pt x="636270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636270" y="148590"/>
                </a:lnTo>
                <a:lnTo>
                  <a:pt x="1293368" y="148590"/>
                </a:lnTo>
                <a:lnTo>
                  <a:pt x="2270252" y="148590"/>
                </a:lnTo>
                <a:lnTo>
                  <a:pt x="3117088" y="148590"/>
                </a:lnTo>
                <a:lnTo>
                  <a:pt x="3117088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 descr=""/>
          <p:cNvSpPr txBox="1"/>
          <p:nvPr/>
        </p:nvSpPr>
        <p:spPr>
          <a:xfrm>
            <a:off x="2453132" y="8220455"/>
            <a:ext cx="285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75435" algn="l"/>
                <a:tab pos="234251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068069" y="8362188"/>
            <a:ext cx="3184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teléfonos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 spc="-25">
                <a:latin typeface="Cambria"/>
                <a:cs typeface="Cambria"/>
              </a:rPr>
              <a:t>IP.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28" name="object 128" descr=""/>
          <p:cNvSpPr/>
          <p:nvPr/>
        </p:nvSpPr>
        <p:spPr>
          <a:xfrm>
            <a:off x="1011936" y="8515095"/>
            <a:ext cx="1341755" cy="148590"/>
          </a:xfrm>
          <a:custGeom>
            <a:avLst/>
            <a:gdLst/>
            <a:ahLst/>
            <a:cxnLst/>
            <a:rect l="l" t="t" r="r" b="b"/>
            <a:pathLst>
              <a:path w="1341755" h="148590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1272781" y="148590"/>
                </a:lnTo>
                <a:lnTo>
                  <a:pt x="1272781" y="0"/>
                </a:lnTo>
                <a:close/>
              </a:path>
              <a:path w="1341755" h="148590">
                <a:moveTo>
                  <a:pt x="1341374" y="0"/>
                </a:moveTo>
                <a:lnTo>
                  <a:pt x="1272794" y="0"/>
                </a:lnTo>
                <a:lnTo>
                  <a:pt x="1272794" y="148590"/>
                </a:lnTo>
                <a:lnTo>
                  <a:pt x="1341374" y="148590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 txBox="1"/>
          <p:nvPr/>
        </p:nvSpPr>
        <p:spPr>
          <a:xfrm>
            <a:off x="1011936" y="8515095"/>
            <a:ext cx="134175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4036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Medidor</a:t>
            </a:r>
            <a:r>
              <a:rPr dirty="0" sz="1000" spc="-3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Tª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30" name="object 130" descr=""/>
          <p:cNvSpPr/>
          <p:nvPr/>
        </p:nvSpPr>
        <p:spPr>
          <a:xfrm>
            <a:off x="2353310" y="8515095"/>
            <a:ext cx="3117215" cy="148590"/>
          </a:xfrm>
          <a:custGeom>
            <a:avLst/>
            <a:gdLst/>
            <a:ahLst/>
            <a:cxnLst/>
            <a:rect l="l" t="t" r="r" b="b"/>
            <a:pathLst>
              <a:path w="3117215" h="148590">
                <a:moveTo>
                  <a:pt x="3117088" y="134112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12"/>
                </a:lnTo>
                <a:lnTo>
                  <a:pt x="0" y="7620"/>
                </a:lnTo>
                <a:lnTo>
                  <a:pt x="0" y="141732"/>
                </a:lnTo>
                <a:lnTo>
                  <a:pt x="67818" y="141732"/>
                </a:lnTo>
                <a:lnTo>
                  <a:pt x="566928" y="141732"/>
                </a:lnTo>
                <a:lnTo>
                  <a:pt x="636270" y="141732"/>
                </a:lnTo>
                <a:lnTo>
                  <a:pt x="0" y="141744"/>
                </a:lnTo>
                <a:lnTo>
                  <a:pt x="0" y="148590"/>
                </a:lnTo>
                <a:lnTo>
                  <a:pt x="636270" y="148590"/>
                </a:lnTo>
                <a:lnTo>
                  <a:pt x="1293368" y="148590"/>
                </a:lnTo>
                <a:lnTo>
                  <a:pt x="2270252" y="148590"/>
                </a:lnTo>
                <a:lnTo>
                  <a:pt x="3117088" y="148590"/>
                </a:lnTo>
                <a:lnTo>
                  <a:pt x="3117088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 descr=""/>
          <p:cNvSpPr txBox="1"/>
          <p:nvPr/>
        </p:nvSpPr>
        <p:spPr>
          <a:xfrm>
            <a:off x="2453132" y="8503919"/>
            <a:ext cx="285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75435" algn="l"/>
                <a:tab pos="234251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1068069" y="8644889"/>
            <a:ext cx="4081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medidor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temperatura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del </a:t>
            </a:r>
            <a:r>
              <a:rPr dirty="0" sz="900" spc="-20">
                <a:latin typeface="Cambria"/>
                <a:cs typeface="Cambria"/>
              </a:rPr>
              <a:t>CPD.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33" name="object 133" descr=""/>
          <p:cNvSpPr/>
          <p:nvPr/>
        </p:nvSpPr>
        <p:spPr>
          <a:xfrm>
            <a:off x="1011936" y="8797797"/>
            <a:ext cx="1341755" cy="149860"/>
          </a:xfrm>
          <a:custGeom>
            <a:avLst/>
            <a:gdLst/>
            <a:ahLst/>
            <a:cxnLst/>
            <a:rect l="l" t="t" r="r" b="b"/>
            <a:pathLst>
              <a:path w="1341755" h="149859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9606"/>
                </a:lnTo>
                <a:lnTo>
                  <a:pt x="68834" y="149606"/>
                </a:lnTo>
                <a:lnTo>
                  <a:pt x="1272781" y="149606"/>
                </a:lnTo>
                <a:lnTo>
                  <a:pt x="1272781" y="0"/>
                </a:lnTo>
                <a:close/>
              </a:path>
              <a:path w="1341755" h="149859">
                <a:moveTo>
                  <a:pt x="1341374" y="0"/>
                </a:moveTo>
                <a:lnTo>
                  <a:pt x="1272794" y="0"/>
                </a:lnTo>
                <a:lnTo>
                  <a:pt x="1272794" y="149606"/>
                </a:lnTo>
                <a:lnTo>
                  <a:pt x="1341374" y="149606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 txBox="1"/>
          <p:nvPr/>
        </p:nvSpPr>
        <p:spPr>
          <a:xfrm>
            <a:off x="1011936" y="8797797"/>
            <a:ext cx="134175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37020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Monitores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2353310" y="8797797"/>
            <a:ext cx="1293495" cy="149860"/>
          </a:xfrm>
          <a:custGeom>
            <a:avLst/>
            <a:gdLst/>
            <a:ahLst/>
            <a:cxnLst/>
            <a:rect l="l" t="t" r="r" b="b"/>
            <a:pathLst>
              <a:path w="1293495" h="149859">
                <a:moveTo>
                  <a:pt x="1293368" y="0"/>
                </a:move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12"/>
                </a:lnTo>
                <a:lnTo>
                  <a:pt x="0" y="7620"/>
                </a:lnTo>
                <a:lnTo>
                  <a:pt x="0" y="141986"/>
                </a:lnTo>
                <a:lnTo>
                  <a:pt x="67818" y="141986"/>
                </a:lnTo>
                <a:lnTo>
                  <a:pt x="566928" y="141986"/>
                </a:lnTo>
                <a:lnTo>
                  <a:pt x="636270" y="141986"/>
                </a:lnTo>
                <a:lnTo>
                  <a:pt x="0" y="141998"/>
                </a:lnTo>
                <a:lnTo>
                  <a:pt x="0" y="149606"/>
                </a:lnTo>
                <a:lnTo>
                  <a:pt x="636270" y="149606"/>
                </a:lnTo>
                <a:lnTo>
                  <a:pt x="1293368" y="149606"/>
                </a:lnTo>
                <a:lnTo>
                  <a:pt x="1293368" y="134366"/>
                </a:lnTo>
                <a:lnTo>
                  <a:pt x="1293368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2453132" y="8786876"/>
            <a:ext cx="103949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37" name="object 137" descr=""/>
          <p:cNvSpPr/>
          <p:nvPr/>
        </p:nvSpPr>
        <p:spPr>
          <a:xfrm>
            <a:off x="3646678" y="8797797"/>
            <a:ext cx="1823720" cy="149860"/>
          </a:xfrm>
          <a:custGeom>
            <a:avLst/>
            <a:gdLst/>
            <a:ahLst/>
            <a:cxnLst/>
            <a:rect l="l" t="t" r="r" b="b"/>
            <a:pathLst>
              <a:path w="1823720" h="149859">
                <a:moveTo>
                  <a:pt x="1823720" y="134366"/>
                </a:moveTo>
                <a:lnTo>
                  <a:pt x="1823707" y="0"/>
                </a:lnTo>
                <a:lnTo>
                  <a:pt x="1755140" y="0"/>
                </a:lnTo>
                <a:lnTo>
                  <a:pt x="1045464" y="0"/>
                </a:lnTo>
                <a:lnTo>
                  <a:pt x="976884" y="0"/>
                </a:lnTo>
                <a:lnTo>
                  <a:pt x="908304" y="0"/>
                </a:lnTo>
                <a:lnTo>
                  <a:pt x="68580" y="0"/>
                </a:lnTo>
                <a:lnTo>
                  <a:pt x="68580" y="134366"/>
                </a:lnTo>
                <a:lnTo>
                  <a:pt x="68567" y="0"/>
                </a:lnTo>
                <a:lnTo>
                  <a:pt x="0" y="0"/>
                </a:lnTo>
                <a:lnTo>
                  <a:pt x="0" y="134366"/>
                </a:lnTo>
                <a:lnTo>
                  <a:pt x="0" y="149606"/>
                </a:lnTo>
                <a:lnTo>
                  <a:pt x="976884" y="149606"/>
                </a:lnTo>
                <a:lnTo>
                  <a:pt x="1823720" y="149606"/>
                </a:lnTo>
                <a:lnTo>
                  <a:pt x="1823720" y="134366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 txBox="1"/>
          <p:nvPr/>
        </p:nvSpPr>
        <p:spPr>
          <a:xfrm>
            <a:off x="1068069" y="8928607"/>
            <a:ext cx="2743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monitores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requieren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su</a:t>
            </a:r>
            <a:r>
              <a:rPr dirty="0" sz="900" spc="-10">
                <a:latin typeface="Cambria"/>
                <a:cs typeface="Cambria"/>
              </a:rPr>
              <a:t> manejo.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39" name="object 139" descr=""/>
          <p:cNvSpPr/>
          <p:nvPr/>
        </p:nvSpPr>
        <p:spPr>
          <a:xfrm>
            <a:off x="1011936" y="9080753"/>
            <a:ext cx="1341755" cy="149860"/>
          </a:xfrm>
          <a:custGeom>
            <a:avLst/>
            <a:gdLst/>
            <a:ahLst/>
            <a:cxnLst/>
            <a:rect l="l" t="t" r="r" b="b"/>
            <a:pathLst>
              <a:path w="1341755" h="149859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1272781" y="149352"/>
                </a:lnTo>
                <a:lnTo>
                  <a:pt x="1272781" y="0"/>
                </a:lnTo>
                <a:close/>
              </a:path>
              <a:path w="1341755" h="149859">
                <a:moveTo>
                  <a:pt x="1341374" y="0"/>
                </a:moveTo>
                <a:lnTo>
                  <a:pt x="1272794" y="0"/>
                </a:lnTo>
                <a:lnTo>
                  <a:pt x="1272794" y="149352"/>
                </a:lnTo>
                <a:lnTo>
                  <a:pt x="1341374" y="149352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 txBox="1"/>
          <p:nvPr/>
        </p:nvSpPr>
        <p:spPr>
          <a:xfrm>
            <a:off x="1011936" y="9080753"/>
            <a:ext cx="134175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Dispositivos</a:t>
            </a:r>
            <a:r>
              <a:rPr dirty="0" sz="1000" spc="-40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móviles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2353310" y="9080753"/>
            <a:ext cx="3117215" cy="149860"/>
          </a:xfrm>
          <a:custGeom>
            <a:avLst/>
            <a:gdLst/>
            <a:ahLst/>
            <a:cxnLst/>
            <a:rect l="l" t="t" r="r" b="b"/>
            <a:pathLst>
              <a:path w="3117215" h="149859">
                <a:moveTo>
                  <a:pt x="3117088" y="134112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0"/>
                </a:lnTo>
                <a:lnTo>
                  <a:pt x="0" y="7620"/>
                </a:lnTo>
                <a:lnTo>
                  <a:pt x="0" y="141732"/>
                </a:lnTo>
                <a:lnTo>
                  <a:pt x="67818" y="141732"/>
                </a:lnTo>
                <a:lnTo>
                  <a:pt x="566928" y="141732"/>
                </a:lnTo>
                <a:lnTo>
                  <a:pt x="636270" y="141732"/>
                </a:lnTo>
                <a:lnTo>
                  <a:pt x="0" y="141744"/>
                </a:lnTo>
                <a:lnTo>
                  <a:pt x="0" y="149352"/>
                </a:lnTo>
                <a:lnTo>
                  <a:pt x="636270" y="149352"/>
                </a:lnTo>
                <a:lnTo>
                  <a:pt x="1293368" y="149352"/>
                </a:lnTo>
                <a:lnTo>
                  <a:pt x="2270252" y="149352"/>
                </a:lnTo>
                <a:lnTo>
                  <a:pt x="3117088" y="149352"/>
                </a:lnTo>
                <a:lnTo>
                  <a:pt x="3117088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2453132" y="9069578"/>
            <a:ext cx="27832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33095" algn="l"/>
                <a:tab pos="1575435" algn="l"/>
                <a:tab pos="241744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Windows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90</a:t>
            </a:r>
            <a:r>
              <a:rPr dirty="0" baseline="3086" sz="1350" spc="-30">
                <a:latin typeface="Cambria"/>
                <a:cs typeface="Cambria"/>
              </a:rPr>
              <a:t> días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068069" y="9211309"/>
            <a:ext cx="42633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aplicación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dispositivos</a:t>
            </a:r>
            <a:r>
              <a:rPr dirty="0" sz="900" spc="-10">
                <a:latin typeface="Cambria"/>
                <a:cs typeface="Cambria"/>
              </a:rPr>
              <a:t> BlackBerry.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1011936" y="9364217"/>
            <a:ext cx="1341755" cy="148590"/>
          </a:xfrm>
          <a:custGeom>
            <a:avLst/>
            <a:gdLst/>
            <a:ahLst/>
            <a:cxnLst/>
            <a:rect l="l" t="t" r="r" b="b"/>
            <a:pathLst>
              <a:path w="1341755" h="148590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1272781" y="148590"/>
                </a:lnTo>
                <a:lnTo>
                  <a:pt x="1272781" y="0"/>
                </a:lnTo>
                <a:close/>
              </a:path>
              <a:path w="1341755" h="148590">
                <a:moveTo>
                  <a:pt x="1341374" y="0"/>
                </a:moveTo>
                <a:lnTo>
                  <a:pt x="1272794" y="0"/>
                </a:lnTo>
                <a:lnTo>
                  <a:pt x="1272794" y="148590"/>
                </a:lnTo>
                <a:lnTo>
                  <a:pt x="1341374" y="148590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 txBox="1"/>
          <p:nvPr/>
        </p:nvSpPr>
        <p:spPr>
          <a:xfrm>
            <a:off x="1011936" y="9364217"/>
            <a:ext cx="134175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50"/>
              </a:lnSpc>
            </a:pPr>
            <a:r>
              <a:rPr dirty="0" sz="1000" spc="-20" b="1">
                <a:latin typeface="Cambria"/>
                <a:cs typeface="Cambria"/>
              </a:rPr>
              <a:t>PDAs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146" name="object 146" descr=""/>
          <p:cNvSpPr/>
          <p:nvPr/>
        </p:nvSpPr>
        <p:spPr>
          <a:xfrm>
            <a:off x="2353310" y="9364217"/>
            <a:ext cx="3117215" cy="148590"/>
          </a:xfrm>
          <a:custGeom>
            <a:avLst/>
            <a:gdLst/>
            <a:ahLst/>
            <a:cxnLst/>
            <a:rect l="l" t="t" r="r" b="b"/>
            <a:pathLst>
              <a:path w="3117215" h="148590">
                <a:moveTo>
                  <a:pt x="3117088" y="134112"/>
                </a:moveTo>
                <a:lnTo>
                  <a:pt x="3117075" y="0"/>
                </a:lnTo>
                <a:lnTo>
                  <a:pt x="3048508" y="0"/>
                </a:lnTo>
                <a:lnTo>
                  <a:pt x="2338832" y="0"/>
                </a:lnTo>
                <a:lnTo>
                  <a:pt x="2270252" y="0"/>
                </a:lnTo>
                <a:lnTo>
                  <a:pt x="2201672" y="0"/>
                </a:lnTo>
                <a:lnTo>
                  <a:pt x="1361948" y="0"/>
                </a:lnTo>
                <a:lnTo>
                  <a:pt x="1361948" y="134112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0"/>
                </a:lnTo>
                <a:lnTo>
                  <a:pt x="0" y="6858"/>
                </a:lnTo>
                <a:lnTo>
                  <a:pt x="0" y="140970"/>
                </a:lnTo>
                <a:lnTo>
                  <a:pt x="67818" y="140970"/>
                </a:lnTo>
                <a:lnTo>
                  <a:pt x="566928" y="140970"/>
                </a:lnTo>
                <a:lnTo>
                  <a:pt x="636270" y="140970"/>
                </a:lnTo>
                <a:lnTo>
                  <a:pt x="0" y="140982"/>
                </a:lnTo>
                <a:lnTo>
                  <a:pt x="0" y="148590"/>
                </a:lnTo>
                <a:lnTo>
                  <a:pt x="636270" y="148590"/>
                </a:lnTo>
                <a:lnTo>
                  <a:pt x="1293368" y="148590"/>
                </a:lnTo>
                <a:lnTo>
                  <a:pt x="2270252" y="148590"/>
                </a:lnTo>
                <a:lnTo>
                  <a:pt x="3117088" y="148590"/>
                </a:lnTo>
                <a:lnTo>
                  <a:pt x="3117088" y="1341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2453132" y="9352279"/>
            <a:ext cx="28581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75435" algn="l"/>
                <a:tab pos="2342515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149" name="object 14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148" name="object 148" descr=""/>
          <p:cNvSpPr txBox="1"/>
          <p:nvPr/>
        </p:nvSpPr>
        <p:spPr>
          <a:xfrm>
            <a:off x="1068069" y="9494011"/>
            <a:ext cx="28625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PDAs.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12190" y="928115"/>
            <a:ext cx="1341120" cy="149860"/>
          </a:xfrm>
          <a:custGeom>
            <a:avLst/>
            <a:gdLst/>
            <a:ahLst/>
            <a:cxnLst/>
            <a:rect l="l" t="t" r="r" b="b"/>
            <a:pathLst>
              <a:path w="1341120" h="149859">
                <a:moveTo>
                  <a:pt x="1272527" y="0"/>
                </a:moveTo>
                <a:lnTo>
                  <a:pt x="68580" y="0"/>
                </a:lnTo>
                <a:lnTo>
                  <a:pt x="0" y="0"/>
                </a:lnTo>
                <a:lnTo>
                  <a:pt x="0" y="149352"/>
                </a:lnTo>
                <a:lnTo>
                  <a:pt x="68580" y="149352"/>
                </a:lnTo>
                <a:lnTo>
                  <a:pt x="1272527" y="149352"/>
                </a:lnTo>
                <a:lnTo>
                  <a:pt x="1272527" y="0"/>
                </a:lnTo>
                <a:close/>
              </a:path>
              <a:path w="1341120" h="149859">
                <a:moveTo>
                  <a:pt x="1341120" y="0"/>
                </a:moveTo>
                <a:lnTo>
                  <a:pt x="1272540" y="0"/>
                </a:lnTo>
                <a:lnTo>
                  <a:pt x="1272540" y="149352"/>
                </a:lnTo>
                <a:lnTo>
                  <a:pt x="1341120" y="149352"/>
                </a:lnTo>
                <a:lnTo>
                  <a:pt x="134112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1936" y="928115"/>
            <a:ext cx="134175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144145">
              <a:lnSpc>
                <a:spcPts val="1150"/>
              </a:lnSpc>
            </a:pPr>
            <a:r>
              <a:rPr dirty="0" sz="1000" spc="-10" b="1">
                <a:latin typeface="Cambria"/>
                <a:cs typeface="Cambria"/>
              </a:rPr>
              <a:t>Controladora</a:t>
            </a:r>
            <a:r>
              <a:rPr dirty="0" sz="1000" spc="55" b="1">
                <a:latin typeface="Cambria"/>
                <a:cs typeface="Cambria"/>
              </a:rPr>
              <a:t> </a:t>
            </a:r>
            <a:r>
              <a:rPr dirty="0" sz="1000" spc="-20" b="1">
                <a:latin typeface="Cambria"/>
                <a:cs typeface="Cambria"/>
              </a:rPr>
              <a:t>Wifi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353310" y="928115"/>
            <a:ext cx="2270760" cy="149860"/>
          </a:xfrm>
          <a:custGeom>
            <a:avLst/>
            <a:gdLst/>
            <a:ahLst/>
            <a:cxnLst/>
            <a:rect l="l" t="t" r="r" b="b"/>
            <a:pathLst>
              <a:path w="2270760" h="149859">
                <a:moveTo>
                  <a:pt x="2270252" y="12"/>
                </a:moveTo>
                <a:lnTo>
                  <a:pt x="2201672" y="12"/>
                </a:lnTo>
                <a:lnTo>
                  <a:pt x="1361948" y="12"/>
                </a:lnTo>
                <a:lnTo>
                  <a:pt x="1361948" y="134112"/>
                </a:lnTo>
                <a:lnTo>
                  <a:pt x="1361935" y="12"/>
                </a:lnTo>
                <a:lnTo>
                  <a:pt x="1293368" y="12"/>
                </a:lnTo>
                <a:lnTo>
                  <a:pt x="1224788" y="12"/>
                </a:lnTo>
                <a:lnTo>
                  <a:pt x="704850" y="12"/>
                </a:lnTo>
                <a:lnTo>
                  <a:pt x="636270" y="12"/>
                </a:lnTo>
                <a:lnTo>
                  <a:pt x="0" y="0"/>
                </a:lnTo>
                <a:lnTo>
                  <a:pt x="0" y="7620"/>
                </a:lnTo>
                <a:lnTo>
                  <a:pt x="636270" y="7620"/>
                </a:lnTo>
                <a:lnTo>
                  <a:pt x="566928" y="7632"/>
                </a:lnTo>
                <a:lnTo>
                  <a:pt x="67818" y="7632"/>
                </a:lnTo>
                <a:lnTo>
                  <a:pt x="0" y="7632"/>
                </a:lnTo>
                <a:lnTo>
                  <a:pt x="0" y="141732"/>
                </a:lnTo>
                <a:lnTo>
                  <a:pt x="0" y="149352"/>
                </a:lnTo>
                <a:lnTo>
                  <a:pt x="636270" y="149352"/>
                </a:lnTo>
                <a:lnTo>
                  <a:pt x="1293368" y="149352"/>
                </a:lnTo>
                <a:lnTo>
                  <a:pt x="2270252" y="149352"/>
                </a:lnTo>
                <a:lnTo>
                  <a:pt x="2270252" y="134112"/>
                </a:lnTo>
                <a:lnTo>
                  <a:pt x="2270252" y="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453132" y="916940"/>
            <a:ext cx="18446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31620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623562" y="928128"/>
            <a:ext cx="847090" cy="149860"/>
          </a:xfrm>
          <a:custGeom>
            <a:avLst/>
            <a:gdLst/>
            <a:ahLst/>
            <a:cxnLst/>
            <a:rect l="l" t="t" r="r" b="b"/>
            <a:pathLst>
              <a:path w="847089" h="149859">
                <a:moveTo>
                  <a:pt x="846836" y="134099"/>
                </a:moveTo>
                <a:lnTo>
                  <a:pt x="846823" y="0"/>
                </a:lnTo>
                <a:lnTo>
                  <a:pt x="778256" y="0"/>
                </a:lnTo>
                <a:lnTo>
                  <a:pt x="68580" y="0"/>
                </a:lnTo>
                <a:lnTo>
                  <a:pt x="0" y="0"/>
                </a:lnTo>
                <a:lnTo>
                  <a:pt x="0" y="134099"/>
                </a:lnTo>
                <a:lnTo>
                  <a:pt x="0" y="149339"/>
                </a:lnTo>
                <a:lnTo>
                  <a:pt x="846836" y="149339"/>
                </a:lnTo>
                <a:lnTo>
                  <a:pt x="846836" y="134099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795773" y="909319"/>
            <a:ext cx="5156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No </a:t>
            </a:r>
            <a:r>
              <a:rPr dirty="0" sz="900" spc="-10">
                <a:latin typeface="Cambria"/>
                <a:cs typeface="Cambria"/>
              </a:rPr>
              <a:t>caduca</a:t>
            </a:r>
            <a:endParaRPr sz="900">
              <a:latin typeface="Cambria"/>
              <a:cs typeface="Cambri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11936" y="899921"/>
            <a:ext cx="4459605" cy="29209"/>
            <a:chOff x="1011936" y="899921"/>
            <a:chExt cx="4459605" cy="29209"/>
          </a:xfrm>
        </p:grpSpPr>
        <p:sp>
          <p:nvSpPr>
            <p:cNvPr id="12" name="object 12" descr=""/>
            <p:cNvSpPr/>
            <p:nvPr/>
          </p:nvSpPr>
          <p:spPr>
            <a:xfrm>
              <a:off x="1011936" y="899921"/>
              <a:ext cx="1341755" cy="28575"/>
            </a:xfrm>
            <a:custGeom>
              <a:avLst/>
              <a:gdLst/>
              <a:ahLst/>
              <a:cxnLst/>
              <a:rect l="l" t="t" r="r" b="b"/>
              <a:pathLst>
                <a:path w="1341755" h="28575">
                  <a:moveTo>
                    <a:pt x="1341374" y="0"/>
                  </a:moveTo>
                  <a:lnTo>
                    <a:pt x="0" y="0"/>
                  </a:lnTo>
                  <a:lnTo>
                    <a:pt x="0" y="28194"/>
                  </a:lnTo>
                  <a:lnTo>
                    <a:pt x="1341374" y="28194"/>
                  </a:lnTo>
                  <a:lnTo>
                    <a:pt x="13413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1936" y="928115"/>
              <a:ext cx="1341755" cy="1270"/>
            </a:xfrm>
            <a:custGeom>
              <a:avLst/>
              <a:gdLst/>
              <a:ahLst/>
              <a:cxnLst/>
              <a:rect l="l" t="t" r="r" b="b"/>
              <a:pathLst>
                <a:path w="1341755" h="1269">
                  <a:moveTo>
                    <a:pt x="1341374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1341374" y="761"/>
                  </a:lnTo>
                  <a:lnTo>
                    <a:pt x="134137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353310" y="928115"/>
              <a:ext cx="28575" cy="1270"/>
            </a:xfrm>
            <a:custGeom>
              <a:avLst/>
              <a:gdLst/>
              <a:ahLst/>
              <a:cxnLst/>
              <a:rect l="l" t="t" r="r" b="b"/>
              <a:pathLst>
                <a:path w="28575" h="1269">
                  <a:moveTo>
                    <a:pt x="2819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28193" y="761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53310" y="899921"/>
              <a:ext cx="636270" cy="28575"/>
            </a:xfrm>
            <a:custGeom>
              <a:avLst/>
              <a:gdLst/>
              <a:ahLst/>
              <a:cxnLst/>
              <a:rect l="l" t="t" r="r" b="b"/>
              <a:pathLst>
                <a:path w="636269" h="28575">
                  <a:moveTo>
                    <a:pt x="636270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636270" y="28194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381504" y="928128"/>
              <a:ext cx="636270" cy="1270"/>
            </a:xfrm>
            <a:custGeom>
              <a:avLst/>
              <a:gdLst/>
              <a:ahLst/>
              <a:cxnLst/>
              <a:rect l="l" t="t" r="r" b="b"/>
              <a:pathLst>
                <a:path w="636269" h="1269">
                  <a:moveTo>
                    <a:pt x="636270" y="0"/>
                  </a:moveTo>
                  <a:lnTo>
                    <a:pt x="608076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608076" y="749"/>
                  </a:lnTo>
                  <a:lnTo>
                    <a:pt x="636270" y="749"/>
                  </a:lnTo>
                  <a:lnTo>
                    <a:pt x="63627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989580" y="899921"/>
              <a:ext cx="657860" cy="28575"/>
            </a:xfrm>
            <a:custGeom>
              <a:avLst/>
              <a:gdLst/>
              <a:ahLst/>
              <a:cxnLst/>
              <a:rect l="l" t="t" r="r" b="b"/>
              <a:pathLst>
                <a:path w="657860" h="28575">
                  <a:moveTo>
                    <a:pt x="657860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657860" y="28194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017774" y="928128"/>
              <a:ext cx="657860" cy="1270"/>
            </a:xfrm>
            <a:custGeom>
              <a:avLst/>
              <a:gdLst/>
              <a:ahLst/>
              <a:cxnLst/>
              <a:rect l="l" t="t" r="r" b="b"/>
              <a:pathLst>
                <a:path w="657860" h="1269">
                  <a:moveTo>
                    <a:pt x="657860" y="0"/>
                  </a:moveTo>
                  <a:lnTo>
                    <a:pt x="629666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629666" y="749"/>
                  </a:lnTo>
                  <a:lnTo>
                    <a:pt x="657860" y="749"/>
                  </a:lnTo>
                  <a:lnTo>
                    <a:pt x="65786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647440" y="899921"/>
              <a:ext cx="976630" cy="28575"/>
            </a:xfrm>
            <a:custGeom>
              <a:avLst/>
              <a:gdLst/>
              <a:ahLst/>
              <a:cxnLst/>
              <a:rect l="l" t="t" r="r" b="b"/>
              <a:pathLst>
                <a:path w="976629" h="28575">
                  <a:moveTo>
                    <a:pt x="976122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976122" y="28194"/>
                  </a:lnTo>
                  <a:lnTo>
                    <a:pt x="9761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75634" y="928128"/>
              <a:ext cx="976630" cy="1270"/>
            </a:xfrm>
            <a:custGeom>
              <a:avLst/>
              <a:gdLst/>
              <a:ahLst/>
              <a:cxnLst/>
              <a:rect l="l" t="t" r="r" b="b"/>
              <a:pathLst>
                <a:path w="976629" h="1269">
                  <a:moveTo>
                    <a:pt x="976122" y="0"/>
                  </a:moveTo>
                  <a:lnTo>
                    <a:pt x="947928" y="0"/>
                  </a:lnTo>
                  <a:lnTo>
                    <a:pt x="0" y="0"/>
                  </a:lnTo>
                  <a:lnTo>
                    <a:pt x="0" y="749"/>
                  </a:lnTo>
                  <a:lnTo>
                    <a:pt x="947928" y="749"/>
                  </a:lnTo>
                  <a:lnTo>
                    <a:pt x="976122" y="749"/>
                  </a:lnTo>
                  <a:lnTo>
                    <a:pt x="976122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623562" y="899921"/>
              <a:ext cx="847725" cy="28575"/>
            </a:xfrm>
            <a:custGeom>
              <a:avLst/>
              <a:gdLst/>
              <a:ahLst/>
              <a:cxnLst/>
              <a:rect l="l" t="t" r="r" b="b"/>
              <a:pathLst>
                <a:path w="847725" h="28575">
                  <a:moveTo>
                    <a:pt x="847585" y="0"/>
                  </a:moveTo>
                  <a:lnTo>
                    <a:pt x="28194" y="0"/>
                  </a:lnTo>
                  <a:lnTo>
                    <a:pt x="0" y="0"/>
                  </a:lnTo>
                  <a:lnTo>
                    <a:pt x="0" y="28194"/>
                  </a:lnTo>
                  <a:lnTo>
                    <a:pt x="28194" y="28194"/>
                  </a:lnTo>
                  <a:lnTo>
                    <a:pt x="847585" y="28194"/>
                  </a:lnTo>
                  <a:lnTo>
                    <a:pt x="847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651756" y="928115"/>
              <a:ext cx="819785" cy="1270"/>
            </a:xfrm>
            <a:custGeom>
              <a:avLst/>
              <a:gdLst/>
              <a:ahLst/>
              <a:cxnLst/>
              <a:rect l="l" t="t" r="r" b="b"/>
              <a:pathLst>
                <a:path w="819785" h="1269">
                  <a:moveTo>
                    <a:pt x="819403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819403" y="761"/>
                  </a:lnTo>
                  <a:lnTo>
                    <a:pt x="81940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068069" y="1058671"/>
            <a:ext cx="339280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controladora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20">
                <a:latin typeface="Cambria"/>
                <a:cs typeface="Cambria"/>
              </a:rPr>
              <a:t>Wifi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011936" y="1211579"/>
            <a:ext cx="1341755" cy="148590"/>
          </a:xfrm>
          <a:custGeom>
            <a:avLst/>
            <a:gdLst/>
            <a:ahLst/>
            <a:cxnLst/>
            <a:rect l="l" t="t" r="r" b="b"/>
            <a:pathLst>
              <a:path w="1341755" h="148590">
                <a:moveTo>
                  <a:pt x="1272781" y="0"/>
                </a:move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1272781" y="148590"/>
                </a:lnTo>
                <a:lnTo>
                  <a:pt x="1272781" y="0"/>
                </a:lnTo>
                <a:close/>
              </a:path>
              <a:path w="1341755" h="148590">
                <a:moveTo>
                  <a:pt x="1341374" y="0"/>
                </a:moveTo>
                <a:lnTo>
                  <a:pt x="1272794" y="0"/>
                </a:lnTo>
                <a:lnTo>
                  <a:pt x="1272794" y="148590"/>
                </a:lnTo>
                <a:lnTo>
                  <a:pt x="1341374" y="148590"/>
                </a:lnTo>
                <a:lnTo>
                  <a:pt x="134137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011936" y="1211579"/>
            <a:ext cx="134175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42545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APs</a:t>
            </a:r>
            <a:r>
              <a:rPr dirty="0" sz="1000" spc="-10" b="1">
                <a:latin typeface="Cambria"/>
                <a:cs typeface="Cambria"/>
              </a:rPr>
              <a:t> </a:t>
            </a:r>
            <a:r>
              <a:rPr dirty="0" sz="1000" spc="-20" b="1">
                <a:latin typeface="Cambria"/>
                <a:cs typeface="Cambria"/>
              </a:rPr>
              <a:t>Wifi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2353310" y="1211579"/>
            <a:ext cx="2270760" cy="148590"/>
          </a:xfrm>
          <a:custGeom>
            <a:avLst/>
            <a:gdLst/>
            <a:ahLst/>
            <a:cxnLst/>
            <a:rect l="l" t="t" r="r" b="b"/>
            <a:pathLst>
              <a:path w="2270760" h="148590">
                <a:moveTo>
                  <a:pt x="2270252" y="0"/>
                </a:moveTo>
                <a:lnTo>
                  <a:pt x="2201672" y="0"/>
                </a:lnTo>
                <a:lnTo>
                  <a:pt x="1361948" y="0"/>
                </a:lnTo>
                <a:lnTo>
                  <a:pt x="1361948" y="133350"/>
                </a:lnTo>
                <a:lnTo>
                  <a:pt x="1361935" y="0"/>
                </a:lnTo>
                <a:lnTo>
                  <a:pt x="1293368" y="0"/>
                </a:lnTo>
                <a:lnTo>
                  <a:pt x="1224788" y="0"/>
                </a:lnTo>
                <a:lnTo>
                  <a:pt x="704850" y="0"/>
                </a:lnTo>
                <a:lnTo>
                  <a:pt x="636270" y="0"/>
                </a:lnTo>
                <a:lnTo>
                  <a:pt x="0" y="12"/>
                </a:lnTo>
                <a:lnTo>
                  <a:pt x="0" y="6858"/>
                </a:lnTo>
                <a:lnTo>
                  <a:pt x="636270" y="6858"/>
                </a:lnTo>
                <a:lnTo>
                  <a:pt x="566928" y="6870"/>
                </a:lnTo>
                <a:lnTo>
                  <a:pt x="67818" y="6870"/>
                </a:lnTo>
                <a:lnTo>
                  <a:pt x="0" y="6870"/>
                </a:lnTo>
                <a:lnTo>
                  <a:pt x="0" y="140970"/>
                </a:lnTo>
                <a:lnTo>
                  <a:pt x="0" y="148590"/>
                </a:lnTo>
                <a:lnTo>
                  <a:pt x="636270" y="148590"/>
                </a:lnTo>
                <a:lnTo>
                  <a:pt x="1293368" y="148590"/>
                </a:lnTo>
                <a:lnTo>
                  <a:pt x="2270252" y="148590"/>
                </a:lnTo>
                <a:lnTo>
                  <a:pt x="2270252" y="133350"/>
                </a:lnTo>
                <a:lnTo>
                  <a:pt x="2270252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453132" y="1199641"/>
            <a:ext cx="18446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02945" algn="l"/>
                <a:tab pos="1531620" algn="l"/>
              </a:tabLst>
            </a:pPr>
            <a:r>
              <a:rPr dirty="0" sz="900" spc="-10">
                <a:latin typeface="Cambria"/>
                <a:cs typeface="Cambria"/>
              </a:rPr>
              <a:t>Genérico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Media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623562" y="1211579"/>
            <a:ext cx="847090" cy="148590"/>
          </a:xfrm>
          <a:custGeom>
            <a:avLst/>
            <a:gdLst/>
            <a:ahLst/>
            <a:cxnLst/>
            <a:rect l="l" t="t" r="r" b="b"/>
            <a:pathLst>
              <a:path w="847089" h="148590">
                <a:moveTo>
                  <a:pt x="846836" y="133350"/>
                </a:moveTo>
                <a:lnTo>
                  <a:pt x="846823" y="0"/>
                </a:lnTo>
                <a:lnTo>
                  <a:pt x="778256" y="0"/>
                </a:lnTo>
                <a:lnTo>
                  <a:pt x="68580" y="0"/>
                </a:lnTo>
                <a:lnTo>
                  <a:pt x="0" y="0"/>
                </a:lnTo>
                <a:lnTo>
                  <a:pt x="0" y="133350"/>
                </a:lnTo>
                <a:lnTo>
                  <a:pt x="0" y="148590"/>
                </a:lnTo>
                <a:lnTo>
                  <a:pt x="846836" y="148590"/>
                </a:lnTo>
                <a:lnTo>
                  <a:pt x="846836" y="13335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795773" y="1192783"/>
            <a:ext cx="5156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No </a:t>
            </a:r>
            <a:r>
              <a:rPr dirty="0" sz="900" spc="-10">
                <a:latin typeface="Cambria"/>
                <a:cs typeface="Cambria"/>
              </a:rPr>
              <a:t>caduca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1002791" y="1494281"/>
            <a:ext cx="4468495" cy="28575"/>
          </a:xfrm>
          <a:custGeom>
            <a:avLst/>
            <a:gdLst/>
            <a:ahLst/>
            <a:cxnLst/>
            <a:rect l="l" t="t" r="r" b="b"/>
            <a:pathLst>
              <a:path w="4468495" h="28575">
                <a:moveTo>
                  <a:pt x="4468368" y="0"/>
                </a:moveTo>
                <a:lnTo>
                  <a:pt x="0" y="0"/>
                </a:lnTo>
                <a:lnTo>
                  <a:pt x="0" y="28194"/>
                </a:lnTo>
                <a:lnTo>
                  <a:pt x="4468368" y="28194"/>
                </a:lnTo>
                <a:lnTo>
                  <a:pt x="4468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068069" y="1316228"/>
            <a:ext cx="3020695" cy="35052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APs</a:t>
            </a:r>
            <a:r>
              <a:rPr dirty="0" sz="900" spc="-10">
                <a:latin typeface="Cambria"/>
                <a:cs typeface="Cambria"/>
              </a:rPr>
              <a:t> Wifi.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Claves_3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32" name="object 32" descr=""/>
          <p:cNvGraphicFramePr>
            <a:graphicFrameLocks noGrp="1"/>
          </p:cNvGraphicFramePr>
          <p:nvPr/>
        </p:nvGraphicFramePr>
        <p:xfrm>
          <a:off x="1011936" y="1954783"/>
          <a:ext cx="4033520" cy="340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669"/>
                <a:gridCol w="635635"/>
                <a:gridCol w="657860"/>
                <a:gridCol w="976630"/>
                <a:gridCol w="847725"/>
              </a:tblGrid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EQUIPO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ACCESO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SISTEMA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COMPLEJIDAD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CADUCIDAD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>
                        <a:lnSpc>
                          <a:spcPts val="1130"/>
                        </a:lnSpc>
                        <a:spcBef>
                          <a:spcPts val="5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Impresora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50" b="1">
                          <a:latin typeface="Cambria"/>
                          <a:cs typeface="Cambria"/>
                        </a:rPr>
                        <a:t>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698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2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Individual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524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 spc="-10">
                          <a:latin typeface="Cambria"/>
                          <a:cs typeface="Cambria"/>
                        </a:rPr>
                        <a:t>Nativo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 spc="-20">
                          <a:latin typeface="Cambria"/>
                          <a:cs typeface="Cambria"/>
                        </a:rPr>
                        <a:t>Baja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caduca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762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33" name="object 33" descr=""/>
          <p:cNvSpPr txBox="1"/>
          <p:nvPr/>
        </p:nvSpPr>
        <p:spPr>
          <a:xfrm>
            <a:off x="1068069" y="2291079"/>
            <a:ext cx="30581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impresora.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11936" y="2443987"/>
            <a:ext cx="91503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90805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Impresora</a:t>
            </a:r>
            <a:r>
              <a:rPr dirty="0" sz="1000" spc="-2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926589" y="2443987"/>
            <a:ext cx="3117850" cy="148590"/>
          </a:xfrm>
          <a:prstGeom prst="rect">
            <a:avLst/>
          </a:prstGeom>
          <a:solidFill>
            <a:srgbClr val="D7D7D7"/>
          </a:solidFill>
        </p:spPr>
        <p:txBody>
          <a:bodyPr wrap="square" lIns="0" tIns="635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5"/>
              </a:spcBef>
              <a:tabLst>
                <a:tab pos="802640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68069" y="2573781"/>
            <a:ext cx="2459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impresora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tiene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permisos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10">
                <a:latin typeface="Cambria"/>
                <a:cs typeface="Cambria"/>
              </a:rPr>
              <a:t> impresión.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11936" y="2726689"/>
            <a:ext cx="91503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6858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Impresora</a:t>
            </a:r>
            <a:r>
              <a:rPr dirty="0" sz="1000" spc="-2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III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926589" y="2726689"/>
            <a:ext cx="3117850" cy="148590"/>
          </a:xfrm>
          <a:prstGeom prst="rect">
            <a:avLst/>
          </a:prstGeom>
          <a:solidFill>
            <a:srgbClr val="D7D7D7"/>
          </a:solidFill>
        </p:spPr>
        <p:txBody>
          <a:bodyPr wrap="square" lIns="0" tIns="127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0"/>
              </a:spcBef>
              <a:tabLst>
                <a:tab pos="802640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068069" y="2856483"/>
            <a:ext cx="2459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impresora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tiene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permisos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10">
                <a:latin typeface="Cambria"/>
                <a:cs typeface="Cambria"/>
              </a:rPr>
              <a:t> impresión.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011936" y="3009391"/>
            <a:ext cx="91503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7239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Impresora</a:t>
            </a:r>
            <a:r>
              <a:rPr dirty="0" sz="1000" spc="-2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IV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926589" y="3009391"/>
            <a:ext cx="3117850" cy="149860"/>
          </a:xfrm>
          <a:prstGeom prst="rect">
            <a:avLst/>
          </a:prstGeom>
          <a:solidFill>
            <a:srgbClr val="D7D7D7"/>
          </a:solidFill>
        </p:spPr>
        <p:txBody>
          <a:bodyPr wrap="square" lIns="0" tIns="1270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0"/>
              </a:spcBef>
              <a:tabLst>
                <a:tab pos="802640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68069" y="3139947"/>
            <a:ext cx="2459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impresora</a:t>
            </a:r>
            <a:r>
              <a:rPr dirty="0" sz="900" spc="-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no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tiene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permisos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para</a:t>
            </a:r>
            <a:r>
              <a:rPr dirty="0" sz="900" spc="-10">
                <a:latin typeface="Cambria"/>
                <a:cs typeface="Cambria"/>
              </a:rPr>
              <a:t> impresión.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1011936" y="3292093"/>
            <a:ext cx="915035" cy="149860"/>
          </a:xfrm>
          <a:custGeom>
            <a:avLst/>
            <a:gdLst/>
            <a:ahLst/>
            <a:cxnLst/>
            <a:rect l="l" t="t" r="r" b="b"/>
            <a:pathLst>
              <a:path w="915035" h="149860">
                <a:moveTo>
                  <a:pt x="914654" y="0"/>
                </a:moveTo>
                <a:lnTo>
                  <a:pt x="846074" y="0"/>
                </a:lnTo>
                <a:lnTo>
                  <a:pt x="68834" y="0"/>
                </a:lnTo>
                <a:lnTo>
                  <a:pt x="0" y="0"/>
                </a:lnTo>
                <a:lnTo>
                  <a:pt x="0" y="149352"/>
                </a:lnTo>
                <a:lnTo>
                  <a:pt x="68834" y="149352"/>
                </a:lnTo>
                <a:lnTo>
                  <a:pt x="846074" y="149352"/>
                </a:lnTo>
                <a:lnTo>
                  <a:pt x="914654" y="149352"/>
                </a:lnTo>
                <a:lnTo>
                  <a:pt x="91465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1011936" y="3292093"/>
            <a:ext cx="915035" cy="14986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9525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Impresora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spc="-50" b="1">
                <a:latin typeface="Cambria"/>
                <a:cs typeface="Cambria"/>
              </a:rPr>
              <a:t>V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45" name="object 45" descr=""/>
          <p:cNvSpPr/>
          <p:nvPr/>
        </p:nvSpPr>
        <p:spPr>
          <a:xfrm>
            <a:off x="1926590" y="3292093"/>
            <a:ext cx="3117850" cy="149860"/>
          </a:xfrm>
          <a:custGeom>
            <a:avLst/>
            <a:gdLst/>
            <a:ahLst/>
            <a:cxnLst/>
            <a:rect l="l" t="t" r="r" b="b"/>
            <a:pathLst>
              <a:path w="3117850" h="149860">
                <a:moveTo>
                  <a:pt x="567677" y="7632"/>
                </a:moveTo>
                <a:lnTo>
                  <a:pt x="68580" y="7632"/>
                </a:lnTo>
                <a:lnTo>
                  <a:pt x="0" y="7632"/>
                </a:lnTo>
                <a:lnTo>
                  <a:pt x="0" y="141732"/>
                </a:lnTo>
                <a:lnTo>
                  <a:pt x="68580" y="141732"/>
                </a:lnTo>
                <a:lnTo>
                  <a:pt x="567677" y="141732"/>
                </a:lnTo>
                <a:lnTo>
                  <a:pt x="567677" y="7632"/>
                </a:lnTo>
                <a:close/>
              </a:path>
              <a:path w="3117850" h="149860">
                <a:moveTo>
                  <a:pt x="636257" y="141744"/>
                </a:moveTo>
                <a:lnTo>
                  <a:pt x="0" y="141744"/>
                </a:lnTo>
                <a:lnTo>
                  <a:pt x="0" y="149352"/>
                </a:lnTo>
                <a:lnTo>
                  <a:pt x="636257" y="149352"/>
                </a:lnTo>
                <a:lnTo>
                  <a:pt x="636257" y="141744"/>
                </a:lnTo>
                <a:close/>
              </a:path>
              <a:path w="3117850" h="149860">
                <a:moveTo>
                  <a:pt x="636257" y="0"/>
                </a:moveTo>
                <a:lnTo>
                  <a:pt x="0" y="0"/>
                </a:lnTo>
                <a:lnTo>
                  <a:pt x="0" y="7620"/>
                </a:lnTo>
                <a:lnTo>
                  <a:pt x="636257" y="7620"/>
                </a:lnTo>
                <a:lnTo>
                  <a:pt x="636257" y="0"/>
                </a:lnTo>
                <a:close/>
              </a:path>
              <a:path w="3117850" h="149860">
                <a:moveTo>
                  <a:pt x="3117583" y="12"/>
                </a:moveTo>
                <a:lnTo>
                  <a:pt x="3049016" y="12"/>
                </a:lnTo>
                <a:lnTo>
                  <a:pt x="2338832" y="12"/>
                </a:lnTo>
                <a:lnTo>
                  <a:pt x="2338832" y="134112"/>
                </a:lnTo>
                <a:lnTo>
                  <a:pt x="2338819" y="12"/>
                </a:lnTo>
                <a:lnTo>
                  <a:pt x="2270252" y="12"/>
                </a:lnTo>
                <a:lnTo>
                  <a:pt x="636270" y="12"/>
                </a:lnTo>
                <a:lnTo>
                  <a:pt x="636270" y="7632"/>
                </a:lnTo>
                <a:lnTo>
                  <a:pt x="567690" y="7632"/>
                </a:lnTo>
                <a:lnTo>
                  <a:pt x="567690" y="141732"/>
                </a:lnTo>
                <a:lnTo>
                  <a:pt x="636270" y="141732"/>
                </a:lnTo>
                <a:lnTo>
                  <a:pt x="636270" y="149352"/>
                </a:lnTo>
                <a:lnTo>
                  <a:pt x="1294130" y="149352"/>
                </a:lnTo>
                <a:lnTo>
                  <a:pt x="2270252" y="149352"/>
                </a:lnTo>
                <a:lnTo>
                  <a:pt x="3117583" y="149352"/>
                </a:lnTo>
                <a:lnTo>
                  <a:pt x="3117583" y="134112"/>
                </a:lnTo>
                <a:lnTo>
                  <a:pt x="3117583" y="12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1995170" y="3280917"/>
            <a:ext cx="2889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607820" algn="l"/>
                <a:tab pos="2373630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068069" y="3422650"/>
            <a:ext cx="30581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impresora.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8" name="object 48" descr=""/>
          <p:cNvSpPr/>
          <p:nvPr/>
        </p:nvSpPr>
        <p:spPr>
          <a:xfrm>
            <a:off x="1011936" y="3575557"/>
            <a:ext cx="915035" cy="148590"/>
          </a:xfrm>
          <a:custGeom>
            <a:avLst/>
            <a:gdLst/>
            <a:ahLst/>
            <a:cxnLst/>
            <a:rect l="l" t="t" r="r" b="b"/>
            <a:pathLst>
              <a:path w="915035" h="148589">
                <a:moveTo>
                  <a:pt x="914654" y="0"/>
                </a:moveTo>
                <a:lnTo>
                  <a:pt x="846074" y="0"/>
                </a:lnTo>
                <a:lnTo>
                  <a:pt x="68834" y="0"/>
                </a:lnTo>
                <a:lnTo>
                  <a:pt x="0" y="0"/>
                </a:lnTo>
                <a:lnTo>
                  <a:pt x="0" y="148590"/>
                </a:lnTo>
                <a:lnTo>
                  <a:pt x="68834" y="148590"/>
                </a:lnTo>
                <a:lnTo>
                  <a:pt x="846074" y="148590"/>
                </a:lnTo>
                <a:lnTo>
                  <a:pt x="914654" y="148590"/>
                </a:lnTo>
                <a:lnTo>
                  <a:pt x="91465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 txBox="1"/>
          <p:nvPr/>
        </p:nvSpPr>
        <p:spPr>
          <a:xfrm>
            <a:off x="1011936" y="3575557"/>
            <a:ext cx="915035" cy="148590"/>
          </a:xfrm>
          <a:prstGeom prst="rect">
            <a:avLst/>
          </a:prstGeom>
          <a:solidFill>
            <a:srgbClr val="9BBA58"/>
          </a:solidFill>
        </p:spPr>
        <p:txBody>
          <a:bodyPr wrap="square" lIns="0" tIns="0" rIns="0" bIns="0" rtlCol="0" vert="horz">
            <a:spAutoFit/>
          </a:bodyPr>
          <a:lstStyle/>
          <a:p>
            <a:pPr marL="72390">
              <a:lnSpc>
                <a:spcPts val="1150"/>
              </a:lnSpc>
            </a:pPr>
            <a:r>
              <a:rPr dirty="0" sz="1000" b="1">
                <a:latin typeface="Cambria"/>
                <a:cs typeface="Cambria"/>
              </a:rPr>
              <a:t>Impresora</a:t>
            </a:r>
            <a:r>
              <a:rPr dirty="0" sz="1000" spc="-25" b="1">
                <a:latin typeface="Cambria"/>
                <a:cs typeface="Cambria"/>
              </a:rPr>
              <a:t> VI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50" name="object 50" descr=""/>
          <p:cNvSpPr/>
          <p:nvPr/>
        </p:nvSpPr>
        <p:spPr>
          <a:xfrm>
            <a:off x="1926590" y="3575557"/>
            <a:ext cx="3117850" cy="148590"/>
          </a:xfrm>
          <a:custGeom>
            <a:avLst/>
            <a:gdLst/>
            <a:ahLst/>
            <a:cxnLst/>
            <a:rect l="l" t="t" r="r" b="b"/>
            <a:pathLst>
              <a:path w="3117850" h="148589">
                <a:moveTo>
                  <a:pt x="636257" y="12"/>
                </a:moveTo>
                <a:lnTo>
                  <a:pt x="0" y="12"/>
                </a:lnTo>
                <a:lnTo>
                  <a:pt x="0" y="6858"/>
                </a:lnTo>
                <a:lnTo>
                  <a:pt x="636257" y="6858"/>
                </a:lnTo>
                <a:lnTo>
                  <a:pt x="636257" y="12"/>
                </a:lnTo>
                <a:close/>
              </a:path>
              <a:path w="3117850" h="148589">
                <a:moveTo>
                  <a:pt x="3117583" y="0"/>
                </a:moveTo>
                <a:lnTo>
                  <a:pt x="3049016" y="0"/>
                </a:lnTo>
                <a:lnTo>
                  <a:pt x="2338832" y="0"/>
                </a:lnTo>
                <a:lnTo>
                  <a:pt x="2338832" y="133350"/>
                </a:lnTo>
                <a:lnTo>
                  <a:pt x="2338819" y="0"/>
                </a:lnTo>
                <a:lnTo>
                  <a:pt x="2270252" y="0"/>
                </a:lnTo>
                <a:lnTo>
                  <a:pt x="636270" y="0"/>
                </a:lnTo>
                <a:lnTo>
                  <a:pt x="636270" y="6870"/>
                </a:lnTo>
                <a:lnTo>
                  <a:pt x="567690" y="6870"/>
                </a:lnTo>
                <a:lnTo>
                  <a:pt x="567690" y="140970"/>
                </a:lnTo>
                <a:lnTo>
                  <a:pt x="567677" y="6870"/>
                </a:lnTo>
                <a:lnTo>
                  <a:pt x="68580" y="6870"/>
                </a:lnTo>
                <a:lnTo>
                  <a:pt x="0" y="6870"/>
                </a:lnTo>
                <a:lnTo>
                  <a:pt x="0" y="140970"/>
                </a:lnTo>
                <a:lnTo>
                  <a:pt x="0" y="148590"/>
                </a:lnTo>
                <a:lnTo>
                  <a:pt x="636257" y="148590"/>
                </a:lnTo>
                <a:lnTo>
                  <a:pt x="636257" y="140970"/>
                </a:lnTo>
                <a:lnTo>
                  <a:pt x="636270" y="148590"/>
                </a:lnTo>
                <a:lnTo>
                  <a:pt x="1294130" y="148590"/>
                </a:lnTo>
                <a:lnTo>
                  <a:pt x="2270252" y="148590"/>
                </a:lnTo>
                <a:lnTo>
                  <a:pt x="3117583" y="148590"/>
                </a:lnTo>
                <a:lnTo>
                  <a:pt x="3117583" y="133350"/>
                </a:lnTo>
                <a:lnTo>
                  <a:pt x="3117583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 txBox="1"/>
          <p:nvPr/>
        </p:nvSpPr>
        <p:spPr>
          <a:xfrm>
            <a:off x="1995170" y="3563619"/>
            <a:ext cx="2889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607820" algn="l"/>
                <a:tab pos="2373630" algn="l"/>
              </a:tabLst>
            </a:pPr>
            <a:r>
              <a:rPr dirty="0" sz="900" spc="-10">
                <a:latin typeface="Cambria"/>
                <a:cs typeface="Cambria"/>
              </a:rPr>
              <a:t>Individual</a:t>
            </a:r>
            <a:r>
              <a:rPr dirty="0" sz="900">
                <a:latin typeface="Cambria"/>
                <a:cs typeface="Cambria"/>
              </a:rPr>
              <a:t>	</a:t>
            </a:r>
            <a:r>
              <a:rPr dirty="0" baseline="3086" sz="1350" spc="-15">
                <a:latin typeface="Cambria"/>
                <a:cs typeface="Cambria"/>
              </a:rPr>
              <a:t>Nativo</a:t>
            </a:r>
            <a:r>
              <a:rPr dirty="0" baseline="3086" sz="1350">
                <a:latin typeface="Cambria"/>
                <a:cs typeface="Cambria"/>
              </a:rPr>
              <a:t>	</a:t>
            </a:r>
            <a:r>
              <a:rPr dirty="0" baseline="3086" sz="1350" spc="-30">
                <a:latin typeface="Cambria"/>
                <a:cs typeface="Cambria"/>
              </a:rPr>
              <a:t>Baja</a:t>
            </a:r>
            <a:r>
              <a:rPr dirty="0" baseline="3086" sz="1350">
                <a:latin typeface="Cambria"/>
                <a:cs typeface="Cambria"/>
              </a:rPr>
              <a:t>	No </a:t>
            </a:r>
            <a:r>
              <a:rPr dirty="0" baseline="3086" sz="1350" spc="-15">
                <a:latin typeface="Cambria"/>
                <a:cs typeface="Cambria"/>
              </a:rPr>
              <a:t>caduca</a:t>
            </a:r>
            <a:endParaRPr baseline="3086" sz="1350">
              <a:latin typeface="Cambria"/>
              <a:cs typeface="Cambria"/>
            </a:endParaRPr>
          </a:p>
        </p:txBody>
      </p:sp>
      <p:sp>
        <p:nvSpPr>
          <p:cNvPr id="52" name="object 52" descr=""/>
          <p:cNvSpPr/>
          <p:nvPr/>
        </p:nvSpPr>
        <p:spPr>
          <a:xfrm>
            <a:off x="1002791" y="3858259"/>
            <a:ext cx="4042410" cy="28575"/>
          </a:xfrm>
          <a:custGeom>
            <a:avLst/>
            <a:gdLst/>
            <a:ahLst/>
            <a:cxnLst/>
            <a:rect l="l" t="t" r="r" b="b"/>
            <a:pathLst>
              <a:path w="4042410" h="28575">
                <a:moveTo>
                  <a:pt x="4042155" y="0"/>
                </a:moveTo>
                <a:lnTo>
                  <a:pt x="0" y="0"/>
                </a:lnTo>
                <a:lnTo>
                  <a:pt x="0" y="28194"/>
                </a:lnTo>
                <a:lnTo>
                  <a:pt x="4042155" y="28194"/>
                </a:lnTo>
                <a:lnTo>
                  <a:pt x="40421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 txBox="1"/>
          <p:nvPr/>
        </p:nvSpPr>
        <p:spPr>
          <a:xfrm>
            <a:off x="1068069" y="3680206"/>
            <a:ext cx="5425440" cy="21209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900">
                <a:latin typeface="Cambria"/>
                <a:cs typeface="Cambria"/>
              </a:rPr>
              <a:t>Esta</a:t>
            </a:r>
            <a:r>
              <a:rPr dirty="0" sz="900" spc="-2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contraseña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permite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acceso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gestión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de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la</a:t>
            </a:r>
            <a:r>
              <a:rPr dirty="0" sz="900" spc="-10">
                <a:latin typeface="Cambria"/>
                <a:cs typeface="Cambria"/>
              </a:rPr>
              <a:t> impresora.</a:t>
            </a:r>
            <a:endParaRPr sz="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Claves_4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Mapa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conexiones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apartado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mostraremos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conexionado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lógico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 </a:t>
            </a: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conectividad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sedes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europeas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nacionales.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conexiones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sedes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europeas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nacionales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acceso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mostraremos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direcciones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IP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públicas,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direccionamientos,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publicados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Internet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identificativos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razones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seguridad.</a:t>
            </a:r>
            <a:endParaRPr sz="1100">
              <a:latin typeface="Cambria"/>
              <a:cs typeface="Cambria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1097991" y="7100179"/>
            <a:ext cx="3218815" cy="723900"/>
            <a:chOff x="1097991" y="7100179"/>
            <a:chExt cx="3218815" cy="723900"/>
          </a:xfrm>
        </p:grpSpPr>
        <p:sp>
          <p:nvSpPr>
            <p:cNvPr id="55" name="object 55" descr=""/>
            <p:cNvSpPr/>
            <p:nvPr/>
          </p:nvSpPr>
          <p:spPr>
            <a:xfrm>
              <a:off x="3488168" y="7108116"/>
              <a:ext cx="821690" cy="539750"/>
            </a:xfrm>
            <a:custGeom>
              <a:avLst/>
              <a:gdLst/>
              <a:ahLst/>
              <a:cxnLst/>
              <a:rect l="l" t="t" r="r" b="b"/>
              <a:pathLst>
                <a:path w="821689" h="539750">
                  <a:moveTo>
                    <a:pt x="0" y="449337"/>
                  </a:moveTo>
                  <a:lnTo>
                    <a:pt x="365102" y="224638"/>
                  </a:lnTo>
                </a:path>
                <a:path w="821689" h="539750">
                  <a:moveTo>
                    <a:pt x="365102" y="539192"/>
                  </a:moveTo>
                  <a:lnTo>
                    <a:pt x="365102" y="224638"/>
                  </a:lnTo>
                </a:path>
                <a:path w="821689" h="539750">
                  <a:moveTo>
                    <a:pt x="730205" y="449337"/>
                  </a:moveTo>
                  <a:lnTo>
                    <a:pt x="365102" y="224638"/>
                  </a:lnTo>
                </a:path>
                <a:path w="821689" h="539750">
                  <a:moveTo>
                    <a:pt x="821517" y="224638"/>
                  </a:moveTo>
                  <a:lnTo>
                    <a:pt x="365102" y="224638"/>
                  </a:lnTo>
                </a:path>
                <a:path w="821689" h="539750">
                  <a:moveTo>
                    <a:pt x="730205" y="44927"/>
                  </a:moveTo>
                  <a:lnTo>
                    <a:pt x="365102" y="224638"/>
                  </a:lnTo>
                </a:path>
                <a:path w="821689" h="539750">
                  <a:moveTo>
                    <a:pt x="365102" y="0"/>
                  </a:moveTo>
                  <a:lnTo>
                    <a:pt x="365102" y="224638"/>
                  </a:lnTo>
                </a:path>
                <a:path w="821689" h="539750">
                  <a:moveTo>
                    <a:pt x="0" y="44927"/>
                  </a:moveTo>
                  <a:lnTo>
                    <a:pt x="365102" y="224638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477985" y="7332755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 h="0">
                  <a:moveTo>
                    <a:pt x="0" y="0"/>
                  </a:moveTo>
                  <a:lnTo>
                    <a:pt x="375286" y="0"/>
                  </a:lnTo>
                </a:path>
              </a:pathLst>
            </a:custGeom>
            <a:ln w="13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579408" y="7197971"/>
              <a:ext cx="548005" cy="260985"/>
            </a:xfrm>
            <a:custGeom>
              <a:avLst/>
              <a:gdLst/>
              <a:ahLst/>
              <a:cxnLst/>
              <a:rect l="l" t="t" r="r" b="b"/>
              <a:pathLst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0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0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44927"/>
                  </a:moveTo>
                  <a:lnTo>
                    <a:pt x="273862" y="134783"/>
                  </a:lnTo>
                </a:path>
                <a:path w="548004" h="260984">
                  <a:moveTo>
                    <a:pt x="547725" y="134783"/>
                  </a:moveTo>
                  <a:lnTo>
                    <a:pt x="273862" y="134783"/>
                  </a:lnTo>
                </a:path>
                <a:path w="548004" h="260984">
                  <a:moveTo>
                    <a:pt x="456414" y="224638"/>
                  </a:moveTo>
                  <a:lnTo>
                    <a:pt x="273862" y="134783"/>
                  </a:lnTo>
                </a:path>
                <a:path w="548004" h="260984">
                  <a:moveTo>
                    <a:pt x="273862" y="260629"/>
                  </a:moveTo>
                  <a:lnTo>
                    <a:pt x="273862" y="134783"/>
                  </a:lnTo>
                </a:path>
                <a:path w="548004" h="260984">
                  <a:moveTo>
                    <a:pt x="91311" y="224638"/>
                  </a:moveTo>
                  <a:lnTo>
                    <a:pt x="273862" y="134783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8168" y="7153044"/>
              <a:ext cx="730205" cy="35942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3488168" y="7153044"/>
              <a:ext cx="730250" cy="360045"/>
            </a:xfrm>
            <a:custGeom>
              <a:avLst/>
              <a:gdLst/>
              <a:ahLst/>
              <a:cxnLst/>
              <a:rect l="l" t="t" r="r" b="b"/>
              <a:pathLst>
                <a:path w="730250" h="360045">
                  <a:moveTo>
                    <a:pt x="0" y="179710"/>
                  </a:moveTo>
                  <a:lnTo>
                    <a:pt x="18611" y="122899"/>
                  </a:lnTo>
                  <a:lnTo>
                    <a:pt x="70438" y="73565"/>
                  </a:lnTo>
                  <a:lnTo>
                    <a:pt x="106929" y="52627"/>
                  </a:lnTo>
                  <a:lnTo>
                    <a:pt x="149470" y="34666"/>
                  </a:lnTo>
                  <a:lnTo>
                    <a:pt x="197309" y="20054"/>
                  </a:lnTo>
                  <a:lnTo>
                    <a:pt x="249695" y="9159"/>
                  </a:lnTo>
                  <a:lnTo>
                    <a:pt x="305877" y="2351"/>
                  </a:lnTo>
                  <a:lnTo>
                    <a:pt x="365102" y="0"/>
                  </a:lnTo>
                  <a:lnTo>
                    <a:pt x="424328" y="2351"/>
                  </a:lnTo>
                  <a:lnTo>
                    <a:pt x="480510" y="9159"/>
                  </a:lnTo>
                  <a:lnTo>
                    <a:pt x="532896" y="20054"/>
                  </a:lnTo>
                  <a:lnTo>
                    <a:pt x="580735" y="34666"/>
                  </a:lnTo>
                  <a:lnTo>
                    <a:pt x="623276" y="52627"/>
                  </a:lnTo>
                  <a:lnTo>
                    <a:pt x="659767" y="73565"/>
                  </a:lnTo>
                  <a:lnTo>
                    <a:pt x="711594" y="122899"/>
                  </a:lnTo>
                  <a:lnTo>
                    <a:pt x="730205" y="179710"/>
                  </a:lnTo>
                  <a:lnTo>
                    <a:pt x="725427" y="208866"/>
                  </a:lnTo>
                  <a:lnTo>
                    <a:pt x="711594" y="236522"/>
                  </a:lnTo>
                  <a:lnTo>
                    <a:pt x="659767" y="285856"/>
                  </a:lnTo>
                  <a:lnTo>
                    <a:pt x="623276" y="306794"/>
                  </a:lnTo>
                  <a:lnTo>
                    <a:pt x="580735" y="324754"/>
                  </a:lnTo>
                  <a:lnTo>
                    <a:pt x="532896" y="339367"/>
                  </a:lnTo>
                  <a:lnTo>
                    <a:pt x="480510" y="350262"/>
                  </a:lnTo>
                  <a:lnTo>
                    <a:pt x="424328" y="357070"/>
                  </a:lnTo>
                  <a:lnTo>
                    <a:pt x="365102" y="359421"/>
                  </a:lnTo>
                  <a:lnTo>
                    <a:pt x="305877" y="357070"/>
                  </a:lnTo>
                  <a:lnTo>
                    <a:pt x="249695" y="350262"/>
                  </a:lnTo>
                  <a:lnTo>
                    <a:pt x="197309" y="339367"/>
                  </a:lnTo>
                  <a:lnTo>
                    <a:pt x="149470" y="324754"/>
                  </a:lnTo>
                  <a:lnTo>
                    <a:pt x="106929" y="306794"/>
                  </a:lnTo>
                  <a:lnTo>
                    <a:pt x="70438" y="285856"/>
                  </a:lnTo>
                  <a:lnTo>
                    <a:pt x="18611" y="236522"/>
                  </a:lnTo>
                  <a:lnTo>
                    <a:pt x="4778" y="208866"/>
                  </a:lnTo>
                  <a:lnTo>
                    <a:pt x="0" y="179710"/>
                  </a:lnTo>
                  <a:close/>
                </a:path>
              </a:pathLst>
            </a:custGeom>
            <a:ln w="1351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168" y="7332755"/>
              <a:ext cx="730205" cy="269626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3488168" y="7332755"/>
              <a:ext cx="730250" cy="269875"/>
            </a:xfrm>
            <a:custGeom>
              <a:avLst/>
              <a:gdLst/>
              <a:ahLst/>
              <a:cxnLst/>
              <a:rect l="l" t="t" r="r" b="b"/>
              <a:pathLst>
                <a:path w="730250" h="269875">
                  <a:moveTo>
                    <a:pt x="730205" y="89855"/>
                  </a:moveTo>
                  <a:lnTo>
                    <a:pt x="730205" y="0"/>
                  </a:lnTo>
                  <a:lnTo>
                    <a:pt x="725427" y="29155"/>
                  </a:lnTo>
                  <a:lnTo>
                    <a:pt x="711594" y="56811"/>
                  </a:lnTo>
                  <a:lnTo>
                    <a:pt x="659767" y="106145"/>
                  </a:lnTo>
                  <a:lnTo>
                    <a:pt x="623276" y="127083"/>
                  </a:lnTo>
                  <a:lnTo>
                    <a:pt x="580735" y="145044"/>
                  </a:lnTo>
                  <a:lnTo>
                    <a:pt x="532896" y="159656"/>
                  </a:lnTo>
                  <a:lnTo>
                    <a:pt x="480510" y="170551"/>
                  </a:lnTo>
                  <a:lnTo>
                    <a:pt x="424328" y="177359"/>
                  </a:lnTo>
                  <a:lnTo>
                    <a:pt x="365102" y="179710"/>
                  </a:lnTo>
                  <a:lnTo>
                    <a:pt x="305877" y="177359"/>
                  </a:lnTo>
                  <a:lnTo>
                    <a:pt x="249695" y="170551"/>
                  </a:lnTo>
                  <a:lnTo>
                    <a:pt x="197309" y="159656"/>
                  </a:lnTo>
                  <a:lnTo>
                    <a:pt x="149470" y="145044"/>
                  </a:lnTo>
                  <a:lnTo>
                    <a:pt x="106929" y="127083"/>
                  </a:lnTo>
                  <a:lnTo>
                    <a:pt x="70438" y="106145"/>
                  </a:lnTo>
                  <a:lnTo>
                    <a:pt x="18611" y="56811"/>
                  </a:lnTo>
                  <a:lnTo>
                    <a:pt x="0" y="0"/>
                  </a:lnTo>
                  <a:lnTo>
                    <a:pt x="0" y="89855"/>
                  </a:lnTo>
                  <a:lnTo>
                    <a:pt x="4778" y="119013"/>
                  </a:lnTo>
                  <a:lnTo>
                    <a:pt x="40748" y="172466"/>
                  </a:lnTo>
                  <a:lnTo>
                    <a:pt x="106929" y="216969"/>
                  </a:lnTo>
                  <a:lnTo>
                    <a:pt x="149470" y="234938"/>
                  </a:lnTo>
                  <a:lnTo>
                    <a:pt x="197309" y="249559"/>
                  </a:lnTo>
                  <a:lnTo>
                    <a:pt x="249695" y="260460"/>
                  </a:lnTo>
                  <a:lnTo>
                    <a:pt x="305877" y="267273"/>
                  </a:lnTo>
                  <a:lnTo>
                    <a:pt x="365102" y="269626"/>
                  </a:lnTo>
                  <a:lnTo>
                    <a:pt x="424328" y="267273"/>
                  </a:lnTo>
                  <a:lnTo>
                    <a:pt x="480510" y="260460"/>
                  </a:lnTo>
                  <a:lnTo>
                    <a:pt x="532896" y="249559"/>
                  </a:lnTo>
                  <a:lnTo>
                    <a:pt x="580735" y="234938"/>
                  </a:lnTo>
                  <a:lnTo>
                    <a:pt x="623276" y="216969"/>
                  </a:lnTo>
                  <a:lnTo>
                    <a:pt x="659767" y="196022"/>
                  </a:lnTo>
                  <a:lnTo>
                    <a:pt x="711594" y="146673"/>
                  </a:lnTo>
                  <a:lnTo>
                    <a:pt x="730205" y="89855"/>
                  </a:lnTo>
                  <a:close/>
                </a:path>
              </a:pathLst>
            </a:custGeom>
            <a:ln w="13333">
              <a:solidFill>
                <a:srgbClr val="3737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317695" y="7153044"/>
              <a:ext cx="2900680" cy="663575"/>
            </a:xfrm>
            <a:custGeom>
              <a:avLst/>
              <a:gdLst/>
              <a:ahLst/>
              <a:cxnLst/>
              <a:rect l="l" t="t" r="r" b="b"/>
              <a:pathLst>
                <a:path w="2900679" h="663575">
                  <a:moveTo>
                    <a:pt x="2900678" y="179710"/>
                  </a:moveTo>
                  <a:lnTo>
                    <a:pt x="2882067" y="122899"/>
                  </a:lnTo>
                  <a:lnTo>
                    <a:pt x="2830240" y="73565"/>
                  </a:lnTo>
                  <a:lnTo>
                    <a:pt x="2793749" y="52627"/>
                  </a:lnTo>
                  <a:lnTo>
                    <a:pt x="2751208" y="34666"/>
                  </a:lnTo>
                  <a:lnTo>
                    <a:pt x="2703369" y="20054"/>
                  </a:lnTo>
                  <a:lnTo>
                    <a:pt x="2650983" y="9159"/>
                  </a:lnTo>
                  <a:lnTo>
                    <a:pt x="2594801" y="2351"/>
                  </a:lnTo>
                  <a:lnTo>
                    <a:pt x="2535576" y="0"/>
                  </a:lnTo>
                  <a:lnTo>
                    <a:pt x="2476350" y="2351"/>
                  </a:lnTo>
                  <a:lnTo>
                    <a:pt x="2420168" y="9159"/>
                  </a:lnTo>
                  <a:lnTo>
                    <a:pt x="2367782" y="20054"/>
                  </a:lnTo>
                  <a:lnTo>
                    <a:pt x="2319943" y="34666"/>
                  </a:lnTo>
                  <a:lnTo>
                    <a:pt x="2277402" y="52627"/>
                  </a:lnTo>
                  <a:lnTo>
                    <a:pt x="2240911" y="73565"/>
                  </a:lnTo>
                  <a:lnTo>
                    <a:pt x="2189084" y="122899"/>
                  </a:lnTo>
                  <a:lnTo>
                    <a:pt x="2170473" y="179710"/>
                  </a:lnTo>
                  <a:lnTo>
                    <a:pt x="2170473" y="269566"/>
                  </a:lnTo>
                  <a:lnTo>
                    <a:pt x="2175251" y="298723"/>
                  </a:lnTo>
                  <a:lnTo>
                    <a:pt x="2211221" y="352177"/>
                  </a:lnTo>
                  <a:lnTo>
                    <a:pt x="2277402" y="396680"/>
                  </a:lnTo>
                  <a:lnTo>
                    <a:pt x="2319943" y="414649"/>
                  </a:lnTo>
                  <a:lnTo>
                    <a:pt x="2367782" y="429270"/>
                  </a:lnTo>
                  <a:lnTo>
                    <a:pt x="2420168" y="440171"/>
                  </a:lnTo>
                  <a:lnTo>
                    <a:pt x="2476350" y="446984"/>
                  </a:lnTo>
                  <a:lnTo>
                    <a:pt x="2535576" y="449337"/>
                  </a:lnTo>
                  <a:lnTo>
                    <a:pt x="2594801" y="446984"/>
                  </a:lnTo>
                  <a:lnTo>
                    <a:pt x="2650983" y="440171"/>
                  </a:lnTo>
                  <a:lnTo>
                    <a:pt x="2703369" y="429270"/>
                  </a:lnTo>
                  <a:lnTo>
                    <a:pt x="2751208" y="414649"/>
                  </a:lnTo>
                  <a:lnTo>
                    <a:pt x="2793749" y="396680"/>
                  </a:lnTo>
                  <a:lnTo>
                    <a:pt x="2830240" y="375732"/>
                  </a:lnTo>
                  <a:lnTo>
                    <a:pt x="2882067" y="326384"/>
                  </a:lnTo>
                  <a:lnTo>
                    <a:pt x="2900678" y="269566"/>
                  </a:lnTo>
                  <a:lnTo>
                    <a:pt x="2900678" y="179710"/>
                  </a:lnTo>
                  <a:close/>
                </a:path>
                <a:path w="2900679" h="663575">
                  <a:moveTo>
                    <a:pt x="0" y="342332"/>
                  </a:moveTo>
                  <a:lnTo>
                    <a:pt x="0" y="502779"/>
                  </a:lnTo>
                  <a:lnTo>
                    <a:pt x="425936" y="502779"/>
                  </a:lnTo>
                </a:path>
                <a:path w="2900679" h="663575">
                  <a:moveTo>
                    <a:pt x="212907" y="663287"/>
                  </a:moveTo>
                  <a:lnTo>
                    <a:pt x="212907" y="502779"/>
                  </a:lnTo>
                  <a:lnTo>
                    <a:pt x="425936" y="502779"/>
                  </a:lnTo>
                </a:path>
                <a:path w="2900679" h="663575">
                  <a:moveTo>
                    <a:pt x="639001" y="663287"/>
                  </a:moveTo>
                  <a:lnTo>
                    <a:pt x="639001" y="502779"/>
                  </a:lnTo>
                  <a:lnTo>
                    <a:pt x="425936" y="502779"/>
                  </a:lnTo>
                </a:path>
                <a:path w="2900679" h="663575">
                  <a:moveTo>
                    <a:pt x="425936" y="342332"/>
                  </a:moveTo>
                  <a:lnTo>
                    <a:pt x="425936" y="502779"/>
                  </a:lnTo>
                </a:path>
                <a:path w="2900679" h="663575">
                  <a:moveTo>
                    <a:pt x="851894" y="342332"/>
                  </a:moveTo>
                  <a:lnTo>
                    <a:pt x="851894" y="502779"/>
                  </a:lnTo>
                  <a:lnTo>
                    <a:pt x="425936" y="502779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424139" y="7649311"/>
              <a:ext cx="639445" cy="13335"/>
            </a:xfrm>
            <a:custGeom>
              <a:avLst/>
              <a:gdLst/>
              <a:ahLst/>
              <a:cxnLst/>
              <a:rect l="l" t="t" r="r" b="b"/>
              <a:pathLst>
                <a:path w="639444" h="13334">
                  <a:moveTo>
                    <a:pt x="638962" y="0"/>
                  </a:moveTo>
                  <a:lnTo>
                    <a:pt x="319481" y="0"/>
                  </a:lnTo>
                  <a:lnTo>
                    <a:pt x="0" y="0"/>
                  </a:lnTo>
                  <a:lnTo>
                    <a:pt x="0" y="13042"/>
                  </a:lnTo>
                  <a:lnTo>
                    <a:pt x="319481" y="13042"/>
                  </a:lnTo>
                  <a:lnTo>
                    <a:pt x="638962" y="13042"/>
                  </a:lnTo>
                  <a:lnTo>
                    <a:pt x="638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658" y="7602381"/>
              <a:ext cx="1277967" cy="106944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104658" y="7602381"/>
              <a:ext cx="1278255" cy="107314"/>
            </a:xfrm>
            <a:custGeom>
              <a:avLst/>
              <a:gdLst/>
              <a:ahLst/>
              <a:cxnLst/>
              <a:rect l="l" t="t" r="r" b="b"/>
              <a:pathLst>
                <a:path w="1278255" h="107315">
                  <a:moveTo>
                    <a:pt x="1265301" y="53442"/>
                  </a:moveTo>
                  <a:lnTo>
                    <a:pt x="1263806" y="36800"/>
                  </a:lnTo>
                  <a:lnTo>
                    <a:pt x="1259728" y="23211"/>
                  </a:lnTo>
                  <a:lnTo>
                    <a:pt x="1253678" y="14048"/>
                  </a:lnTo>
                  <a:lnTo>
                    <a:pt x="1246266" y="10688"/>
                  </a:lnTo>
                  <a:lnTo>
                    <a:pt x="1238854" y="14048"/>
                  </a:lnTo>
                  <a:lnTo>
                    <a:pt x="1232803" y="23211"/>
                  </a:lnTo>
                  <a:lnTo>
                    <a:pt x="1228725" y="36800"/>
                  </a:lnTo>
                  <a:lnTo>
                    <a:pt x="1227230" y="53442"/>
                  </a:lnTo>
                  <a:lnTo>
                    <a:pt x="1228725" y="70118"/>
                  </a:lnTo>
                  <a:lnTo>
                    <a:pt x="1232803" y="83726"/>
                  </a:lnTo>
                  <a:lnTo>
                    <a:pt x="1238854" y="92895"/>
                  </a:lnTo>
                  <a:lnTo>
                    <a:pt x="1246266" y="96256"/>
                  </a:lnTo>
                  <a:lnTo>
                    <a:pt x="1253678" y="92895"/>
                  </a:lnTo>
                  <a:lnTo>
                    <a:pt x="1259728" y="83726"/>
                  </a:lnTo>
                  <a:lnTo>
                    <a:pt x="1263806" y="70118"/>
                  </a:lnTo>
                  <a:lnTo>
                    <a:pt x="1265301" y="53442"/>
                  </a:lnTo>
                  <a:close/>
                </a:path>
                <a:path w="1278255" h="107315">
                  <a:moveTo>
                    <a:pt x="31694" y="0"/>
                  </a:moveTo>
                  <a:lnTo>
                    <a:pt x="1246266" y="0"/>
                  </a:lnTo>
                  <a:lnTo>
                    <a:pt x="1258585" y="4197"/>
                  </a:lnTo>
                  <a:lnTo>
                    <a:pt x="1268664" y="15647"/>
                  </a:lnTo>
                  <a:lnTo>
                    <a:pt x="1275469" y="32634"/>
                  </a:lnTo>
                  <a:lnTo>
                    <a:pt x="1277967" y="53442"/>
                  </a:lnTo>
                  <a:lnTo>
                    <a:pt x="1275469" y="74285"/>
                  </a:lnTo>
                  <a:lnTo>
                    <a:pt x="1268664" y="91289"/>
                  </a:lnTo>
                  <a:lnTo>
                    <a:pt x="1258585" y="102746"/>
                  </a:lnTo>
                  <a:lnTo>
                    <a:pt x="1246266" y="106944"/>
                  </a:lnTo>
                  <a:lnTo>
                    <a:pt x="31694" y="106944"/>
                  </a:lnTo>
                  <a:lnTo>
                    <a:pt x="19357" y="102746"/>
                  </a:lnTo>
                  <a:lnTo>
                    <a:pt x="9283" y="91289"/>
                  </a:lnTo>
                  <a:lnTo>
                    <a:pt x="2490" y="74285"/>
                  </a:lnTo>
                  <a:lnTo>
                    <a:pt x="0" y="53442"/>
                  </a:lnTo>
                  <a:lnTo>
                    <a:pt x="2490" y="32634"/>
                  </a:lnTo>
                  <a:lnTo>
                    <a:pt x="9283" y="15647"/>
                  </a:lnTo>
                  <a:lnTo>
                    <a:pt x="19357" y="4197"/>
                  </a:lnTo>
                  <a:lnTo>
                    <a:pt x="31694" y="0"/>
                  </a:lnTo>
                  <a:close/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1525759" y="7592458"/>
            <a:ext cx="436245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70">
                <a:latin typeface="Arial"/>
                <a:cs typeface="Arial"/>
              </a:rPr>
              <a:t>EUROPA2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3466258" y="6129690"/>
            <a:ext cx="1169670" cy="335280"/>
            <a:chOff x="3466258" y="6129690"/>
            <a:chExt cx="1169670" cy="335280"/>
          </a:xfrm>
        </p:grpSpPr>
        <p:sp>
          <p:nvSpPr>
            <p:cNvPr id="68" name="object 68" descr=""/>
            <p:cNvSpPr/>
            <p:nvPr/>
          </p:nvSpPr>
          <p:spPr>
            <a:xfrm>
              <a:off x="3665638" y="6136675"/>
              <a:ext cx="578485" cy="321310"/>
            </a:xfrm>
            <a:custGeom>
              <a:avLst/>
              <a:gdLst/>
              <a:ahLst/>
              <a:cxnLst/>
              <a:rect l="l" t="t" r="r" b="b"/>
              <a:pathLst>
                <a:path w="578485" h="321310">
                  <a:moveTo>
                    <a:pt x="0" y="0"/>
                  </a:moveTo>
                  <a:lnTo>
                    <a:pt x="0" y="160447"/>
                  </a:lnTo>
                  <a:lnTo>
                    <a:pt x="385426" y="160447"/>
                  </a:lnTo>
                </a:path>
                <a:path w="578485" h="321310">
                  <a:moveTo>
                    <a:pt x="192641" y="320955"/>
                  </a:moveTo>
                  <a:lnTo>
                    <a:pt x="192641" y="160447"/>
                  </a:lnTo>
                  <a:lnTo>
                    <a:pt x="385426" y="160447"/>
                  </a:lnTo>
                </a:path>
                <a:path w="578485" h="321310">
                  <a:moveTo>
                    <a:pt x="578139" y="320955"/>
                  </a:moveTo>
                  <a:lnTo>
                    <a:pt x="578139" y="160447"/>
                  </a:lnTo>
                  <a:lnTo>
                    <a:pt x="385426" y="160447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051064" y="6232992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w="0" h="64135">
                  <a:moveTo>
                    <a:pt x="0" y="0"/>
                  </a:moveTo>
                  <a:lnTo>
                    <a:pt x="0" y="64130"/>
                  </a:lnTo>
                </a:path>
              </a:pathLst>
            </a:custGeom>
            <a:ln w="15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051064" y="6136675"/>
              <a:ext cx="385445" cy="160655"/>
            </a:xfrm>
            <a:custGeom>
              <a:avLst/>
              <a:gdLst/>
              <a:ahLst/>
              <a:cxnLst/>
              <a:rect l="l" t="t" r="r" b="b"/>
              <a:pathLst>
                <a:path w="385445" h="160654">
                  <a:moveTo>
                    <a:pt x="385426" y="0"/>
                  </a:moveTo>
                  <a:lnTo>
                    <a:pt x="385426" y="160447"/>
                  </a:lnTo>
                  <a:lnTo>
                    <a:pt x="0" y="160447"/>
                  </a:lnTo>
                </a:path>
              </a:pathLst>
            </a:custGeom>
            <a:ln w="13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3761956" y="6290601"/>
              <a:ext cx="578485" cy="13335"/>
            </a:xfrm>
            <a:custGeom>
              <a:avLst/>
              <a:gdLst/>
              <a:ahLst/>
              <a:cxnLst/>
              <a:rect l="l" t="t" r="r" b="b"/>
              <a:pathLst>
                <a:path w="578485" h="13335">
                  <a:moveTo>
                    <a:pt x="578142" y="0"/>
                  </a:moveTo>
                  <a:lnTo>
                    <a:pt x="289102" y="0"/>
                  </a:lnTo>
                  <a:lnTo>
                    <a:pt x="0" y="0"/>
                  </a:lnTo>
                  <a:lnTo>
                    <a:pt x="0" y="13042"/>
                  </a:lnTo>
                  <a:lnTo>
                    <a:pt x="289102" y="13042"/>
                  </a:lnTo>
                  <a:lnTo>
                    <a:pt x="578142" y="13042"/>
                  </a:lnTo>
                  <a:lnTo>
                    <a:pt x="5781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2925" y="6243680"/>
              <a:ext cx="1156206" cy="10694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3472925" y="6243680"/>
              <a:ext cx="1156335" cy="107314"/>
            </a:xfrm>
            <a:custGeom>
              <a:avLst/>
              <a:gdLst/>
              <a:ahLst/>
              <a:cxnLst/>
              <a:rect l="l" t="t" r="r" b="b"/>
              <a:pathLst>
                <a:path w="1156335" h="107314">
                  <a:moveTo>
                    <a:pt x="1143540" y="53442"/>
                  </a:moveTo>
                  <a:lnTo>
                    <a:pt x="1142046" y="36800"/>
                  </a:lnTo>
                  <a:lnTo>
                    <a:pt x="1137976" y="23211"/>
                  </a:lnTo>
                  <a:lnTo>
                    <a:pt x="1131947" y="14048"/>
                  </a:lnTo>
                  <a:lnTo>
                    <a:pt x="1124577" y="10688"/>
                  </a:lnTo>
                  <a:lnTo>
                    <a:pt x="1117164" y="14048"/>
                  </a:lnTo>
                  <a:lnTo>
                    <a:pt x="1111114" y="23211"/>
                  </a:lnTo>
                  <a:lnTo>
                    <a:pt x="1107036" y="36800"/>
                  </a:lnTo>
                  <a:lnTo>
                    <a:pt x="1105541" y="53442"/>
                  </a:lnTo>
                  <a:lnTo>
                    <a:pt x="1107036" y="70118"/>
                  </a:lnTo>
                  <a:lnTo>
                    <a:pt x="1111114" y="83726"/>
                  </a:lnTo>
                  <a:lnTo>
                    <a:pt x="1117164" y="92895"/>
                  </a:lnTo>
                  <a:lnTo>
                    <a:pt x="1124577" y="96256"/>
                  </a:lnTo>
                  <a:lnTo>
                    <a:pt x="1131947" y="92895"/>
                  </a:lnTo>
                  <a:lnTo>
                    <a:pt x="1137976" y="83726"/>
                  </a:lnTo>
                  <a:lnTo>
                    <a:pt x="1142046" y="70118"/>
                  </a:lnTo>
                  <a:lnTo>
                    <a:pt x="1143540" y="53442"/>
                  </a:lnTo>
                  <a:close/>
                </a:path>
                <a:path w="1156335" h="107314">
                  <a:moveTo>
                    <a:pt x="31701" y="0"/>
                  </a:moveTo>
                  <a:lnTo>
                    <a:pt x="1124577" y="0"/>
                  </a:lnTo>
                  <a:lnTo>
                    <a:pt x="1136885" y="4197"/>
                  </a:lnTo>
                  <a:lnTo>
                    <a:pt x="1146939" y="15647"/>
                  </a:lnTo>
                  <a:lnTo>
                    <a:pt x="1153720" y="32634"/>
                  </a:lnTo>
                  <a:lnTo>
                    <a:pt x="1156206" y="53442"/>
                  </a:lnTo>
                  <a:lnTo>
                    <a:pt x="1153720" y="74285"/>
                  </a:lnTo>
                  <a:lnTo>
                    <a:pt x="1146939" y="91289"/>
                  </a:lnTo>
                  <a:lnTo>
                    <a:pt x="1136885" y="102746"/>
                  </a:lnTo>
                  <a:lnTo>
                    <a:pt x="1124577" y="106944"/>
                  </a:lnTo>
                  <a:lnTo>
                    <a:pt x="31701" y="106944"/>
                  </a:lnTo>
                  <a:lnTo>
                    <a:pt x="19351" y="102746"/>
                  </a:lnTo>
                  <a:lnTo>
                    <a:pt x="9276" y="91289"/>
                  </a:lnTo>
                  <a:lnTo>
                    <a:pt x="2487" y="74285"/>
                  </a:lnTo>
                  <a:lnTo>
                    <a:pt x="0" y="53442"/>
                  </a:lnTo>
                  <a:lnTo>
                    <a:pt x="2487" y="32634"/>
                  </a:lnTo>
                  <a:lnTo>
                    <a:pt x="9276" y="15647"/>
                  </a:lnTo>
                  <a:lnTo>
                    <a:pt x="19351" y="4197"/>
                  </a:lnTo>
                  <a:lnTo>
                    <a:pt x="31701" y="0"/>
                  </a:lnTo>
                  <a:close/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3833200" y="6233757"/>
            <a:ext cx="436245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70">
                <a:latin typeface="Arial"/>
                <a:cs typeface="Arial"/>
              </a:rPr>
              <a:t>EUROPA1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5154948" y="6807954"/>
            <a:ext cx="1291590" cy="335280"/>
            <a:chOff x="5154948" y="6807954"/>
            <a:chExt cx="1291590" cy="335280"/>
          </a:xfrm>
        </p:grpSpPr>
        <p:sp>
          <p:nvSpPr>
            <p:cNvPr id="76" name="object 76" descr=""/>
            <p:cNvSpPr/>
            <p:nvPr/>
          </p:nvSpPr>
          <p:spPr>
            <a:xfrm>
              <a:off x="5374652" y="6814939"/>
              <a:ext cx="639445" cy="321310"/>
            </a:xfrm>
            <a:custGeom>
              <a:avLst/>
              <a:gdLst/>
              <a:ahLst/>
              <a:cxnLst/>
              <a:rect l="l" t="t" r="r" b="b"/>
              <a:pathLst>
                <a:path w="639445" h="321309">
                  <a:moveTo>
                    <a:pt x="0" y="0"/>
                  </a:moveTo>
                  <a:lnTo>
                    <a:pt x="0" y="160507"/>
                  </a:lnTo>
                  <a:lnTo>
                    <a:pt x="426001" y="160507"/>
                  </a:lnTo>
                </a:path>
                <a:path w="639445" h="321309">
                  <a:moveTo>
                    <a:pt x="212964" y="320955"/>
                  </a:moveTo>
                  <a:lnTo>
                    <a:pt x="212964" y="160507"/>
                  </a:lnTo>
                  <a:lnTo>
                    <a:pt x="426001" y="160507"/>
                  </a:lnTo>
                </a:path>
                <a:path w="639445" h="321309">
                  <a:moveTo>
                    <a:pt x="639037" y="320955"/>
                  </a:moveTo>
                  <a:lnTo>
                    <a:pt x="639037" y="160507"/>
                  </a:lnTo>
                  <a:lnTo>
                    <a:pt x="426001" y="160507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800653" y="6913369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w="0" h="62229">
                  <a:moveTo>
                    <a:pt x="0" y="0"/>
                  </a:moveTo>
                  <a:lnTo>
                    <a:pt x="0" y="62077"/>
                  </a:lnTo>
                </a:path>
              </a:pathLst>
            </a:custGeom>
            <a:ln w="154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5800653" y="6814939"/>
              <a:ext cx="426084" cy="160655"/>
            </a:xfrm>
            <a:custGeom>
              <a:avLst/>
              <a:gdLst/>
              <a:ahLst/>
              <a:cxnLst/>
              <a:rect l="l" t="t" r="r" b="b"/>
              <a:pathLst>
                <a:path w="426085" h="160654">
                  <a:moveTo>
                    <a:pt x="425929" y="0"/>
                  </a:moveTo>
                  <a:lnTo>
                    <a:pt x="425929" y="160507"/>
                  </a:lnTo>
                  <a:lnTo>
                    <a:pt x="0" y="160507"/>
                  </a:lnTo>
                </a:path>
              </a:pathLst>
            </a:custGeom>
            <a:ln w="133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5481134" y="6968925"/>
              <a:ext cx="320040" cy="13335"/>
            </a:xfrm>
            <a:custGeom>
              <a:avLst/>
              <a:gdLst/>
              <a:ahLst/>
              <a:cxnLst/>
              <a:rect l="l" t="t" r="r" b="b"/>
              <a:pathLst>
                <a:path w="320039" h="13334">
                  <a:moveTo>
                    <a:pt x="0" y="13043"/>
                  </a:moveTo>
                  <a:lnTo>
                    <a:pt x="319518" y="13043"/>
                  </a:lnTo>
                  <a:lnTo>
                    <a:pt x="319518" y="0"/>
                  </a:lnTo>
                  <a:lnTo>
                    <a:pt x="0" y="0"/>
                  </a:lnTo>
                  <a:lnTo>
                    <a:pt x="0" y="13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800653" y="6975447"/>
              <a:ext cx="314960" cy="10795"/>
            </a:xfrm>
            <a:custGeom>
              <a:avLst/>
              <a:gdLst/>
              <a:ahLst/>
              <a:cxnLst/>
              <a:rect l="l" t="t" r="r" b="b"/>
              <a:pathLst>
                <a:path w="314960" h="10795">
                  <a:moveTo>
                    <a:pt x="314366" y="10688"/>
                  </a:moveTo>
                  <a:lnTo>
                    <a:pt x="314366" y="0"/>
                  </a:lnTo>
                  <a:lnTo>
                    <a:pt x="0" y="0"/>
                  </a:lnTo>
                </a:path>
              </a:pathLst>
            </a:custGeom>
            <a:ln w="1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5481129" y="6968934"/>
              <a:ext cx="639445" cy="13335"/>
            </a:xfrm>
            <a:custGeom>
              <a:avLst/>
              <a:gdLst/>
              <a:ahLst/>
              <a:cxnLst/>
              <a:rect l="l" t="t" r="r" b="b"/>
              <a:pathLst>
                <a:path w="639445" h="13334">
                  <a:moveTo>
                    <a:pt x="638962" y="0"/>
                  </a:moveTo>
                  <a:lnTo>
                    <a:pt x="319519" y="0"/>
                  </a:lnTo>
                  <a:lnTo>
                    <a:pt x="0" y="0"/>
                  </a:lnTo>
                  <a:lnTo>
                    <a:pt x="0" y="13042"/>
                  </a:lnTo>
                  <a:lnTo>
                    <a:pt x="319519" y="13042"/>
                  </a:lnTo>
                  <a:lnTo>
                    <a:pt x="638962" y="13042"/>
                  </a:lnTo>
                  <a:lnTo>
                    <a:pt x="638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1615" y="6921944"/>
              <a:ext cx="1278003" cy="107005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5161616" y="6921944"/>
              <a:ext cx="1278255" cy="107314"/>
            </a:xfrm>
            <a:custGeom>
              <a:avLst/>
              <a:gdLst/>
              <a:ahLst/>
              <a:cxnLst/>
              <a:rect l="l" t="t" r="r" b="b"/>
              <a:pathLst>
                <a:path w="1278254" h="107315">
                  <a:moveTo>
                    <a:pt x="1265337" y="53502"/>
                  </a:moveTo>
                  <a:lnTo>
                    <a:pt x="1263842" y="36826"/>
                  </a:lnTo>
                  <a:lnTo>
                    <a:pt x="1259764" y="23218"/>
                  </a:lnTo>
                  <a:lnTo>
                    <a:pt x="1253714" y="14049"/>
                  </a:lnTo>
                  <a:lnTo>
                    <a:pt x="1246301" y="10688"/>
                  </a:lnTo>
                  <a:lnTo>
                    <a:pt x="1238889" y="14049"/>
                  </a:lnTo>
                  <a:lnTo>
                    <a:pt x="1232839" y="23218"/>
                  </a:lnTo>
                  <a:lnTo>
                    <a:pt x="1228761" y="36826"/>
                  </a:lnTo>
                  <a:lnTo>
                    <a:pt x="1227266" y="53502"/>
                  </a:lnTo>
                  <a:lnTo>
                    <a:pt x="1228761" y="70143"/>
                  </a:lnTo>
                  <a:lnTo>
                    <a:pt x="1232839" y="83733"/>
                  </a:lnTo>
                  <a:lnTo>
                    <a:pt x="1238889" y="92896"/>
                  </a:lnTo>
                  <a:lnTo>
                    <a:pt x="1246301" y="96256"/>
                  </a:lnTo>
                  <a:lnTo>
                    <a:pt x="1253714" y="92896"/>
                  </a:lnTo>
                  <a:lnTo>
                    <a:pt x="1259764" y="83733"/>
                  </a:lnTo>
                  <a:lnTo>
                    <a:pt x="1263842" y="70143"/>
                  </a:lnTo>
                  <a:lnTo>
                    <a:pt x="1265337" y="53502"/>
                  </a:lnTo>
                  <a:close/>
                </a:path>
                <a:path w="1278254" h="107315">
                  <a:moveTo>
                    <a:pt x="31701" y="0"/>
                  </a:moveTo>
                  <a:lnTo>
                    <a:pt x="1246301" y="0"/>
                  </a:lnTo>
                  <a:lnTo>
                    <a:pt x="1258621" y="4207"/>
                  </a:lnTo>
                  <a:lnTo>
                    <a:pt x="1268700" y="15677"/>
                  </a:lnTo>
                  <a:lnTo>
                    <a:pt x="1275505" y="32685"/>
                  </a:lnTo>
                  <a:lnTo>
                    <a:pt x="1278003" y="53502"/>
                  </a:lnTo>
                  <a:lnTo>
                    <a:pt x="1275505" y="74320"/>
                  </a:lnTo>
                  <a:lnTo>
                    <a:pt x="1268700" y="91327"/>
                  </a:lnTo>
                  <a:lnTo>
                    <a:pt x="1258621" y="102797"/>
                  </a:lnTo>
                  <a:lnTo>
                    <a:pt x="1246301" y="107005"/>
                  </a:lnTo>
                  <a:lnTo>
                    <a:pt x="31701" y="107005"/>
                  </a:lnTo>
                  <a:lnTo>
                    <a:pt x="19381" y="102797"/>
                  </a:lnTo>
                  <a:lnTo>
                    <a:pt x="9302" y="91327"/>
                  </a:lnTo>
                  <a:lnTo>
                    <a:pt x="2497" y="74320"/>
                  </a:lnTo>
                  <a:lnTo>
                    <a:pt x="0" y="53502"/>
                  </a:lnTo>
                  <a:lnTo>
                    <a:pt x="2497" y="32685"/>
                  </a:lnTo>
                  <a:lnTo>
                    <a:pt x="9302" y="15677"/>
                  </a:lnTo>
                  <a:lnTo>
                    <a:pt x="19381" y="4207"/>
                  </a:lnTo>
                  <a:lnTo>
                    <a:pt x="31701" y="0"/>
                  </a:lnTo>
                  <a:close/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5647121" y="6912020"/>
            <a:ext cx="307340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65">
                <a:latin typeface="Arial"/>
                <a:cs typeface="Arial"/>
              </a:rPr>
              <a:t>SEDE1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2375958" y="7534205"/>
            <a:ext cx="1119505" cy="145415"/>
            <a:chOff x="2375958" y="7534205"/>
            <a:chExt cx="1119505" cy="145415"/>
          </a:xfrm>
        </p:grpSpPr>
        <p:sp>
          <p:nvSpPr>
            <p:cNvPr id="86" name="object 86" descr=""/>
            <p:cNvSpPr/>
            <p:nvPr/>
          </p:nvSpPr>
          <p:spPr>
            <a:xfrm>
              <a:off x="2382626" y="7557454"/>
              <a:ext cx="1106170" cy="98425"/>
            </a:xfrm>
            <a:custGeom>
              <a:avLst/>
              <a:gdLst/>
              <a:ahLst/>
              <a:cxnLst/>
              <a:rect l="l" t="t" r="r" b="b"/>
              <a:pathLst>
                <a:path w="1106170" h="98425">
                  <a:moveTo>
                    <a:pt x="0" y="98369"/>
                  </a:moveTo>
                  <a:lnTo>
                    <a:pt x="1105541" y="0"/>
                  </a:lnTo>
                </a:path>
              </a:pathLst>
            </a:custGeom>
            <a:ln w="130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2509145" y="7534205"/>
              <a:ext cx="847725" cy="145415"/>
            </a:xfrm>
            <a:custGeom>
              <a:avLst/>
              <a:gdLst/>
              <a:ahLst/>
              <a:cxnLst/>
              <a:rect l="l" t="t" r="r" b="b"/>
              <a:pathLst>
                <a:path w="847725" h="145415">
                  <a:moveTo>
                    <a:pt x="847279" y="0"/>
                  </a:moveTo>
                  <a:lnTo>
                    <a:pt x="0" y="0"/>
                  </a:lnTo>
                  <a:lnTo>
                    <a:pt x="0" y="144928"/>
                  </a:lnTo>
                  <a:lnTo>
                    <a:pt x="847279" y="144928"/>
                  </a:lnTo>
                  <a:lnTo>
                    <a:pt x="847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2711986" y="7587929"/>
            <a:ext cx="447040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50">
                <a:latin typeface="Arial"/>
                <a:cs typeface="Arial"/>
              </a:rPr>
              <a:t>Colt</a:t>
            </a:r>
            <a:r>
              <a:rPr dirty="0" sz="450" spc="3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Telecom</a:t>
            </a:r>
            <a:endParaRPr sz="450">
              <a:latin typeface="Arial"/>
              <a:cs typeface="Arial"/>
            </a:endParaRPr>
          </a:p>
        </p:txBody>
      </p:sp>
      <p:sp>
        <p:nvSpPr>
          <p:cNvPr id="89" name="object 89" descr=""/>
          <p:cNvSpPr/>
          <p:nvPr/>
        </p:nvSpPr>
        <p:spPr>
          <a:xfrm>
            <a:off x="3855775" y="6449902"/>
            <a:ext cx="0" cy="671195"/>
          </a:xfrm>
          <a:custGeom>
            <a:avLst/>
            <a:gdLst/>
            <a:ahLst/>
            <a:cxnLst/>
            <a:rect l="l" t="t" r="r" b="b"/>
            <a:pathLst>
              <a:path w="0" h="671195">
                <a:moveTo>
                  <a:pt x="0" y="407911"/>
                </a:moveTo>
                <a:lnTo>
                  <a:pt x="0" y="670894"/>
                </a:lnTo>
              </a:path>
              <a:path w="0" h="671195">
                <a:moveTo>
                  <a:pt x="0" y="0"/>
                </a:moveTo>
                <a:lnTo>
                  <a:pt x="0" y="262983"/>
                </a:lnTo>
              </a:path>
            </a:pathLst>
          </a:custGeom>
          <a:ln w="204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 txBox="1"/>
          <p:nvPr/>
        </p:nvSpPr>
        <p:spPr>
          <a:xfrm>
            <a:off x="3419507" y="6694146"/>
            <a:ext cx="873125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5425" marR="5080" indent="-213360">
              <a:lnSpc>
                <a:spcPct val="105700"/>
              </a:lnSpc>
              <a:spcBef>
                <a:spcPts val="9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50">
                <a:latin typeface="Arial"/>
                <a:cs typeface="Arial"/>
              </a:rPr>
              <a:t> </a:t>
            </a:r>
            <a:r>
              <a:rPr dirty="0" sz="450" spc="60">
                <a:latin typeface="Arial"/>
                <a:cs typeface="Arial"/>
              </a:rPr>
              <a:t>Europa1</a:t>
            </a:r>
            <a:r>
              <a:rPr dirty="0" sz="450" spc="50">
                <a:latin typeface="Arial"/>
                <a:cs typeface="Arial"/>
              </a:rPr>
              <a:t> (20MB)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Colt</a:t>
            </a:r>
            <a:r>
              <a:rPr dirty="0" sz="450" spc="3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Telecom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1104650" y="6290138"/>
            <a:ext cx="2390775" cy="2066289"/>
            <a:chOff x="1104650" y="6290138"/>
            <a:chExt cx="2390775" cy="2066289"/>
          </a:xfrm>
        </p:grpSpPr>
        <p:sp>
          <p:nvSpPr>
            <p:cNvPr id="92" name="object 92" descr=""/>
            <p:cNvSpPr/>
            <p:nvPr/>
          </p:nvSpPr>
          <p:spPr>
            <a:xfrm>
              <a:off x="1256796" y="7225750"/>
              <a:ext cx="700405" cy="954405"/>
            </a:xfrm>
            <a:custGeom>
              <a:avLst/>
              <a:gdLst/>
              <a:ahLst/>
              <a:cxnLst/>
              <a:rect l="l" t="t" r="r" b="b"/>
              <a:pathLst>
                <a:path w="700405" h="954404">
                  <a:moveTo>
                    <a:pt x="273805" y="590582"/>
                  </a:moveTo>
                  <a:lnTo>
                    <a:pt x="152138" y="590582"/>
                  </a:lnTo>
                  <a:lnTo>
                    <a:pt x="152138" y="911537"/>
                  </a:lnTo>
                </a:path>
                <a:path w="700405" h="954404">
                  <a:moveTo>
                    <a:pt x="699899" y="590582"/>
                  </a:moveTo>
                  <a:lnTo>
                    <a:pt x="699858" y="591365"/>
                  </a:lnTo>
                  <a:lnTo>
                    <a:pt x="699837" y="596847"/>
                  </a:lnTo>
                  <a:lnTo>
                    <a:pt x="699829" y="611726"/>
                  </a:lnTo>
                  <a:lnTo>
                    <a:pt x="699828" y="640703"/>
                  </a:lnTo>
                  <a:lnTo>
                    <a:pt x="699828" y="680810"/>
                  </a:lnTo>
                  <a:lnTo>
                    <a:pt x="699828" y="731493"/>
                  </a:lnTo>
                  <a:lnTo>
                    <a:pt x="699828" y="788469"/>
                  </a:lnTo>
                  <a:lnTo>
                    <a:pt x="699828" y="847458"/>
                  </a:lnTo>
                  <a:lnTo>
                    <a:pt x="699828" y="904179"/>
                  </a:lnTo>
                  <a:lnTo>
                    <a:pt x="699828" y="954351"/>
                  </a:lnTo>
                </a:path>
                <a:path w="700405" h="954404">
                  <a:moveTo>
                    <a:pt x="60898" y="278201"/>
                  </a:moveTo>
                  <a:lnTo>
                    <a:pt x="0" y="278201"/>
                  </a:lnTo>
                  <a:lnTo>
                    <a:pt x="0" y="12862"/>
                  </a:lnTo>
                </a:path>
                <a:path w="700405" h="954404">
                  <a:moveTo>
                    <a:pt x="486834" y="269626"/>
                  </a:moveTo>
                  <a:lnTo>
                    <a:pt x="491908" y="0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278859" y="7293866"/>
              <a:ext cx="134620" cy="69215"/>
            </a:xfrm>
            <a:custGeom>
              <a:avLst/>
              <a:gdLst/>
              <a:ahLst/>
              <a:cxnLst/>
              <a:rect l="l" t="t" r="r" b="b"/>
              <a:pathLst>
                <a:path w="134619" h="69215">
                  <a:moveTo>
                    <a:pt x="113237" y="0"/>
                  </a:moveTo>
                  <a:lnTo>
                    <a:pt x="0" y="68840"/>
                  </a:lnTo>
                  <a:lnTo>
                    <a:pt x="37648" y="68840"/>
                  </a:lnTo>
                  <a:lnTo>
                    <a:pt x="84969" y="60726"/>
                  </a:lnTo>
                  <a:lnTo>
                    <a:pt x="125002" y="37802"/>
                  </a:lnTo>
                  <a:lnTo>
                    <a:pt x="134160" y="23248"/>
                  </a:lnTo>
                  <a:lnTo>
                    <a:pt x="133203" y="15009"/>
                  </a:lnTo>
                  <a:lnTo>
                    <a:pt x="128408" y="7427"/>
                  </a:lnTo>
                  <a:lnTo>
                    <a:pt x="124558" y="3502"/>
                  </a:lnTo>
                  <a:lnTo>
                    <a:pt x="119184" y="905"/>
                  </a:lnTo>
                  <a:lnTo>
                    <a:pt x="113237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859" y="7296945"/>
              <a:ext cx="107355" cy="65761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278859" y="7296945"/>
              <a:ext cx="107950" cy="66040"/>
            </a:xfrm>
            <a:custGeom>
              <a:avLst/>
              <a:gdLst/>
              <a:ahLst/>
              <a:cxnLst/>
              <a:rect l="l" t="t" r="r" b="b"/>
              <a:pathLst>
                <a:path w="107950" h="66040">
                  <a:moveTo>
                    <a:pt x="0" y="52113"/>
                  </a:moveTo>
                  <a:lnTo>
                    <a:pt x="0" y="65761"/>
                  </a:lnTo>
                  <a:lnTo>
                    <a:pt x="107355" y="13647"/>
                  </a:lnTo>
                  <a:lnTo>
                    <a:pt x="107355" y="0"/>
                  </a:lnTo>
                  <a:lnTo>
                    <a:pt x="0" y="52113"/>
                  </a:lnTo>
                  <a:close/>
                </a:path>
              </a:pathLst>
            </a:custGeom>
            <a:ln w="45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261" y="7318020"/>
              <a:ext cx="95597" cy="44686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1183261" y="7318020"/>
              <a:ext cx="95885" cy="45085"/>
            </a:xfrm>
            <a:custGeom>
              <a:avLst/>
              <a:gdLst/>
              <a:ahLst/>
              <a:cxnLst/>
              <a:rect l="l" t="t" r="r" b="b"/>
              <a:pathLst>
                <a:path w="95884" h="45084">
                  <a:moveTo>
                    <a:pt x="95597" y="31038"/>
                  </a:moveTo>
                  <a:lnTo>
                    <a:pt x="75228" y="25178"/>
                  </a:lnTo>
                  <a:lnTo>
                    <a:pt x="55398" y="18032"/>
                  </a:lnTo>
                  <a:lnTo>
                    <a:pt x="36180" y="9630"/>
                  </a:lnTo>
                  <a:lnTo>
                    <a:pt x="17646" y="0"/>
                  </a:lnTo>
                  <a:lnTo>
                    <a:pt x="45208" y="29921"/>
                  </a:lnTo>
                  <a:lnTo>
                    <a:pt x="95590" y="44686"/>
                  </a:lnTo>
                  <a:lnTo>
                    <a:pt x="95597" y="31038"/>
                  </a:lnTo>
                  <a:close/>
                </a:path>
              </a:pathLst>
            </a:custGeom>
            <a:ln w="4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859" y="7201414"/>
              <a:ext cx="113237" cy="147645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1278859" y="7201414"/>
              <a:ext cx="113664" cy="147955"/>
            </a:xfrm>
            <a:custGeom>
              <a:avLst/>
              <a:gdLst/>
              <a:ahLst/>
              <a:cxnLst/>
              <a:rect l="l" t="t" r="r" b="b"/>
              <a:pathLst>
                <a:path w="113665" h="147954">
                  <a:moveTo>
                    <a:pt x="0" y="55797"/>
                  </a:moveTo>
                  <a:lnTo>
                    <a:pt x="0" y="147645"/>
                  </a:lnTo>
                  <a:lnTo>
                    <a:pt x="113237" y="92452"/>
                  </a:lnTo>
                  <a:lnTo>
                    <a:pt x="113237" y="0"/>
                  </a:lnTo>
                  <a:lnTo>
                    <a:pt x="0" y="55797"/>
                  </a:lnTo>
                  <a:close/>
                </a:path>
              </a:pathLst>
            </a:custGeom>
            <a:ln w="48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5911" y="7151715"/>
              <a:ext cx="216185" cy="105495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1175911" y="7151715"/>
              <a:ext cx="216535" cy="106045"/>
            </a:xfrm>
            <a:custGeom>
              <a:avLst/>
              <a:gdLst/>
              <a:ahLst/>
              <a:cxnLst/>
              <a:rect l="l" t="t" r="r" b="b"/>
              <a:pathLst>
                <a:path w="216534" h="106045">
                  <a:moveTo>
                    <a:pt x="102947" y="105495"/>
                  </a:moveTo>
                  <a:lnTo>
                    <a:pt x="216185" y="49698"/>
                  </a:lnTo>
                  <a:lnTo>
                    <a:pt x="114711" y="0"/>
                  </a:lnTo>
                  <a:lnTo>
                    <a:pt x="0" y="55857"/>
                  </a:lnTo>
                  <a:lnTo>
                    <a:pt x="21072" y="72275"/>
                  </a:lnTo>
                  <a:lnTo>
                    <a:pt x="45623" y="86202"/>
                  </a:lnTo>
                  <a:lnTo>
                    <a:pt x="73099" y="97366"/>
                  </a:lnTo>
                  <a:lnTo>
                    <a:pt x="102947" y="105495"/>
                  </a:lnTo>
                  <a:close/>
                </a:path>
              </a:pathLst>
            </a:custGeom>
            <a:ln w="4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5911" y="7207573"/>
              <a:ext cx="102947" cy="141486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175911" y="7207573"/>
              <a:ext cx="103505" cy="141605"/>
            </a:xfrm>
            <a:custGeom>
              <a:avLst/>
              <a:gdLst/>
              <a:ahLst/>
              <a:cxnLst/>
              <a:rect l="l" t="t" r="r" b="b"/>
              <a:pathLst>
                <a:path w="103505" h="141604">
                  <a:moveTo>
                    <a:pt x="102947" y="49637"/>
                  </a:moveTo>
                  <a:lnTo>
                    <a:pt x="72902" y="41729"/>
                  </a:lnTo>
                  <a:lnTo>
                    <a:pt x="45322" y="30616"/>
                  </a:lnTo>
                  <a:lnTo>
                    <a:pt x="20819" y="16604"/>
                  </a:lnTo>
                  <a:lnTo>
                    <a:pt x="0" y="0"/>
                  </a:lnTo>
                  <a:lnTo>
                    <a:pt x="622" y="92814"/>
                  </a:lnTo>
                  <a:lnTo>
                    <a:pt x="46094" y="122675"/>
                  </a:lnTo>
                  <a:lnTo>
                    <a:pt x="102940" y="141486"/>
                  </a:lnTo>
                  <a:lnTo>
                    <a:pt x="102947" y="49637"/>
                  </a:lnTo>
                  <a:close/>
                </a:path>
              </a:pathLst>
            </a:custGeom>
            <a:ln w="4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703" y="7234506"/>
              <a:ext cx="27207" cy="14492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1252703" y="7234506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4">
                  <a:moveTo>
                    <a:pt x="915" y="4770"/>
                  </a:moveTo>
                  <a:lnTo>
                    <a:pt x="1839" y="1509"/>
                  </a:lnTo>
                  <a:lnTo>
                    <a:pt x="8265" y="0"/>
                  </a:lnTo>
                  <a:lnTo>
                    <a:pt x="15271" y="1388"/>
                  </a:lnTo>
                  <a:lnTo>
                    <a:pt x="22276" y="2777"/>
                  </a:lnTo>
                  <a:lnTo>
                    <a:pt x="27207" y="6521"/>
                  </a:lnTo>
                  <a:lnTo>
                    <a:pt x="26284" y="9782"/>
                  </a:lnTo>
                  <a:lnTo>
                    <a:pt x="25361" y="12983"/>
                  </a:lnTo>
                  <a:lnTo>
                    <a:pt x="18934" y="14492"/>
                  </a:lnTo>
                  <a:lnTo>
                    <a:pt x="11936" y="13103"/>
                  </a:lnTo>
                  <a:lnTo>
                    <a:pt x="4930" y="11715"/>
                  </a:lnTo>
                  <a:lnTo>
                    <a:pt x="0" y="7971"/>
                  </a:lnTo>
                  <a:lnTo>
                    <a:pt x="915" y="477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239149" y="7156727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5" h="71120">
                  <a:moveTo>
                    <a:pt x="61764" y="0"/>
                  </a:moveTo>
                  <a:lnTo>
                    <a:pt x="0" y="29770"/>
                  </a:lnTo>
                  <a:lnTo>
                    <a:pt x="83826" y="70712"/>
                  </a:lnTo>
                  <a:lnTo>
                    <a:pt x="132358" y="47162"/>
                  </a:lnTo>
                  <a:lnTo>
                    <a:pt x="122061" y="42149"/>
                  </a:lnTo>
                  <a:lnTo>
                    <a:pt x="116178" y="52113"/>
                  </a:lnTo>
                  <a:lnTo>
                    <a:pt x="101473" y="59541"/>
                  </a:lnTo>
                  <a:lnTo>
                    <a:pt x="35293" y="27294"/>
                  </a:lnTo>
                  <a:lnTo>
                    <a:pt x="49999" y="19806"/>
                  </a:lnTo>
                  <a:lnTo>
                    <a:pt x="6176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239149" y="7156727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5" h="71120">
                  <a:moveTo>
                    <a:pt x="122061" y="42149"/>
                  </a:moveTo>
                  <a:lnTo>
                    <a:pt x="132358" y="47162"/>
                  </a:lnTo>
                  <a:lnTo>
                    <a:pt x="83826" y="70712"/>
                  </a:lnTo>
                  <a:lnTo>
                    <a:pt x="0" y="29770"/>
                  </a:lnTo>
                  <a:lnTo>
                    <a:pt x="61764" y="0"/>
                  </a:lnTo>
                  <a:lnTo>
                    <a:pt x="49999" y="19806"/>
                  </a:lnTo>
                  <a:lnTo>
                    <a:pt x="35293" y="27294"/>
                  </a:lnTo>
                  <a:lnTo>
                    <a:pt x="101473" y="59541"/>
                  </a:lnTo>
                  <a:lnTo>
                    <a:pt x="116178" y="52113"/>
                  </a:lnTo>
                  <a:lnTo>
                    <a:pt x="122061" y="42149"/>
                  </a:lnTo>
                  <a:close/>
                </a:path>
              </a:pathLst>
            </a:custGeom>
            <a:ln w="4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289149" y="7114578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5" h="94615">
                  <a:moveTo>
                    <a:pt x="45498" y="0"/>
                  </a:moveTo>
                  <a:lnTo>
                    <a:pt x="30969" y="14487"/>
                  </a:lnTo>
                  <a:lnTo>
                    <a:pt x="18495" y="29710"/>
                  </a:lnTo>
                  <a:lnTo>
                    <a:pt x="8148" y="45567"/>
                  </a:lnTo>
                  <a:lnTo>
                    <a:pt x="0" y="61956"/>
                  </a:lnTo>
                  <a:lnTo>
                    <a:pt x="16416" y="70494"/>
                  </a:lnTo>
                  <a:lnTo>
                    <a:pt x="32923" y="78721"/>
                  </a:lnTo>
                  <a:lnTo>
                    <a:pt x="49513" y="86642"/>
                  </a:lnTo>
                  <a:lnTo>
                    <a:pt x="66179" y="94263"/>
                  </a:lnTo>
                  <a:lnTo>
                    <a:pt x="74999" y="78839"/>
                  </a:lnTo>
                  <a:lnTo>
                    <a:pt x="85887" y="63896"/>
                  </a:lnTo>
                  <a:lnTo>
                    <a:pt x="98750" y="49553"/>
                  </a:lnTo>
                  <a:lnTo>
                    <a:pt x="113495" y="35930"/>
                  </a:lnTo>
                  <a:lnTo>
                    <a:pt x="96246" y="27233"/>
                  </a:lnTo>
                  <a:lnTo>
                    <a:pt x="79161" y="18350"/>
                  </a:lnTo>
                  <a:lnTo>
                    <a:pt x="62244" y="9274"/>
                  </a:lnTo>
                  <a:lnTo>
                    <a:pt x="4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289149" y="7114578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5" h="94615">
                  <a:moveTo>
                    <a:pt x="66179" y="94263"/>
                  </a:moveTo>
                  <a:lnTo>
                    <a:pt x="74999" y="78839"/>
                  </a:lnTo>
                  <a:lnTo>
                    <a:pt x="85887" y="63896"/>
                  </a:lnTo>
                  <a:lnTo>
                    <a:pt x="98750" y="49553"/>
                  </a:lnTo>
                  <a:lnTo>
                    <a:pt x="113495" y="35930"/>
                  </a:lnTo>
                  <a:lnTo>
                    <a:pt x="96246" y="27233"/>
                  </a:lnTo>
                  <a:lnTo>
                    <a:pt x="79161" y="18350"/>
                  </a:lnTo>
                  <a:lnTo>
                    <a:pt x="62244" y="9274"/>
                  </a:lnTo>
                  <a:lnTo>
                    <a:pt x="45498" y="0"/>
                  </a:lnTo>
                  <a:lnTo>
                    <a:pt x="30969" y="14487"/>
                  </a:lnTo>
                  <a:lnTo>
                    <a:pt x="18495" y="29710"/>
                  </a:lnTo>
                  <a:lnTo>
                    <a:pt x="8148" y="45567"/>
                  </a:lnTo>
                  <a:lnTo>
                    <a:pt x="0" y="61956"/>
                  </a:lnTo>
                  <a:lnTo>
                    <a:pt x="16416" y="70494"/>
                  </a:lnTo>
                  <a:lnTo>
                    <a:pt x="32923" y="78721"/>
                  </a:lnTo>
                  <a:lnTo>
                    <a:pt x="49513" y="86642"/>
                  </a:lnTo>
                  <a:lnTo>
                    <a:pt x="66179" y="94263"/>
                  </a:lnTo>
                  <a:close/>
                </a:path>
              </a:pathLst>
            </a:custGeom>
            <a:ln w="46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261" y="7222489"/>
              <a:ext cx="29683" cy="31038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1183182" y="7222489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4" h="31115">
                  <a:moveTo>
                    <a:pt x="29490" y="31038"/>
                  </a:moveTo>
                  <a:lnTo>
                    <a:pt x="29762" y="26811"/>
                  </a:lnTo>
                  <a:lnTo>
                    <a:pt x="29762" y="22705"/>
                  </a:lnTo>
                  <a:lnTo>
                    <a:pt x="29490" y="18599"/>
                  </a:lnTo>
                  <a:lnTo>
                    <a:pt x="21629" y="14453"/>
                  </a:lnTo>
                  <a:lnTo>
                    <a:pt x="14046" y="9933"/>
                  </a:lnTo>
                  <a:lnTo>
                    <a:pt x="6832" y="5097"/>
                  </a:lnTo>
                  <a:lnTo>
                    <a:pt x="78" y="0"/>
                  </a:lnTo>
                  <a:lnTo>
                    <a:pt x="0" y="3925"/>
                  </a:lnTo>
                  <a:lnTo>
                    <a:pt x="0" y="8031"/>
                  </a:lnTo>
                  <a:lnTo>
                    <a:pt x="78" y="12379"/>
                  </a:lnTo>
                  <a:lnTo>
                    <a:pt x="6110" y="17129"/>
                  </a:lnTo>
                  <a:lnTo>
                    <a:pt x="13058" y="21844"/>
                  </a:lnTo>
                  <a:lnTo>
                    <a:pt x="20870" y="26492"/>
                  </a:lnTo>
                  <a:lnTo>
                    <a:pt x="29490" y="31038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9143" y="7247308"/>
              <a:ext cx="126477" cy="71980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1139143" y="7247308"/>
              <a:ext cx="127000" cy="72390"/>
            </a:xfrm>
            <a:custGeom>
              <a:avLst/>
              <a:gdLst/>
              <a:ahLst/>
              <a:cxnLst/>
              <a:rect l="l" t="t" r="r" b="b"/>
              <a:pathLst>
                <a:path w="127000" h="72390">
                  <a:moveTo>
                    <a:pt x="126477" y="34722"/>
                  </a:moveTo>
                  <a:lnTo>
                    <a:pt x="82359" y="55857"/>
                  </a:lnTo>
                  <a:lnTo>
                    <a:pt x="82359" y="71980"/>
                  </a:lnTo>
                  <a:lnTo>
                    <a:pt x="126477" y="71980"/>
                  </a:lnTo>
                  <a:lnTo>
                    <a:pt x="126477" y="34722"/>
                  </a:lnTo>
                  <a:close/>
                </a:path>
                <a:path w="127000" h="72390">
                  <a:moveTo>
                    <a:pt x="0" y="32910"/>
                  </a:moveTo>
                  <a:lnTo>
                    <a:pt x="0" y="19867"/>
                  </a:lnTo>
                  <a:lnTo>
                    <a:pt x="41176" y="0"/>
                  </a:lnTo>
                  <a:lnTo>
                    <a:pt x="41176" y="12379"/>
                  </a:lnTo>
                  <a:lnTo>
                    <a:pt x="31363" y="18185"/>
                  </a:lnTo>
                  <a:lnTo>
                    <a:pt x="21216" y="23550"/>
                  </a:lnTo>
                  <a:lnTo>
                    <a:pt x="10755" y="28462"/>
                  </a:lnTo>
                  <a:lnTo>
                    <a:pt x="0" y="32910"/>
                  </a:lnTo>
                  <a:close/>
                </a:path>
                <a:path w="127000" h="72390">
                  <a:moveTo>
                    <a:pt x="82359" y="71980"/>
                  </a:moveTo>
                  <a:lnTo>
                    <a:pt x="82359" y="64553"/>
                  </a:lnTo>
                  <a:lnTo>
                    <a:pt x="72799" y="67633"/>
                  </a:lnTo>
                  <a:lnTo>
                    <a:pt x="82359" y="71980"/>
                  </a:lnTo>
                  <a:close/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109730" y="7255037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19" h="69215">
                  <a:moveTo>
                    <a:pt x="79742" y="0"/>
                  </a:moveTo>
                  <a:lnTo>
                    <a:pt x="61199" y="11291"/>
                  </a:lnTo>
                  <a:lnTo>
                    <a:pt x="41649" y="21037"/>
                  </a:lnTo>
                  <a:lnTo>
                    <a:pt x="21210" y="29186"/>
                  </a:lnTo>
                  <a:lnTo>
                    <a:pt x="0" y="35688"/>
                  </a:lnTo>
                  <a:lnTo>
                    <a:pt x="69122" y="69203"/>
                  </a:lnTo>
                  <a:lnTo>
                    <a:pt x="111765" y="56823"/>
                  </a:lnTo>
                  <a:lnTo>
                    <a:pt x="111772" y="48128"/>
                  </a:lnTo>
                  <a:lnTo>
                    <a:pt x="147066" y="31340"/>
                  </a:lnTo>
                  <a:lnTo>
                    <a:pt x="79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109730" y="7255037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19" h="69215">
                  <a:moveTo>
                    <a:pt x="0" y="35688"/>
                  </a:moveTo>
                  <a:lnTo>
                    <a:pt x="69122" y="69203"/>
                  </a:lnTo>
                  <a:lnTo>
                    <a:pt x="79777" y="66080"/>
                  </a:lnTo>
                  <a:lnTo>
                    <a:pt x="90436" y="62968"/>
                  </a:lnTo>
                  <a:lnTo>
                    <a:pt x="101098" y="59879"/>
                  </a:lnTo>
                  <a:lnTo>
                    <a:pt x="111765" y="56823"/>
                  </a:lnTo>
                  <a:lnTo>
                    <a:pt x="111772" y="48128"/>
                  </a:lnTo>
                  <a:lnTo>
                    <a:pt x="147066" y="31340"/>
                  </a:lnTo>
                  <a:lnTo>
                    <a:pt x="79742" y="0"/>
                  </a:lnTo>
                  <a:lnTo>
                    <a:pt x="61199" y="11291"/>
                  </a:lnTo>
                  <a:lnTo>
                    <a:pt x="41649" y="21037"/>
                  </a:lnTo>
                  <a:lnTo>
                    <a:pt x="21210" y="29186"/>
                  </a:lnTo>
                  <a:lnTo>
                    <a:pt x="0" y="3568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109730" y="7114517"/>
              <a:ext cx="294005" cy="248285"/>
            </a:xfrm>
            <a:custGeom>
              <a:avLst/>
              <a:gdLst/>
              <a:ahLst/>
              <a:cxnLst/>
              <a:rect l="l" t="t" r="r" b="b"/>
              <a:pathLst>
                <a:path w="294005" h="248284">
                  <a:moveTo>
                    <a:pt x="282366" y="86896"/>
                  </a:moveTo>
                  <a:lnTo>
                    <a:pt x="259359" y="75060"/>
                  </a:lnTo>
                  <a:lnTo>
                    <a:pt x="266018" y="64062"/>
                  </a:lnTo>
                  <a:lnTo>
                    <a:pt x="274069" y="53880"/>
                  </a:lnTo>
                  <a:lnTo>
                    <a:pt x="283418" y="44625"/>
                  </a:lnTo>
                  <a:lnTo>
                    <a:pt x="293973" y="36413"/>
                  </a:lnTo>
                  <a:lnTo>
                    <a:pt x="224223" y="0"/>
                  </a:lnTo>
                  <a:lnTo>
                    <a:pt x="213698" y="9114"/>
                  </a:lnTo>
                  <a:lnTo>
                    <a:pt x="204156" y="19021"/>
                  </a:lnTo>
                  <a:lnTo>
                    <a:pt x="195651" y="29653"/>
                  </a:lnTo>
                  <a:lnTo>
                    <a:pt x="188242" y="40942"/>
                  </a:lnTo>
                  <a:lnTo>
                    <a:pt x="180893" y="37198"/>
                  </a:lnTo>
                  <a:lnTo>
                    <a:pt x="66181" y="93055"/>
                  </a:lnTo>
                  <a:lnTo>
                    <a:pt x="66181" y="135266"/>
                  </a:lnTo>
                  <a:lnTo>
                    <a:pt x="29412" y="152657"/>
                  </a:lnTo>
                  <a:lnTo>
                    <a:pt x="29412" y="165701"/>
                  </a:lnTo>
                  <a:lnTo>
                    <a:pt x="22160" y="168531"/>
                  </a:lnTo>
                  <a:lnTo>
                    <a:pt x="14838" y="171226"/>
                  </a:lnTo>
                  <a:lnTo>
                    <a:pt x="7451" y="173785"/>
                  </a:lnTo>
                  <a:lnTo>
                    <a:pt x="0" y="176208"/>
                  </a:lnTo>
                  <a:lnTo>
                    <a:pt x="69122" y="209723"/>
                  </a:lnTo>
                  <a:lnTo>
                    <a:pt x="73530" y="208515"/>
                  </a:lnTo>
                  <a:lnTo>
                    <a:pt x="94095" y="221711"/>
                  </a:lnTo>
                  <a:lnTo>
                    <a:pt x="117143" y="232836"/>
                  </a:lnTo>
                  <a:lnTo>
                    <a:pt x="142284" y="241718"/>
                  </a:lnTo>
                  <a:lnTo>
                    <a:pt x="169128" y="248189"/>
                  </a:lnTo>
                  <a:lnTo>
                    <a:pt x="276484" y="196075"/>
                  </a:lnTo>
                  <a:lnTo>
                    <a:pt x="276484" y="182428"/>
                  </a:lnTo>
                  <a:lnTo>
                    <a:pt x="282366" y="179348"/>
                  </a:lnTo>
                  <a:lnTo>
                    <a:pt x="282366" y="86896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754816" y="7266812"/>
              <a:ext cx="224790" cy="134620"/>
            </a:xfrm>
            <a:custGeom>
              <a:avLst/>
              <a:gdLst/>
              <a:ahLst/>
              <a:cxnLst/>
              <a:rect l="l" t="t" r="r" b="b"/>
              <a:pathLst>
                <a:path w="224789" h="134620">
                  <a:moveTo>
                    <a:pt x="165455" y="0"/>
                  </a:moveTo>
                  <a:lnTo>
                    <a:pt x="0" y="134420"/>
                  </a:lnTo>
                  <a:lnTo>
                    <a:pt x="81228" y="134420"/>
                  </a:lnTo>
                  <a:lnTo>
                    <a:pt x="120636" y="127786"/>
                  </a:lnTo>
                  <a:lnTo>
                    <a:pt x="157333" y="114727"/>
                  </a:lnTo>
                  <a:lnTo>
                    <a:pt x="218410" y="71256"/>
                  </a:lnTo>
                  <a:lnTo>
                    <a:pt x="224662" y="52633"/>
                  </a:lnTo>
                  <a:lnTo>
                    <a:pt x="222158" y="34050"/>
                  </a:lnTo>
                  <a:lnTo>
                    <a:pt x="194079" y="5495"/>
                  </a:lnTo>
                  <a:lnTo>
                    <a:pt x="165455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4816" y="7299482"/>
              <a:ext cx="154005" cy="10175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754816" y="7299482"/>
              <a:ext cx="154305" cy="102235"/>
            </a:xfrm>
            <a:custGeom>
              <a:avLst/>
              <a:gdLst/>
              <a:ahLst/>
              <a:cxnLst/>
              <a:rect l="l" t="t" r="r" b="b"/>
              <a:pathLst>
                <a:path w="154305" h="102234">
                  <a:moveTo>
                    <a:pt x="128" y="75423"/>
                  </a:moveTo>
                  <a:lnTo>
                    <a:pt x="154005" y="0"/>
                  </a:lnTo>
                  <a:lnTo>
                    <a:pt x="143558" y="31582"/>
                  </a:lnTo>
                  <a:lnTo>
                    <a:pt x="0" y="101751"/>
                  </a:lnTo>
                  <a:lnTo>
                    <a:pt x="128" y="75423"/>
                  </a:lnTo>
                  <a:close/>
                </a:path>
              </a:pathLst>
            </a:custGeom>
            <a:ln w="45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87855" y="7166148"/>
              <a:ext cx="68769" cy="143720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1887855" y="7166148"/>
              <a:ext cx="69215" cy="144145"/>
            </a:xfrm>
            <a:custGeom>
              <a:avLst/>
              <a:gdLst/>
              <a:ahLst/>
              <a:cxnLst/>
              <a:rect l="l" t="t" r="r" b="b"/>
              <a:pathLst>
                <a:path w="69214" h="144145">
                  <a:moveTo>
                    <a:pt x="0" y="143720"/>
                  </a:moveTo>
                  <a:lnTo>
                    <a:pt x="50450" y="0"/>
                  </a:lnTo>
                  <a:lnTo>
                    <a:pt x="68769" y="0"/>
                  </a:lnTo>
                  <a:lnTo>
                    <a:pt x="20967" y="133333"/>
                  </a:lnTo>
                  <a:lnTo>
                    <a:pt x="0" y="143720"/>
                  </a:lnTo>
                  <a:close/>
                </a:path>
              </a:pathLst>
            </a:custGeom>
            <a:ln w="50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4589" y="7062343"/>
              <a:ext cx="232035" cy="103804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1724589" y="7062343"/>
              <a:ext cx="232410" cy="104139"/>
            </a:xfrm>
            <a:custGeom>
              <a:avLst/>
              <a:gdLst/>
              <a:ahLst/>
              <a:cxnLst/>
              <a:rect l="l" t="t" r="r" b="b"/>
              <a:pathLst>
                <a:path w="232410" h="104140">
                  <a:moveTo>
                    <a:pt x="0" y="603"/>
                  </a:moveTo>
                  <a:lnTo>
                    <a:pt x="18884" y="0"/>
                  </a:lnTo>
                  <a:lnTo>
                    <a:pt x="167344" y="66425"/>
                  </a:lnTo>
                  <a:lnTo>
                    <a:pt x="232035" y="103804"/>
                  </a:lnTo>
                  <a:lnTo>
                    <a:pt x="213716" y="103804"/>
                  </a:lnTo>
                  <a:lnTo>
                    <a:pt x="170715" y="83558"/>
                  </a:lnTo>
                  <a:lnTo>
                    <a:pt x="127843" y="63112"/>
                  </a:lnTo>
                  <a:lnTo>
                    <a:pt x="85100" y="42469"/>
                  </a:lnTo>
                  <a:lnTo>
                    <a:pt x="42485" y="21632"/>
                  </a:lnTo>
                  <a:lnTo>
                    <a:pt x="0" y="603"/>
                  </a:lnTo>
                  <a:close/>
                </a:path>
              </a:pathLst>
            </a:custGeom>
            <a:ln w="44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0785" y="7206124"/>
              <a:ext cx="347069" cy="168780"/>
            </a:xfrm>
            <a:prstGeom prst="rect">
              <a:avLst/>
            </a:prstGeom>
          </p:spPr>
        </p:pic>
        <p:sp>
          <p:nvSpPr>
            <p:cNvPr id="125" name="object 125" descr=""/>
            <p:cNvSpPr/>
            <p:nvPr/>
          </p:nvSpPr>
          <p:spPr>
            <a:xfrm>
              <a:off x="1540785" y="7206124"/>
              <a:ext cx="347345" cy="168910"/>
            </a:xfrm>
            <a:custGeom>
              <a:avLst/>
              <a:gdLst/>
              <a:ahLst/>
              <a:cxnLst/>
              <a:rect l="l" t="t" r="r" b="b"/>
              <a:pathLst>
                <a:path w="347344" h="168909">
                  <a:moveTo>
                    <a:pt x="0" y="65278"/>
                  </a:moveTo>
                  <a:lnTo>
                    <a:pt x="133897" y="0"/>
                  </a:lnTo>
                  <a:lnTo>
                    <a:pt x="347069" y="103744"/>
                  </a:lnTo>
                  <a:lnTo>
                    <a:pt x="214159" y="168780"/>
                  </a:lnTo>
                  <a:lnTo>
                    <a:pt x="167515" y="154312"/>
                  </a:lnTo>
                  <a:lnTo>
                    <a:pt x="122553" y="136626"/>
                  </a:lnTo>
                  <a:lnTo>
                    <a:pt x="79497" y="115824"/>
                  </a:lnTo>
                  <a:lnTo>
                    <a:pt x="38571" y="92007"/>
                  </a:lnTo>
                  <a:lnTo>
                    <a:pt x="0" y="65278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4682" y="7062343"/>
              <a:ext cx="263622" cy="247525"/>
            </a:xfrm>
            <a:prstGeom prst="rect">
              <a:avLst/>
            </a:prstGeom>
          </p:spPr>
        </p:pic>
        <p:sp>
          <p:nvSpPr>
            <p:cNvPr id="127" name="object 127" descr=""/>
            <p:cNvSpPr/>
            <p:nvPr/>
          </p:nvSpPr>
          <p:spPr>
            <a:xfrm>
              <a:off x="1674682" y="7062343"/>
              <a:ext cx="264160" cy="247650"/>
            </a:xfrm>
            <a:custGeom>
              <a:avLst/>
              <a:gdLst/>
              <a:ahLst/>
              <a:cxnLst/>
              <a:rect l="l" t="t" r="r" b="b"/>
              <a:pathLst>
                <a:path w="264160" h="247650">
                  <a:moveTo>
                    <a:pt x="213172" y="247525"/>
                  </a:moveTo>
                  <a:lnTo>
                    <a:pt x="170608" y="226648"/>
                  </a:lnTo>
                  <a:lnTo>
                    <a:pt x="128014" y="205833"/>
                  </a:lnTo>
                  <a:lnTo>
                    <a:pt x="85386" y="185081"/>
                  </a:lnTo>
                  <a:lnTo>
                    <a:pt x="42718" y="164396"/>
                  </a:lnTo>
                  <a:lnTo>
                    <a:pt x="7" y="143780"/>
                  </a:lnTo>
                  <a:lnTo>
                    <a:pt x="50493" y="0"/>
                  </a:lnTo>
                  <a:lnTo>
                    <a:pt x="263622" y="103804"/>
                  </a:lnTo>
                  <a:lnTo>
                    <a:pt x="213172" y="247525"/>
                  </a:lnTo>
                  <a:close/>
                </a:path>
              </a:pathLst>
            </a:custGeom>
            <a:ln w="4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0785" y="7271402"/>
              <a:ext cx="214159" cy="129831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8474" y="7269091"/>
              <a:ext cx="218781" cy="134453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1540785" y="7062343"/>
              <a:ext cx="415925" cy="339090"/>
            </a:xfrm>
            <a:custGeom>
              <a:avLst/>
              <a:gdLst/>
              <a:ahLst/>
              <a:cxnLst/>
              <a:rect l="l" t="t" r="r" b="b"/>
              <a:pathLst>
                <a:path w="415925" h="339090">
                  <a:moveTo>
                    <a:pt x="214031" y="338890"/>
                  </a:moveTo>
                  <a:lnTo>
                    <a:pt x="357589" y="268720"/>
                  </a:lnTo>
                  <a:lnTo>
                    <a:pt x="415839" y="103804"/>
                  </a:lnTo>
                  <a:lnTo>
                    <a:pt x="202688" y="0"/>
                  </a:lnTo>
                  <a:lnTo>
                    <a:pt x="184390" y="0"/>
                  </a:lnTo>
                  <a:lnTo>
                    <a:pt x="133897" y="143780"/>
                  </a:lnTo>
                  <a:lnTo>
                    <a:pt x="0" y="209058"/>
                  </a:lnTo>
                  <a:lnTo>
                    <a:pt x="0" y="233636"/>
                  </a:lnTo>
                  <a:lnTo>
                    <a:pt x="37583" y="261834"/>
                  </a:lnTo>
                  <a:lnTo>
                    <a:pt x="78097" y="286616"/>
                  </a:lnTo>
                  <a:lnTo>
                    <a:pt x="121223" y="307823"/>
                  </a:lnTo>
                  <a:lnTo>
                    <a:pt x="166641" y="325300"/>
                  </a:lnTo>
                  <a:lnTo>
                    <a:pt x="214031" y="338890"/>
                  </a:lnTo>
                  <a:close/>
                </a:path>
              </a:pathLst>
            </a:custGeom>
            <a:ln w="9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690490" y="7079251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189230" h="215900">
                  <a:moveTo>
                    <a:pt x="44074" y="0"/>
                  </a:moveTo>
                  <a:lnTo>
                    <a:pt x="0" y="124215"/>
                  </a:lnTo>
                  <a:lnTo>
                    <a:pt x="188777" y="215822"/>
                  </a:lnTo>
                </a:path>
              </a:pathLst>
            </a:custGeom>
            <a:ln w="4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767003" y="7334566"/>
              <a:ext cx="92075" cy="60325"/>
            </a:xfrm>
            <a:custGeom>
              <a:avLst/>
              <a:gdLst/>
              <a:ahLst/>
              <a:cxnLst/>
              <a:rect l="l" t="t" r="r" b="b"/>
              <a:pathLst>
                <a:path w="92075" h="60325">
                  <a:moveTo>
                    <a:pt x="91869" y="0"/>
                  </a:moveTo>
                  <a:lnTo>
                    <a:pt x="0" y="44927"/>
                  </a:lnTo>
                  <a:lnTo>
                    <a:pt x="0" y="60326"/>
                  </a:lnTo>
                </a:path>
              </a:pathLst>
            </a:custGeom>
            <a:ln w="4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96308" y="7079251"/>
              <a:ext cx="226253" cy="215822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1696308" y="7079251"/>
              <a:ext cx="226695" cy="215900"/>
            </a:xfrm>
            <a:custGeom>
              <a:avLst/>
              <a:gdLst/>
              <a:ahLst/>
              <a:cxnLst/>
              <a:rect l="l" t="t" r="r" b="b"/>
              <a:pathLst>
                <a:path w="226694" h="215900">
                  <a:moveTo>
                    <a:pt x="0" y="122826"/>
                  </a:moveTo>
                  <a:lnTo>
                    <a:pt x="42414" y="2113"/>
                  </a:lnTo>
                  <a:lnTo>
                    <a:pt x="38256" y="0"/>
                  </a:lnTo>
                  <a:lnTo>
                    <a:pt x="85515" y="22508"/>
                  </a:lnTo>
                  <a:lnTo>
                    <a:pt x="132597" y="45282"/>
                  </a:lnTo>
                  <a:lnTo>
                    <a:pt x="179490" y="68317"/>
                  </a:lnTo>
                  <a:lnTo>
                    <a:pt x="226182" y="91606"/>
                  </a:lnTo>
                  <a:lnTo>
                    <a:pt x="182959" y="215822"/>
                  </a:lnTo>
                  <a:lnTo>
                    <a:pt x="183818" y="212319"/>
                  </a:lnTo>
                  <a:lnTo>
                    <a:pt x="137555" y="190387"/>
                  </a:lnTo>
                  <a:lnTo>
                    <a:pt x="91503" y="168161"/>
                  </a:lnTo>
                  <a:lnTo>
                    <a:pt x="45654" y="145641"/>
                  </a:lnTo>
                  <a:lnTo>
                    <a:pt x="0" y="122826"/>
                  </a:lnTo>
                  <a:close/>
                </a:path>
              </a:pathLst>
            </a:custGeom>
            <a:ln w="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570898" y="7218201"/>
              <a:ext cx="292100" cy="142240"/>
            </a:xfrm>
            <a:custGeom>
              <a:avLst/>
              <a:gdLst/>
              <a:ahLst/>
              <a:cxnLst/>
              <a:rect l="l" t="t" r="r" b="b"/>
              <a:pathLst>
                <a:path w="292100" h="142240">
                  <a:moveTo>
                    <a:pt x="191017" y="123913"/>
                  </a:moveTo>
                  <a:lnTo>
                    <a:pt x="172940" y="132669"/>
                  </a:lnTo>
                  <a:lnTo>
                    <a:pt x="192162" y="142029"/>
                  </a:lnTo>
                  <a:lnTo>
                    <a:pt x="210231" y="133273"/>
                  </a:lnTo>
                  <a:lnTo>
                    <a:pt x="191017" y="123913"/>
                  </a:lnTo>
                  <a:close/>
                </a:path>
                <a:path w="292100" h="142240">
                  <a:moveTo>
                    <a:pt x="218131" y="110688"/>
                  </a:moveTo>
                  <a:lnTo>
                    <a:pt x="200055" y="119505"/>
                  </a:lnTo>
                  <a:lnTo>
                    <a:pt x="219269" y="128865"/>
                  </a:lnTo>
                  <a:lnTo>
                    <a:pt x="237309" y="120048"/>
                  </a:lnTo>
                  <a:lnTo>
                    <a:pt x="218131" y="110688"/>
                  </a:lnTo>
                  <a:close/>
                </a:path>
                <a:path w="292100" h="142240">
                  <a:moveTo>
                    <a:pt x="162192" y="109843"/>
                  </a:moveTo>
                  <a:lnTo>
                    <a:pt x="144116" y="118659"/>
                  </a:lnTo>
                  <a:lnTo>
                    <a:pt x="163337" y="128019"/>
                  </a:lnTo>
                  <a:lnTo>
                    <a:pt x="181406" y="119203"/>
                  </a:lnTo>
                  <a:lnTo>
                    <a:pt x="162192" y="109843"/>
                  </a:lnTo>
                  <a:close/>
                </a:path>
                <a:path w="292100" h="142240">
                  <a:moveTo>
                    <a:pt x="245252" y="97464"/>
                  </a:moveTo>
                  <a:lnTo>
                    <a:pt x="227148" y="106280"/>
                  </a:lnTo>
                  <a:lnTo>
                    <a:pt x="246397" y="115640"/>
                  </a:lnTo>
                  <a:lnTo>
                    <a:pt x="264431" y="106824"/>
                  </a:lnTo>
                  <a:lnTo>
                    <a:pt x="245252" y="97464"/>
                  </a:lnTo>
                  <a:close/>
                </a:path>
                <a:path w="292100" h="142240">
                  <a:moveTo>
                    <a:pt x="189306" y="96618"/>
                  </a:moveTo>
                  <a:lnTo>
                    <a:pt x="171230" y="105435"/>
                  </a:lnTo>
                  <a:lnTo>
                    <a:pt x="190444" y="114795"/>
                  </a:lnTo>
                  <a:lnTo>
                    <a:pt x="208520" y="105978"/>
                  </a:lnTo>
                  <a:lnTo>
                    <a:pt x="189306" y="96618"/>
                  </a:lnTo>
                  <a:close/>
                </a:path>
                <a:path w="292100" h="142240">
                  <a:moveTo>
                    <a:pt x="75718" y="67693"/>
                  </a:moveTo>
                  <a:lnTo>
                    <a:pt x="57649" y="76509"/>
                  </a:lnTo>
                  <a:lnTo>
                    <a:pt x="134512" y="113949"/>
                  </a:lnTo>
                  <a:lnTo>
                    <a:pt x="152581" y="105133"/>
                  </a:lnTo>
                  <a:lnTo>
                    <a:pt x="75718" y="67693"/>
                  </a:lnTo>
                  <a:close/>
                </a:path>
                <a:path w="292100" h="142240">
                  <a:moveTo>
                    <a:pt x="272374" y="84239"/>
                  </a:moveTo>
                  <a:lnTo>
                    <a:pt x="254269" y="93055"/>
                  </a:lnTo>
                  <a:lnTo>
                    <a:pt x="273519" y="102415"/>
                  </a:lnTo>
                  <a:lnTo>
                    <a:pt x="291552" y="93599"/>
                  </a:lnTo>
                  <a:lnTo>
                    <a:pt x="272374" y="84239"/>
                  </a:lnTo>
                  <a:close/>
                </a:path>
                <a:path w="292100" h="142240">
                  <a:moveTo>
                    <a:pt x="216413" y="83394"/>
                  </a:moveTo>
                  <a:lnTo>
                    <a:pt x="198344" y="92210"/>
                  </a:lnTo>
                  <a:lnTo>
                    <a:pt x="217558" y="101570"/>
                  </a:lnTo>
                  <a:lnTo>
                    <a:pt x="235663" y="92814"/>
                  </a:lnTo>
                  <a:lnTo>
                    <a:pt x="216413" y="83394"/>
                  </a:lnTo>
                  <a:close/>
                </a:path>
                <a:path w="292100" h="142240">
                  <a:moveTo>
                    <a:pt x="160482" y="82609"/>
                  </a:moveTo>
                  <a:lnTo>
                    <a:pt x="142405" y="91365"/>
                  </a:lnTo>
                  <a:lnTo>
                    <a:pt x="161619" y="100785"/>
                  </a:lnTo>
                  <a:lnTo>
                    <a:pt x="179696" y="91968"/>
                  </a:lnTo>
                  <a:lnTo>
                    <a:pt x="160482" y="82609"/>
                  </a:lnTo>
                  <a:close/>
                </a:path>
                <a:path w="292100" h="142240">
                  <a:moveTo>
                    <a:pt x="243535" y="70229"/>
                  </a:moveTo>
                  <a:lnTo>
                    <a:pt x="225452" y="79046"/>
                  </a:lnTo>
                  <a:lnTo>
                    <a:pt x="244680" y="88406"/>
                  </a:lnTo>
                  <a:lnTo>
                    <a:pt x="262713" y="79589"/>
                  </a:lnTo>
                  <a:lnTo>
                    <a:pt x="243535" y="70229"/>
                  </a:lnTo>
                  <a:close/>
                </a:path>
                <a:path w="292100" h="142240">
                  <a:moveTo>
                    <a:pt x="187589" y="69384"/>
                  </a:moveTo>
                  <a:lnTo>
                    <a:pt x="169520" y="78200"/>
                  </a:lnTo>
                  <a:lnTo>
                    <a:pt x="188734" y="87560"/>
                  </a:lnTo>
                  <a:lnTo>
                    <a:pt x="206810" y="78744"/>
                  </a:lnTo>
                  <a:lnTo>
                    <a:pt x="187589" y="69384"/>
                  </a:lnTo>
                  <a:close/>
                </a:path>
                <a:path w="292100" h="142240">
                  <a:moveTo>
                    <a:pt x="131657" y="68538"/>
                  </a:moveTo>
                  <a:lnTo>
                    <a:pt x="113581" y="77355"/>
                  </a:lnTo>
                  <a:lnTo>
                    <a:pt x="132795" y="86715"/>
                  </a:lnTo>
                  <a:lnTo>
                    <a:pt x="150871" y="77898"/>
                  </a:lnTo>
                  <a:lnTo>
                    <a:pt x="131657" y="68538"/>
                  </a:lnTo>
                  <a:close/>
                </a:path>
                <a:path w="292100" h="142240">
                  <a:moveTo>
                    <a:pt x="214703" y="56159"/>
                  </a:moveTo>
                  <a:lnTo>
                    <a:pt x="196627" y="64976"/>
                  </a:lnTo>
                  <a:lnTo>
                    <a:pt x="215848" y="74336"/>
                  </a:lnTo>
                  <a:lnTo>
                    <a:pt x="233946" y="65519"/>
                  </a:lnTo>
                  <a:lnTo>
                    <a:pt x="214703" y="56159"/>
                  </a:lnTo>
                  <a:close/>
                </a:path>
                <a:path w="292100" h="142240">
                  <a:moveTo>
                    <a:pt x="158771" y="55314"/>
                  </a:moveTo>
                  <a:lnTo>
                    <a:pt x="140695" y="64130"/>
                  </a:lnTo>
                  <a:lnTo>
                    <a:pt x="159909" y="73490"/>
                  </a:lnTo>
                  <a:lnTo>
                    <a:pt x="177985" y="64674"/>
                  </a:lnTo>
                  <a:lnTo>
                    <a:pt x="158771" y="55314"/>
                  </a:lnTo>
                  <a:close/>
                </a:path>
                <a:path w="292100" h="142240">
                  <a:moveTo>
                    <a:pt x="102832" y="54529"/>
                  </a:moveTo>
                  <a:lnTo>
                    <a:pt x="84756" y="63285"/>
                  </a:lnTo>
                  <a:lnTo>
                    <a:pt x="103977" y="72645"/>
                  </a:lnTo>
                  <a:lnTo>
                    <a:pt x="122046" y="63889"/>
                  </a:lnTo>
                  <a:lnTo>
                    <a:pt x="102832" y="54529"/>
                  </a:lnTo>
                  <a:close/>
                </a:path>
                <a:path w="292100" h="142240">
                  <a:moveTo>
                    <a:pt x="46893" y="53683"/>
                  </a:moveTo>
                  <a:lnTo>
                    <a:pt x="28824" y="62500"/>
                  </a:lnTo>
                  <a:lnTo>
                    <a:pt x="48038" y="71860"/>
                  </a:lnTo>
                  <a:lnTo>
                    <a:pt x="66114" y="63043"/>
                  </a:lnTo>
                  <a:lnTo>
                    <a:pt x="46893" y="53683"/>
                  </a:lnTo>
                  <a:close/>
                </a:path>
                <a:path w="292100" h="142240">
                  <a:moveTo>
                    <a:pt x="185879" y="42149"/>
                  </a:moveTo>
                  <a:lnTo>
                    <a:pt x="167802" y="50905"/>
                  </a:lnTo>
                  <a:lnTo>
                    <a:pt x="187024" y="60326"/>
                  </a:lnTo>
                  <a:lnTo>
                    <a:pt x="205093" y="51509"/>
                  </a:lnTo>
                  <a:lnTo>
                    <a:pt x="185879" y="42149"/>
                  </a:lnTo>
                  <a:close/>
                </a:path>
                <a:path w="292100" h="142240">
                  <a:moveTo>
                    <a:pt x="129947" y="41304"/>
                  </a:moveTo>
                  <a:lnTo>
                    <a:pt x="111870" y="50120"/>
                  </a:lnTo>
                  <a:lnTo>
                    <a:pt x="131084" y="59480"/>
                  </a:lnTo>
                  <a:lnTo>
                    <a:pt x="149161" y="50664"/>
                  </a:lnTo>
                  <a:lnTo>
                    <a:pt x="129947" y="41304"/>
                  </a:lnTo>
                  <a:close/>
                </a:path>
                <a:path w="292100" h="142240">
                  <a:moveTo>
                    <a:pt x="74008" y="40459"/>
                  </a:moveTo>
                  <a:lnTo>
                    <a:pt x="55931" y="49275"/>
                  </a:lnTo>
                  <a:lnTo>
                    <a:pt x="75153" y="58635"/>
                  </a:lnTo>
                  <a:lnTo>
                    <a:pt x="93222" y="49819"/>
                  </a:lnTo>
                  <a:lnTo>
                    <a:pt x="74008" y="40459"/>
                  </a:lnTo>
                  <a:close/>
                </a:path>
                <a:path w="292100" h="142240">
                  <a:moveTo>
                    <a:pt x="18076" y="39613"/>
                  </a:moveTo>
                  <a:lnTo>
                    <a:pt x="0" y="48430"/>
                  </a:lnTo>
                  <a:lnTo>
                    <a:pt x="19214" y="57790"/>
                  </a:lnTo>
                  <a:lnTo>
                    <a:pt x="37290" y="48973"/>
                  </a:lnTo>
                  <a:lnTo>
                    <a:pt x="18076" y="39613"/>
                  </a:lnTo>
                  <a:close/>
                </a:path>
                <a:path w="292100" h="142240">
                  <a:moveTo>
                    <a:pt x="157054" y="28079"/>
                  </a:moveTo>
                  <a:lnTo>
                    <a:pt x="138978" y="36896"/>
                  </a:lnTo>
                  <a:lnTo>
                    <a:pt x="158199" y="46256"/>
                  </a:lnTo>
                  <a:lnTo>
                    <a:pt x="176268" y="37439"/>
                  </a:lnTo>
                  <a:lnTo>
                    <a:pt x="157054" y="28079"/>
                  </a:lnTo>
                  <a:close/>
                </a:path>
                <a:path w="292100" h="142240">
                  <a:moveTo>
                    <a:pt x="101122" y="27234"/>
                  </a:moveTo>
                  <a:lnTo>
                    <a:pt x="83046" y="36050"/>
                  </a:lnTo>
                  <a:lnTo>
                    <a:pt x="102260" y="45410"/>
                  </a:lnTo>
                  <a:lnTo>
                    <a:pt x="120336" y="36594"/>
                  </a:lnTo>
                  <a:lnTo>
                    <a:pt x="101122" y="27234"/>
                  </a:lnTo>
                  <a:close/>
                </a:path>
                <a:path w="292100" h="142240">
                  <a:moveTo>
                    <a:pt x="45183" y="26388"/>
                  </a:moveTo>
                  <a:lnTo>
                    <a:pt x="27107" y="35205"/>
                  </a:lnTo>
                  <a:lnTo>
                    <a:pt x="46328" y="44565"/>
                  </a:lnTo>
                  <a:lnTo>
                    <a:pt x="64397" y="35748"/>
                  </a:lnTo>
                  <a:lnTo>
                    <a:pt x="45183" y="26388"/>
                  </a:lnTo>
                  <a:close/>
                </a:path>
                <a:path w="292100" h="142240">
                  <a:moveTo>
                    <a:pt x="128229" y="14070"/>
                  </a:moveTo>
                  <a:lnTo>
                    <a:pt x="110160" y="22826"/>
                  </a:lnTo>
                  <a:lnTo>
                    <a:pt x="129374" y="32186"/>
                  </a:lnTo>
                  <a:lnTo>
                    <a:pt x="147450" y="23430"/>
                  </a:lnTo>
                  <a:lnTo>
                    <a:pt x="128229" y="14070"/>
                  </a:lnTo>
                  <a:close/>
                </a:path>
                <a:path w="292100" h="142240">
                  <a:moveTo>
                    <a:pt x="72297" y="13224"/>
                  </a:moveTo>
                  <a:lnTo>
                    <a:pt x="54221" y="22041"/>
                  </a:lnTo>
                  <a:lnTo>
                    <a:pt x="73435" y="31401"/>
                  </a:lnTo>
                  <a:lnTo>
                    <a:pt x="91511" y="22584"/>
                  </a:lnTo>
                  <a:lnTo>
                    <a:pt x="72297" y="13224"/>
                  </a:lnTo>
                  <a:close/>
                </a:path>
                <a:path w="292100" h="142240">
                  <a:moveTo>
                    <a:pt x="99405" y="0"/>
                  </a:moveTo>
                  <a:lnTo>
                    <a:pt x="81335" y="8816"/>
                  </a:lnTo>
                  <a:lnTo>
                    <a:pt x="100549" y="18176"/>
                  </a:lnTo>
                  <a:lnTo>
                    <a:pt x="118626" y="9359"/>
                  </a:lnTo>
                  <a:lnTo>
                    <a:pt x="99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570898" y="7227018"/>
              <a:ext cx="292100" cy="137160"/>
            </a:xfrm>
            <a:custGeom>
              <a:avLst/>
              <a:gdLst/>
              <a:ahLst/>
              <a:cxnLst/>
              <a:rect l="l" t="t" r="r" b="b"/>
              <a:pathLst>
                <a:path w="292100" h="137159">
                  <a:moveTo>
                    <a:pt x="81335" y="0"/>
                  </a:moveTo>
                  <a:lnTo>
                    <a:pt x="81335" y="3502"/>
                  </a:lnTo>
                  <a:lnTo>
                    <a:pt x="100549" y="12862"/>
                  </a:lnTo>
                  <a:lnTo>
                    <a:pt x="100549" y="9359"/>
                  </a:lnTo>
                  <a:lnTo>
                    <a:pt x="81335" y="0"/>
                  </a:lnTo>
                  <a:close/>
                </a:path>
                <a:path w="292100" h="137159">
                  <a:moveTo>
                    <a:pt x="118626" y="543"/>
                  </a:moveTo>
                  <a:lnTo>
                    <a:pt x="100549" y="9359"/>
                  </a:lnTo>
                  <a:lnTo>
                    <a:pt x="100549" y="12862"/>
                  </a:lnTo>
                  <a:lnTo>
                    <a:pt x="118626" y="4045"/>
                  </a:lnTo>
                  <a:lnTo>
                    <a:pt x="118626" y="543"/>
                  </a:lnTo>
                  <a:close/>
                </a:path>
                <a:path w="292100" h="137159">
                  <a:moveTo>
                    <a:pt x="110160" y="14009"/>
                  </a:moveTo>
                  <a:lnTo>
                    <a:pt x="110160" y="17512"/>
                  </a:lnTo>
                  <a:lnTo>
                    <a:pt x="129374" y="26932"/>
                  </a:lnTo>
                  <a:lnTo>
                    <a:pt x="129374" y="23369"/>
                  </a:lnTo>
                  <a:lnTo>
                    <a:pt x="110160" y="14009"/>
                  </a:lnTo>
                  <a:close/>
                </a:path>
                <a:path w="292100" h="137159">
                  <a:moveTo>
                    <a:pt x="147450" y="14613"/>
                  </a:moveTo>
                  <a:lnTo>
                    <a:pt x="129374" y="23369"/>
                  </a:lnTo>
                  <a:lnTo>
                    <a:pt x="129374" y="26932"/>
                  </a:lnTo>
                  <a:lnTo>
                    <a:pt x="147450" y="18116"/>
                  </a:lnTo>
                  <a:lnTo>
                    <a:pt x="147450" y="14613"/>
                  </a:lnTo>
                  <a:close/>
                </a:path>
                <a:path w="292100" h="137159">
                  <a:moveTo>
                    <a:pt x="138978" y="28079"/>
                  </a:moveTo>
                  <a:lnTo>
                    <a:pt x="138978" y="31582"/>
                  </a:lnTo>
                  <a:lnTo>
                    <a:pt x="158199" y="40942"/>
                  </a:lnTo>
                  <a:lnTo>
                    <a:pt x="158199" y="37439"/>
                  </a:lnTo>
                  <a:lnTo>
                    <a:pt x="138978" y="28079"/>
                  </a:lnTo>
                  <a:close/>
                </a:path>
                <a:path w="292100" h="137159">
                  <a:moveTo>
                    <a:pt x="176268" y="28623"/>
                  </a:moveTo>
                  <a:lnTo>
                    <a:pt x="158199" y="37439"/>
                  </a:lnTo>
                  <a:lnTo>
                    <a:pt x="158199" y="40942"/>
                  </a:lnTo>
                  <a:lnTo>
                    <a:pt x="176268" y="32125"/>
                  </a:lnTo>
                  <a:lnTo>
                    <a:pt x="176268" y="28623"/>
                  </a:lnTo>
                  <a:close/>
                </a:path>
                <a:path w="292100" h="137159">
                  <a:moveTo>
                    <a:pt x="167802" y="42089"/>
                  </a:moveTo>
                  <a:lnTo>
                    <a:pt x="167802" y="45652"/>
                  </a:lnTo>
                  <a:lnTo>
                    <a:pt x="187024" y="55012"/>
                  </a:lnTo>
                  <a:lnTo>
                    <a:pt x="187024" y="51509"/>
                  </a:lnTo>
                  <a:lnTo>
                    <a:pt x="167802" y="42089"/>
                  </a:lnTo>
                  <a:close/>
                </a:path>
                <a:path w="292100" h="137159">
                  <a:moveTo>
                    <a:pt x="205093" y="42693"/>
                  </a:moveTo>
                  <a:lnTo>
                    <a:pt x="187024" y="51509"/>
                  </a:lnTo>
                  <a:lnTo>
                    <a:pt x="187024" y="55012"/>
                  </a:lnTo>
                  <a:lnTo>
                    <a:pt x="205093" y="46195"/>
                  </a:lnTo>
                  <a:lnTo>
                    <a:pt x="205093" y="42693"/>
                  </a:lnTo>
                  <a:close/>
                </a:path>
                <a:path w="292100" h="137159">
                  <a:moveTo>
                    <a:pt x="196627" y="56159"/>
                  </a:moveTo>
                  <a:lnTo>
                    <a:pt x="196627" y="59662"/>
                  </a:lnTo>
                  <a:lnTo>
                    <a:pt x="215848" y="69022"/>
                  </a:lnTo>
                  <a:lnTo>
                    <a:pt x="215848" y="65519"/>
                  </a:lnTo>
                  <a:lnTo>
                    <a:pt x="196627" y="56159"/>
                  </a:lnTo>
                  <a:close/>
                </a:path>
                <a:path w="292100" h="137159">
                  <a:moveTo>
                    <a:pt x="233946" y="56703"/>
                  </a:moveTo>
                  <a:lnTo>
                    <a:pt x="215848" y="65519"/>
                  </a:lnTo>
                  <a:lnTo>
                    <a:pt x="215848" y="69022"/>
                  </a:lnTo>
                  <a:lnTo>
                    <a:pt x="233946" y="60205"/>
                  </a:lnTo>
                  <a:lnTo>
                    <a:pt x="233946" y="56703"/>
                  </a:lnTo>
                  <a:close/>
                </a:path>
                <a:path w="292100" h="137159">
                  <a:moveTo>
                    <a:pt x="225452" y="70229"/>
                  </a:moveTo>
                  <a:lnTo>
                    <a:pt x="225452" y="73732"/>
                  </a:lnTo>
                  <a:lnTo>
                    <a:pt x="244680" y="83092"/>
                  </a:lnTo>
                  <a:lnTo>
                    <a:pt x="244680" y="79589"/>
                  </a:lnTo>
                  <a:lnTo>
                    <a:pt x="225452" y="70229"/>
                  </a:lnTo>
                  <a:close/>
                </a:path>
                <a:path w="292100" h="137159">
                  <a:moveTo>
                    <a:pt x="262713" y="70773"/>
                  </a:moveTo>
                  <a:lnTo>
                    <a:pt x="244680" y="79589"/>
                  </a:lnTo>
                  <a:lnTo>
                    <a:pt x="244680" y="83092"/>
                  </a:lnTo>
                  <a:lnTo>
                    <a:pt x="262713" y="74275"/>
                  </a:lnTo>
                  <a:lnTo>
                    <a:pt x="262713" y="70773"/>
                  </a:lnTo>
                  <a:close/>
                </a:path>
                <a:path w="292100" h="137159">
                  <a:moveTo>
                    <a:pt x="254269" y="84239"/>
                  </a:moveTo>
                  <a:lnTo>
                    <a:pt x="254269" y="87741"/>
                  </a:lnTo>
                  <a:lnTo>
                    <a:pt x="273519" y="97101"/>
                  </a:lnTo>
                  <a:lnTo>
                    <a:pt x="273519" y="93599"/>
                  </a:lnTo>
                  <a:lnTo>
                    <a:pt x="254269" y="84239"/>
                  </a:lnTo>
                  <a:close/>
                </a:path>
                <a:path w="292100" h="137159">
                  <a:moveTo>
                    <a:pt x="291552" y="84782"/>
                  </a:moveTo>
                  <a:lnTo>
                    <a:pt x="273519" y="93599"/>
                  </a:lnTo>
                  <a:lnTo>
                    <a:pt x="273519" y="97101"/>
                  </a:lnTo>
                  <a:lnTo>
                    <a:pt x="291552" y="88285"/>
                  </a:lnTo>
                  <a:lnTo>
                    <a:pt x="291552" y="84782"/>
                  </a:lnTo>
                  <a:close/>
                </a:path>
                <a:path w="292100" h="137159">
                  <a:moveTo>
                    <a:pt x="54221" y="13224"/>
                  </a:moveTo>
                  <a:lnTo>
                    <a:pt x="54221" y="16727"/>
                  </a:lnTo>
                  <a:lnTo>
                    <a:pt x="73435" y="26087"/>
                  </a:lnTo>
                  <a:lnTo>
                    <a:pt x="73435" y="22584"/>
                  </a:lnTo>
                  <a:lnTo>
                    <a:pt x="54221" y="13224"/>
                  </a:lnTo>
                  <a:close/>
                </a:path>
                <a:path w="292100" h="137159">
                  <a:moveTo>
                    <a:pt x="91511" y="13768"/>
                  </a:moveTo>
                  <a:lnTo>
                    <a:pt x="73435" y="22584"/>
                  </a:lnTo>
                  <a:lnTo>
                    <a:pt x="73435" y="26087"/>
                  </a:lnTo>
                  <a:lnTo>
                    <a:pt x="91511" y="17270"/>
                  </a:lnTo>
                  <a:lnTo>
                    <a:pt x="91511" y="13768"/>
                  </a:lnTo>
                  <a:close/>
                </a:path>
                <a:path w="292100" h="137159">
                  <a:moveTo>
                    <a:pt x="83046" y="27234"/>
                  </a:moveTo>
                  <a:lnTo>
                    <a:pt x="83046" y="30736"/>
                  </a:lnTo>
                  <a:lnTo>
                    <a:pt x="102260" y="40096"/>
                  </a:lnTo>
                  <a:lnTo>
                    <a:pt x="102260" y="36594"/>
                  </a:lnTo>
                  <a:lnTo>
                    <a:pt x="83046" y="27234"/>
                  </a:lnTo>
                  <a:close/>
                </a:path>
                <a:path w="292100" h="137159">
                  <a:moveTo>
                    <a:pt x="120336" y="27777"/>
                  </a:moveTo>
                  <a:lnTo>
                    <a:pt x="102260" y="36594"/>
                  </a:lnTo>
                  <a:lnTo>
                    <a:pt x="102260" y="40096"/>
                  </a:lnTo>
                  <a:lnTo>
                    <a:pt x="120336" y="31280"/>
                  </a:lnTo>
                  <a:lnTo>
                    <a:pt x="120336" y="27777"/>
                  </a:lnTo>
                  <a:close/>
                </a:path>
                <a:path w="292100" h="137159">
                  <a:moveTo>
                    <a:pt x="111870" y="41304"/>
                  </a:moveTo>
                  <a:lnTo>
                    <a:pt x="111870" y="44806"/>
                  </a:lnTo>
                  <a:lnTo>
                    <a:pt x="131084" y="54166"/>
                  </a:lnTo>
                  <a:lnTo>
                    <a:pt x="131084" y="50664"/>
                  </a:lnTo>
                  <a:lnTo>
                    <a:pt x="111870" y="41304"/>
                  </a:lnTo>
                  <a:close/>
                </a:path>
                <a:path w="292100" h="137159">
                  <a:moveTo>
                    <a:pt x="149161" y="41847"/>
                  </a:moveTo>
                  <a:lnTo>
                    <a:pt x="131084" y="50664"/>
                  </a:lnTo>
                  <a:lnTo>
                    <a:pt x="131084" y="54166"/>
                  </a:lnTo>
                  <a:lnTo>
                    <a:pt x="149161" y="45350"/>
                  </a:lnTo>
                  <a:lnTo>
                    <a:pt x="149161" y="41847"/>
                  </a:lnTo>
                  <a:close/>
                </a:path>
                <a:path w="292100" h="137159">
                  <a:moveTo>
                    <a:pt x="140695" y="55314"/>
                  </a:moveTo>
                  <a:lnTo>
                    <a:pt x="140695" y="58816"/>
                  </a:lnTo>
                  <a:lnTo>
                    <a:pt x="159909" y="68176"/>
                  </a:lnTo>
                  <a:lnTo>
                    <a:pt x="159909" y="64674"/>
                  </a:lnTo>
                  <a:lnTo>
                    <a:pt x="140695" y="55314"/>
                  </a:lnTo>
                  <a:close/>
                </a:path>
                <a:path w="292100" h="137159">
                  <a:moveTo>
                    <a:pt x="177985" y="55857"/>
                  </a:moveTo>
                  <a:lnTo>
                    <a:pt x="159909" y="64674"/>
                  </a:lnTo>
                  <a:lnTo>
                    <a:pt x="159909" y="68176"/>
                  </a:lnTo>
                  <a:lnTo>
                    <a:pt x="177985" y="59420"/>
                  </a:lnTo>
                  <a:lnTo>
                    <a:pt x="177985" y="55857"/>
                  </a:lnTo>
                  <a:close/>
                </a:path>
                <a:path w="292100" h="137159">
                  <a:moveTo>
                    <a:pt x="169520" y="69384"/>
                  </a:moveTo>
                  <a:lnTo>
                    <a:pt x="169520" y="72886"/>
                  </a:lnTo>
                  <a:lnTo>
                    <a:pt x="188734" y="82246"/>
                  </a:lnTo>
                  <a:lnTo>
                    <a:pt x="188734" y="78744"/>
                  </a:lnTo>
                  <a:lnTo>
                    <a:pt x="169520" y="69384"/>
                  </a:lnTo>
                  <a:close/>
                </a:path>
                <a:path w="292100" h="137159">
                  <a:moveTo>
                    <a:pt x="206810" y="69927"/>
                  </a:moveTo>
                  <a:lnTo>
                    <a:pt x="188734" y="78744"/>
                  </a:lnTo>
                  <a:lnTo>
                    <a:pt x="188734" y="82246"/>
                  </a:lnTo>
                  <a:lnTo>
                    <a:pt x="206810" y="73430"/>
                  </a:lnTo>
                  <a:lnTo>
                    <a:pt x="206810" y="69927"/>
                  </a:lnTo>
                  <a:close/>
                </a:path>
                <a:path w="292100" h="137159">
                  <a:moveTo>
                    <a:pt x="198344" y="83394"/>
                  </a:moveTo>
                  <a:lnTo>
                    <a:pt x="198344" y="86896"/>
                  </a:lnTo>
                  <a:lnTo>
                    <a:pt x="217558" y="96256"/>
                  </a:lnTo>
                  <a:lnTo>
                    <a:pt x="217558" y="92753"/>
                  </a:lnTo>
                  <a:lnTo>
                    <a:pt x="198344" y="83394"/>
                  </a:lnTo>
                  <a:close/>
                </a:path>
                <a:path w="292100" h="137159">
                  <a:moveTo>
                    <a:pt x="235663" y="83997"/>
                  </a:moveTo>
                  <a:lnTo>
                    <a:pt x="217558" y="92753"/>
                  </a:lnTo>
                  <a:lnTo>
                    <a:pt x="217558" y="96256"/>
                  </a:lnTo>
                  <a:lnTo>
                    <a:pt x="235663" y="87500"/>
                  </a:lnTo>
                  <a:lnTo>
                    <a:pt x="235663" y="83997"/>
                  </a:lnTo>
                  <a:close/>
                </a:path>
                <a:path w="292100" h="137159">
                  <a:moveTo>
                    <a:pt x="227148" y="97464"/>
                  </a:moveTo>
                  <a:lnTo>
                    <a:pt x="227148" y="100966"/>
                  </a:lnTo>
                  <a:lnTo>
                    <a:pt x="246397" y="110326"/>
                  </a:lnTo>
                  <a:lnTo>
                    <a:pt x="246397" y="106824"/>
                  </a:lnTo>
                  <a:lnTo>
                    <a:pt x="227148" y="97464"/>
                  </a:lnTo>
                  <a:close/>
                </a:path>
                <a:path w="292100" h="137159">
                  <a:moveTo>
                    <a:pt x="264431" y="98007"/>
                  </a:moveTo>
                  <a:lnTo>
                    <a:pt x="246397" y="106824"/>
                  </a:lnTo>
                  <a:lnTo>
                    <a:pt x="246397" y="110326"/>
                  </a:lnTo>
                  <a:lnTo>
                    <a:pt x="264431" y="101510"/>
                  </a:lnTo>
                  <a:lnTo>
                    <a:pt x="264431" y="98007"/>
                  </a:lnTo>
                  <a:close/>
                </a:path>
                <a:path w="292100" h="137159">
                  <a:moveTo>
                    <a:pt x="27107" y="26388"/>
                  </a:moveTo>
                  <a:lnTo>
                    <a:pt x="27107" y="29891"/>
                  </a:lnTo>
                  <a:lnTo>
                    <a:pt x="46328" y="39251"/>
                  </a:lnTo>
                  <a:lnTo>
                    <a:pt x="46328" y="35748"/>
                  </a:lnTo>
                  <a:lnTo>
                    <a:pt x="27107" y="26388"/>
                  </a:lnTo>
                  <a:close/>
                </a:path>
                <a:path w="292100" h="137159">
                  <a:moveTo>
                    <a:pt x="64397" y="26932"/>
                  </a:moveTo>
                  <a:lnTo>
                    <a:pt x="46328" y="35748"/>
                  </a:lnTo>
                  <a:lnTo>
                    <a:pt x="46328" y="39251"/>
                  </a:lnTo>
                  <a:lnTo>
                    <a:pt x="64397" y="30495"/>
                  </a:lnTo>
                  <a:lnTo>
                    <a:pt x="64397" y="26932"/>
                  </a:lnTo>
                  <a:close/>
                </a:path>
                <a:path w="292100" h="137159">
                  <a:moveTo>
                    <a:pt x="55931" y="40459"/>
                  </a:moveTo>
                  <a:lnTo>
                    <a:pt x="55931" y="43961"/>
                  </a:lnTo>
                  <a:lnTo>
                    <a:pt x="75153" y="53321"/>
                  </a:lnTo>
                  <a:lnTo>
                    <a:pt x="75153" y="49819"/>
                  </a:lnTo>
                  <a:lnTo>
                    <a:pt x="55931" y="40459"/>
                  </a:lnTo>
                  <a:close/>
                </a:path>
                <a:path w="292100" h="137159">
                  <a:moveTo>
                    <a:pt x="93222" y="41002"/>
                  </a:moveTo>
                  <a:lnTo>
                    <a:pt x="75153" y="49819"/>
                  </a:lnTo>
                  <a:lnTo>
                    <a:pt x="75153" y="53321"/>
                  </a:lnTo>
                  <a:lnTo>
                    <a:pt x="93222" y="44505"/>
                  </a:lnTo>
                  <a:lnTo>
                    <a:pt x="93222" y="41002"/>
                  </a:lnTo>
                  <a:close/>
                </a:path>
                <a:path w="292100" h="137159">
                  <a:moveTo>
                    <a:pt x="84756" y="54468"/>
                  </a:moveTo>
                  <a:lnTo>
                    <a:pt x="84756" y="57971"/>
                  </a:lnTo>
                  <a:lnTo>
                    <a:pt x="103977" y="67391"/>
                  </a:lnTo>
                  <a:lnTo>
                    <a:pt x="103977" y="63828"/>
                  </a:lnTo>
                  <a:lnTo>
                    <a:pt x="84756" y="54468"/>
                  </a:lnTo>
                  <a:close/>
                </a:path>
                <a:path w="292100" h="137159">
                  <a:moveTo>
                    <a:pt x="122046" y="55072"/>
                  </a:moveTo>
                  <a:lnTo>
                    <a:pt x="103977" y="63828"/>
                  </a:lnTo>
                  <a:lnTo>
                    <a:pt x="103977" y="67391"/>
                  </a:lnTo>
                  <a:lnTo>
                    <a:pt x="122046" y="58575"/>
                  </a:lnTo>
                  <a:lnTo>
                    <a:pt x="122046" y="55072"/>
                  </a:lnTo>
                  <a:close/>
                </a:path>
                <a:path w="292100" h="137159">
                  <a:moveTo>
                    <a:pt x="171230" y="96618"/>
                  </a:moveTo>
                  <a:lnTo>
                    <a:pt x="171230" y="100121"/>
                  </a:lnTo>
                  <a:lnTo>
                    <a:pt x="190444" y="109481"/>
                  </a:lnTo>
                  <a:lnTo>
                    <a:pt x="190444" y="105978"/>
                  </a:lnTo>
                  <a:lnTo>
                    <a:pt x="171230" y="96618"/>
                  </a:lnTo>
                  <a:close/>
                </a:path>
                <a:path w="292100" h="137159">
                  <a:moveTo>
                    <a:pt x="208520" y="97162"/>
                  </a:moveTo>
                  <a:lnTo>
                    <a:pt x="190444" y="105978"/>
                  </a:lnTo>
                  <a:lnTo>
                    <a:pt x="190444" y="109481"/>
                  </a:lnTo>
                  <a:lnTo>
                    <a:pt x="208520" y="100664"/>
                  </a:lnTo>
                  <a:lnTo>
                    <a:pt x="208520" y="97162"/>
                  </a:lnTo>
                  <a:close/>
                </a:path>
                <a:path w="292100" h="137159">
                  <a:moveTo>
                    <a:pt x="57649" y="67693"/>
                  </a:moveTo>
                  <a:lnTo>
                    <a:pt x="57649" y="71195"/>
                  </a:lnTo>
                  <a:lnTo>
                    <a:pt x="134512" y="108635"/>
                  </a:lnTo>
                  <a:lnTo>
                    <a:pt x="134512" y="105133"/>
                  </a:lnTo>
                  <a:lnTo>
                    <a:pt x="57649" y="67693"/>
                  </a:lnTo>
                  <a:close/>
                </a:path>
                <a:path w="292100" h="137159">
                  <a:moveTo>
                    <a:pt x="152581" y="96316"/>
                  </a:moveTo>
                  <a:lnTo>
                    <a:pt x="134512" y="105133"/>
                  </a:lnTo>
                  <a:lnTo>
                    <a:pt x="134512" y="108635"/>
                  </a:lnTo>
                  <a:lnTo>
                    <a:pt x="152581" y="99879"/>
                  </a:lnTo>
                  <a:lnTo>
                    <a:pt x="152581" y="96316"/>
                  </a:lnTo>
                  <a:close/>
                </a:path>
                <a:path w="292100" h="137159">
                  <a:moveTo>
                    <a:pt x="142405" y="82548"/>
                  </a:moveTo>
                  <a:lnTo>
                    <a:pt x="142405" y="86111"/>
                  </a:lnTo>
                  <a:lnTo>
                    <a:pt x="161619" y="95471"/>
                  </a:lnTo>
                  <a:lnTo>
                    <a:pt x="161619" y="91968"/>
                  </a:lnTo>
                  <a:lnTo>
                    <a:pt x="142405" y="82548"/>
                  </a:lnTo>
                  <a:close/>
                </a:path>
                <a:path w="292100" h="137159">
                  <a:moveTo>
                    <a:pt x="179696" y="83152"/>
                  </a:moveTo>
                  <a:lnTo>
                    <a:pt x="161619" y="91968"/>
                  </a:lnTo>
                  <a:lnTo>
                    <a:pt x="161619" y="95471"/>
                  </a:lnTo>
                  <a:lnTo>
                    <a:pt x="179696" y="86654"/>
                  </a:lnTo>
                  <a:lnTo>
                    <a:pt x="179696" y="83152"/>
                  </a:lnTo>
                  <a:close/>
                </a:path>
                <a:path w="292100" h="137159">
                  <a:moveTo>
                    <a:pt x="113581" y="68538"/>
                  </a:moveTo>
                  <a:lnTo>
                    <a:pt x="113581" y="72041"/>
                  </a:lnTo>
                  <a:lnTo>
                    <a:pt x="132795" y="81401"/>
                  </a:lnTo>
                  <a:lnTo>
                    <a:pt x="132795" y="77898"/>
                  </a:lnTo>
                  <a:lnTo>
                    <a:pt x="113581" y="68538"/>
                  </a:lnTo>
                  <a:close/>
                </a:path>
                <a:path w="292100" h="137159">
                  <a:moveTo>
                    <a:pt x="150871" y="69082"/>
                  </a:moveTo>
                  <a:lnTo>
                    <a:pt x="132795" y="77898"/>
                  </a:lnTo>
                  <a:lnTo>
                    <a:pt x="132795" y="81401"/>
                  </a:lnTo>
                  <a:lnTo>
                    <a:pt x="150871" y="72584"/>
                  </a:lnTo>
                  <a:lnTo>
                    <a:pt x="150871" y="69082"/>
                  </a:lnTo>
                  <a:close/>
                </a:path>
                <a:path w="292100" h="137159">
                  <a:moveTo>
                    <a:pt x="200055" y="110688"/>
                  </a:moveTo>
                  <a:lnTo>
                    <a:pt x="200055" y="114191"/>
                  </a:lnTo>
                  <a:lnTo>
                    <a:pt x="219269" y="123551"/>
                  </a:lnTo>
                  <a:lnTo>
                    <a:pt x="219269" y="120048"/>
                  </a:lnTo>
                  <a:lnTo>
                    <a:pt x="200055" y="110688"/>
                  </a:lnTo>
                  <a:close/>
                </a:path>
                <a:path w="292100" h="137159">
                  <a:moveTo>
                    <a:pt x="237309" y="111232"/>
                  </a:moveTo>
                  <a:lnTo>
                    <a:pt x="219269" y="120048"/>
                  </a:lnTo>
                  <a:lnTo>
                    <a:pt x="219269" y="123551"/>
                  </a:lnTo>
                  <a:lnTo>
                    <a:pt x="237309" y="114734"/>
                  </a:lnTo>
                  <a:lnTo>
                    <a:pt x="237309" y="111232"/>
                  </a:lnTo>
                  <a:close/>
                </a:path>
                <a:path w="292100" h="137159">
                  <a:moveTo>
                    <a:pt x="0" y="39613"/>
                  </a:moveTo>
                  <a:lnTo>
                    <a:pt x="0" y="43116"/>
                  </a:lnTo>
                  <a:lnTo>
                    <a:pt x="19214" y="52476"/>
                  </a:lnTo>
                  <a:lnTo>
                    <a:pt x="19214" y="48973"/>
                  </a:lnTo>
                  <a:lnTo>
                    <a:pt x="0" y="39613"/>
                  </a:lnTo>
                  <a:close/>
                </a:path>
                <a:path w="292100" h="137159">
                  <a:moveTo>
                    <a:pt x="37290" y="40157"/>
                  </a:moveTo>
                  <a:lnTo>
                    <a:pt x="19214" y="48973"/>
                  </a:lnTo>
                  <a:lnTo>
                    <a:pt x="19214" y="52476"/>
                  </a:lnTo>
                  <a:lnTo>
                    <a:pt x="37290" y="43659"/>
                  </a:lnTo>
                  <a:lnTo>
                    <a:pt x="37290" y="40157"/>
                  </a:lnTo>
                  <a:close/>
                </a:path>
                <a:path w="292100" h="137159">
                  <a:moveTo>
                    <a:pt x="28824" y="53683"/>
                  </a:moveTo>
                  <a:lnTo>
                    <a:pt x="28824" y="57186"/>
                  </a:lnTo>
                  <a:lnTo>
                    <a:pt x="48038" y="66546"/>
                  </a:lnTo>
                  <a:lnTo>
                    <a:pt x="48038" y="63043"/>
                  </a:lnTo>
                  <a:lnTo>
                    <a:pt x="28824" y="53683"/>
                  </a:lnTo>
                  <a:close/>
                </a:path>
                <a:path w="292100" h="137159">
                  <a:moveTo>
                    <a:pt x="66114" y="54227"/>
                  </a:moveTo>
                  <a:lnTo>
                    <a:pt x="48038" y="63043"/>
                  </a:lnTo>
                  <a:lnTo>
                    <a:pt x="48038" y="66546"/>
                  </a:lnTo>
                  <a:lnTo>
                    <a:pt x="66114" y="57729"/>
                  </a:lnTo>
                  <a:lnTo>
                    <a:pt x="66114" y="54227"/>
                  </a:lnTo>
                  <a:close/>
                </a:path>
                <a:path w="292100" h="137159">
                  <a:moveTo>
                    <a:pt x="144116" y="109843"/>
                  </a:moveTo>
                  <a:lnTo>
                    <a:pt x="144116" y="113345"/>
                  </a:lnTo>
                  <a:lnTo>
                    <a:pt x="163337" y="122705"/>
                  </a:lnTo>
                  <a:lnTo>
                    <a:pt x="163337" y="119203"/>
                  </a:lnTo>
                  <a:lnTo>
                    <a:pt x="144116" y="109843"/>
                  </a:lnTo>
                  <a:close/>
                </a:path>
                <a:path w="292100" h="137159">
                  <a:moveTo>
                    <a:pt x="181406" y="110386"/>
                  </a:moveTo>
                  <a:lnTo>
                    <a:pt x="163337" y="119203"/>
                  </a:lnTo>
                  <a:lnTo>
                    <a:pt x="163337" y="122705"/>
                  </a:lnTo>
                  <a:lnTo>
                    <a:pt x="181406" y="113889"/>
                  </a:lnTo>
                  <a:lnTo>
                    <a:pt x="181406" y="110386"/>
                  </a:lnTo>
                  <a:close/>
                </a:path>
                <a:path w="292100" h="137159">
                  <a:moveTo>
                    <a:pt x="210231" y="124457"/>
                  </a:moveTo>
                  <a:lnTo>
                    <a:pt x="192162" y="133213"/>
                  </a:lnTo>
                  <a:lnTo>
                    <a:pt x="192162" y="136712"/>
                  </a:lnTo>
                  <a:lnTo>
                    <a:pt x="210231" y="127959"/>
                  </a:lnTo>
                  <a:lnTo>
                    <a:pt x="210231" y="124457"/>
                  </a:lnTo>
                  <a:close/>
                </a:path>
                <a:path w="292100" h="137159">
                  <a:moveTo>
                    <a:pt x="172940" y="123853"/>
                  </a:moveTo>
                  <a:lnTo>
                    <a:pt x="172940" y="127355"/>
                  </a:lnTo>
                  <a:lnTo>
                    <a:pt x="192154" y="136712"/>
                  </a:lnTo>
                  <a:lnTo>
                    <a:pt x="192162" y="133213"/>
                  </a:lnTo>
                  <a:lnTo>
                    <a:pt x="172940" y="123853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363386" y="8212166"/>
              <a:ext cx="259715" cy="139700"/>
            </a:xfrm>
            <a:custGeom>
              <a:avLst/>
              <a:gdLst/>
              <a:ahLst/>
              <a:cxnLst/>
              <a:rect l="l" t="t" r="r" b="b"/>
              <a:pathLst>
                <a:path w="259715" h="139700">
                  <a:moveTo>
                    <a:pt x="200198" y="0"/>
                  </a:moveTo>
                  <a:lnTo>
                    <a:pt x="0" y="139010"/>
                  </a:lnTo>
                  <a:lnTo>
                    <a:pt x="78087" y="139130"/>
                  </a:lnTo>
                  <a:lnTo>
                    <a:pt x="122681" y="137037"/>
                  </a:lnTo>
                  <a:lnTo>
                    <a:pt x="165481" y="128540"/>
                  </a:lnTo>
                  <a:lnTo>
                    <a:pt x="205245" y="113986"/>
                  </a:lnTo>
                  <a:lnTo>
                    <a:pt x="240730" y="93720"/>
                  </a:lnTo>
                  <a:lnTo>
                    <a:pt x="259149" y="51487"/>
                  </a:lnTo>
                  <a:lnTo>
                    <a:pt x="251032" y="30090"/>
                  </a:lnTo>
                  <a:lnTo>
                    <a:pt x="216907" y="4672"/>
                  </a:lnTo>
                  <a:lnTo>
                    <a:pt x="200198" y="0"/>
                  </a:lnTo>
                  <a:close/>
                </a:path>
              </a:pathLst>
            </a:custGeom>
            <a:solidFill>
              <a:srgbClr val="DCD2B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6369" y="7923337"/>
              <a:ext cx="365124" cy="167452"/>
            </a:xfrm>
            <a:prstGeom prst="rect">
              <a:avLst/>
            </a:prstGeom>
          </p:spPr>
        </p:pic>
        <p:sp>
          <p:nvSpPr>
            <p:cNvPr id="139" name="object 139" descr=""/>
            <p:cNvSpPr/>
            <p:nvPr/>
          </p:nvSpPr>
          <p:spPr>
            <a:xfrm>
              <a:off x="1226369" y="7923337"/>
              <a:ext cx="365760" cy="167640"/>
            </a:xfrm>
            <a:custGeom>
              <a:avLst/>
              <a:gdLst/>
              <a:ahLst/>
              <a:cxnLst/>
              <a:rect l="l" t="t" r="r" b="b"/>
              <a:pathLst>
                <a:path w="365759" h="167640">
                  <a:moveTo>
                    <a:pt x="138563" y="167452"/>
                  </a:moveTo>
                  <a:lnTo>
                    <a:pt x="365131" y="63466"/>
                  </a:lnTo>
                  <a:lnTo>
                    <a:pt x="224693" y="0"/>
                  </a:lnTo>
                  <a:lnTo>
                    <a:pt x="0" y="103261"/>
                  </a:lnTo>
                  <a:lnTo>
                    <a:pt x="29109" y="126096"/>
                  </a:lnTo>
                  <a:lnTo>
                    <a:pt x="62419" y="144641"/>
                  </a:lnTo>
                  <a:lnTo>
                    <a:pt x="99182" y="158543"/>
                  </a:lnTo>
                  <a:lnTo>
                    <a:pt x="138648" y="16745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26447" y="8026296"/>
              <a:ext cx="138570" cy="324940"/>
            </a:xfrm>
            <a:prstGeom prst="rect">
              <a:avLst/>
            </a:prstGeom>
          </p:spPr>
        </p:pic>
        <p:sp>
          <p:nvSpPr>
            <p:cNvPr id="141" name="object 141" descr=""/>
            <p:cNvSpPr/>
            <p:nvPr/>
          </p:nvSpPr>
          <p:spPr>
            <a:xfrm>
              <a:off x="1226447" y="8026296"/>
              <a:ext cx="139065" cy="325120"/>
            </a:xfrm>
            <a:custGeom>
              <a:avLst/>
              <a:gdLst/>
              <a:ahLst/>
              <a:cxnLst/>
              <a:rect l="l" t="t" r="r" b="b"/>
              <a:pathLst>
                <a:path w="139065" h="325120">
                  <a:moveTo>
                    <a:pt x="138570" y="64493"/>
                  </a:moveTo>
                  <a:lnTo>
                    <a:pt x="99043" y="55596"/>
                  </a:lnTo>
                  <a:lnTo>
                    <a:pt x="62262" y="41644"/>
                  </a:lnTo>
                  <a:lnTo>
                    <a:pt x="28992" y="22993"/>
                  </a:lnTo>
                  <a:lnTo>
                    <a:pt x="0" y="0"/>
                  </a:lnTo>
                  <a:lnTo>
                    <a:pt x="0" y="265641"/>
                  </a:lnTo>
                  <a:lnTo>
                    <a:pt x="29415" y="287338"/>
                  </a:lnTo>
                  <a:lnTo>
                    <a:pt x="62825" y="304666"/>
                  </a:lnTo>
                  <a:lnTo>
                    <a:pt x="99465" y="317305"/>
                  </a:lnTo>
                  <a:lnTo>
                    <a:pt x="138570" y="324940"/>
                  </a:lnTo>
                  <a:lnTo>
                    <a:pt x="138484" y="64493"/>
                  </a:lnTo>
                </a:path>
              </a:pathLst>
            </a:custGeom>
            <a:ln w="3175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4932" y="7986803"/>
              <a:ext cx="226561" cy="364131"/>
            </a:xfrm>
            <a:prstGeom prst="rect">
              <a:avLst/>
            </a:prstGeom>
          </p:spPr>
        </p:pic>
        <p:sp>
          <p:nvSpPr>
            <p:cNvPr id="143" name="object 143" descr=""/>
            <p:cNvSpPr/>
            <p:nvPr/>
          </p:nvSpPr>
          <p:spPr>
            <a:xfrm>
              <a:off x="1364932" y="7986803"/>
              <a:ext cx="226695" cy="364490"/>
            </a:xfrm>
            <a:custGeom>
              <a:avLst/>
              <a:gdLst/>
              <a:ahLst/>
              <a:cxnLst/>
              <a:rect l="l" t="t" r="r" b="b"/>
              <a:pathLst>
                <a:path w="226694" h="364490">
                  <a:moveTo>
                    <a:pt x="0" y="103985"/>
                  </a:moveTo>
                  <a:lnTo>
                    <a:pt x="0" y="364131"/>
                  </a:lnTo>
                  <a:lnTo>
                    <a:pt x="226568" y="261172"/>
                  </a:lnTo>
                  <a:lnTo>
                    <a:pt x="226568" y="0"/>
                  </a:lnTo>
                  <a:lnTo>
                    <a:pt x="0" y="103985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226369" y="7923337"/>
              <a:ext cx="365760" cy="427990"/>
            </a:xfrm>
            <a:custGeom>
              <a:avLst/>
              <a:gdLst/>
              <a:ahLst/>
              <a:cxnLst/>
              <a:rect l="l" t="t" r="r" b="b"/>
              <a:pathLst>
                <a:path w="365759" h="427990">
                  <a:moveTo>
                    <a:pt x="365131" y="63406"/>
                  </a:moveTo>
                  <a:lnTo>
                    <a:pt x="224693" y="0"/>
                  </a:lnTo>
                  <a:lnTo>
                    <a:pt x="0" y="103261"/>
                  </a:lnTo>
                  <a:lnTo>
                    <a:pt x="78" y="368600"/>
                  </a:lnTo>
                  <a:lnTo>
                    <a:pt x="29494" y="390272"/>
                  </a:lnTo>
                  <a:lnTo>
                    <a:pt x="62904" y="407602"/>
                  </a:lnTo>
                  <a:lnTo>
                    <a:pt x="99544" y="420256"/>
                  </a:lnTo>
                  <a:lnTo>
                    <a:pt x="138648" y="427900"/>
                  </a:lnTo>
                  <a:lnTo>
                    <a:pt x="365131" y="324578"/>
                  </a:lnTo>
                  <a:lnTo>
                    <a:pt x="365131" y="63406"/>
                  </a:lnTo>
                  <a:close/>
                </a:path>
              </a:pathLst>
            </a:custGeom>
            <a:ln w="100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7434" y="8186019"/>
              <a:ext cx="25389" cy="26268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1277434" y="8186019"/>
              <a:ext cx="25400" cy="26670"/>
            </a:xfrm>
            <a:custGeom>
              <a:avLst/>
              <a:gdLst/>
              <a:ahLst/>
              <a:cxnLst/>
              <a:rect l="l" t="t" r="r" b="b"/>
              <a:pathLst>
                <a:path w="25400" h="26670">
                  <a:moveTo>
                    <a:pt x="22663" y="10084"/>
                  </a:moveTo>
                  <a:lnTo>
                    <a:pt x="19929" y="3743"/>
                  </a:lnTo>
                  <a:lnTo>
                    <a:pt x="13260" y="0"/>
                  </a:lnTo>
                  <a:lnTo>
                    <a:pt x="7757" y="1690"/>
                  </a:lnTo>
                  <a:lnTo>
                    <a:pt x="2247" y="3381"/>
                  </a:lnTo>
                  <a:lnTo>
                    <a:pt x="0" y="9903"/>
                  </a:lnTo>
                  <a:lnTo>
                    <a:pt x="2726" y="16183"/>
                  </a:lnTo>
                  <a:lnTo>
                    <a:pt x="5452" y="22524"/>
                  </a:lnTo>
                  <a:lnTo>
                    <a:pt x="12129" y="26268"/>
                  </a:lnTo>
                  <a:lnTo>
                    <a:pt x="17632" y="24577"/>
                  </a:lnTo>
                  <a:lnTo>
                    <a:pt x="23135" y="22886"/>
                  </a:lnTo>
                  <a:lnTo>
                    <a:pt x="25389" y="16425"/>
                  </a:lnTo>
                  <a:lnTo>
                    <a:pt x="22663" y="100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7" name="object 1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6957" y="8239452"/>
              <a:ext cx="97386" cy="76046"/>
            </a:xfrm>
            <a:prstGeom prst="rect">
              <a:avLst/>
            </a:prstGeom>
          </p:spPr>
        </p:pic>
        <p:sp>
          <p:nvSpPr>
            <p:cNvPr id="148" name="object 148" descr=""/>
            <p:cNvSpPr/>
            <p:nvPr/>
          </p:nvSpPr>
          <p:spPr>
            <a:xfrm>
              <a:off x="1245010" y="8076417"/>
              <a:ext cx="101600" cy="48260"/>
            </a:xfrm>
            <a:custGeom>
              <a:avLst/>
              <a:gdLst/>
              <a:ahLst/>
              <a:cxnLst/>
              <a:rect l="l" t="t" r="r" b="b"/>
              <a:pathLst>
                <a:path w="101600" h="48259">
                  <a:moveTo>
                    <a:pt x="4028" y="0"/>
                  </a:moveTo>
                  <a:lnTo>
                    <a:pt x="2060" y="60"/>
                  </a:lnTo>
                  <a:lnTo>
                    <a:pt x="293" y="1570"/>
                  </a:lnTo>
                  <a:lnTo>
                    <a:pt x="0" y="2294"/>
                  </a:lnTo>
                  <a:lnTo>
                    <a:pt x="300" y="4710"/>
                  </a:lnTo>
                  <a:lnTo>
                    <a:pt x="1538" y="6219"/>
                  </a:lnTo>
                  <a:lnTo>
                    <a:pt x="3420" y="7125"/>
                  </a:lnTo>
                  <a:lnTo>
                    <a:pt x="24497" y="20378"/>
                  </a:lnTo>
                  <a:lnTo>
                    <a:pt x="47280" y="31627"/>
                  </a:lnTo>
                  <a:lnTo>
                    <a:pt x="71538" y="40770"/>
                  </a:lnTo>
                  <a:lnTo>
                    <a:pt x="97043" y="47705"/>
                  </a:lnTo>
                  <a:lnTo>
                    <a:pt x="99626" y="47222"/>
                  </a:lnTo>
                  <a:lnTo>
                    <a:pt x="101251" y="45229"/>
                  </a:lnTo>
                  <a:lnTo>
                    <a:pt x="100263" y="41727"/>
                  </a:lnTo>
                  <a:lnTo>
                    <a:pt x="98854" y="40640"/>
                  </a:lnTo>
                  <a:lnTo>
                    <a:pt x="97043" y="40338"/>
                  </a:lnTo>
                  <a:lnTo>
                    <a:pt x="72058" y="33650"/>
                  </a:lnTo>
                  <a:lnTo>
                    <a:pt x="48286" y="24788"/>
                  </a:lnTo>
                  <a:lnTo>
                    <a:pt x="25953" y="13843"/>
                  </a:lnTo>
                  <a:lnTo>
                    <a:pt x="5288" y="905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245010" y="8076417"/>
              <a:ext cx="101600" cy="48260"/>
            </a:xfrm>
            <a:custGeom>
              <a:avLst/>
              <a:gdLst/>
              <a:ahLst/>
              <a:cxnLst/>
              <a:rect l="l" t="t" r="r" b="b"/>
              <a:pathLst>
                <a:path w="101600" h="48259">
                  <a:moveTo>
                    <a:pt x="3420" y="7125"/>
                  </a:moveTo>
                  <a:lnTo>
                    <a:pt x="24497" y="20378"/>
                  </a:lnTo>
                  <a:lnTo>
                    <a:pt x="47280" y="31627"/>
                  </a:lnTo>
                  <a:lnTo>
                    <a:pt x="71538" y="40770"/>
                  </a:lnTo>
                  <a:lnTo>
                    <a:pt x="97043" y="47705"/>
                  </a:lnTo>
                  <a:lnTo>
                    <a:pt x="99626" y="47222"/>
                  </a:lnTo>
                  <a:lnTo>
                    <a:pt x="101251" y="45229"/>
                  </a:lnTo>
                  <a:lnTo>
                    <a:pt x="100671" y="43176"/>
                  </a:lnTo>
                  <a:lnTo>
                    <a:pt x="100263" y="41727"/>
                  </a:lnTo>
                  <a:lnTo>
                    <a:pt x="98854" y="40640"/>
                  </a:lnTo>
                  <a:lnTo>
                    <a:pt x="97043" y="40338"/>
                  </a:lnTo>
                  <a:lnTo>
                    <a:pt x="72058" y="33650"/>
                  </a:lnTo>
                  <a:lnTo>
                    <a:pt x="48286" y="24788"/>
                  </a:lnTo>
                  <a:lnTo>
                    <a:pt x="25953" y="13843"/>
                  </a:lnTo>
                  <a:lnTo>
                    <a:pt x="5288" y="905"/>
                  </a:lnTo>
                  <a:lnTo>
                    <a:pt x="4028" y="0"/>
                  </a:lnTo>
                  <a:lnTo>
                    <a:pt x="2060" y="60"/>
                  </a:lnTo>
                  <a:lnTo>
                    <a:pt x="901" y="1086"/>
                  </a:lnTo>
                  <a:lnTo>
                    <a:pt x="293" y="1570"/>
                  </a:lnTo>
                  <a:lnTo>
                    <a:pt x="0" y="2294"/>
                  </a:lnTo>
                  <a:lnTo>
                    <a:pt x="100" y="3019"/>
                  </a:lnTo>
                  <a:lnTo>
                    <a:pt x="300" y="4710"/>
                  </a:lnTo>
                  <a:lnTo>
                    <a:pt x="1538" y="6219"/>
                  </a:lnTo>
                  <a:lnTo>
                    <a:pt x="3420" y="712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5124" y="8099728"/>
              <a:ext cx="28544" cy="15155"/>
            </a:xfrm>
            <a:prstGeom prst="rect">
              <a:avLst/>
            </a:prstGeom>
          </p:spPr>
        </p:pic>
        <p:sp>
          <p:nvSpPr>
            <p:cNvPr id="151" name="object 151" descr=""/>
            <p:cNvSpPr/>
            <p:nvPr/>
          </p:nvSpPr>
          <p:spPr>
            <a:xfrm>
              <a:off x="1275124" y="8099728"/>
              <a:ext cx="28575" cy="15240"/>
            </a:xfrm>
            <a:custGeom>
              <a:avLst/>
              <a:gdLst/>
              <a:ahLst/>
              <a:cxnLst/>
              <a:rect l="l" t="t" r="r" b="b"/>
              <a:pathLst>
                <a:path w="28575" h="15240">
                  <a:moveTo>
                    <a:pt x="28544" y="14792"/>
                  </a:moveTo>
                  <a:lnTo>
                    <a:pt x="23129" y="6268"/>
                  </a:lnTo>
                  <a:lnTo>
                    <a:pt x="16094" y="1220"/>
                  </a:lnTo>
                  <a:lnTo>
                    <a:pt x="8263" y="0"/>
                  </a:lnTo>
                  <a:lnTo>
                    <a:pt x="456" y="2957"/>
                  </a:lnTo>
                  <a:lnTo>
                    <a:pt x="0" y="6810"/>
                  </a:lnTo>
                  <a:lnTo>
                    <a:pt x="2984" y="10324"/>
                  </a:lnTo>
                  <a:lnTo>
                    <a:pt x="8875" y="13113"/>
                  </a:lnTo>
                  <a:lnTo>
                    <a:pt x="17137" y="14792"/>
                  </a:lnTo>
                  <a:lnTo>
                    <a:pt x="20880" y="15155"/>
                  </a:lnTo>
                  <a:lnTo>
                    <a:pt x="24801" y="15155"/>
                  </a:lnTo>
                  <a:lnTo>
                    <a:pt x="28544" y="14792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8839" y="8105161"/>
              <a:ext cx="93622" cy="61292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1248839" y="8109268"/>
              <a:ext cx="93980" cy="45720"/>
            </a:xfrm>
            <a:custGeom>
              <a:avLst/>
              <a:gdLst/>
              <a:ahLst/>
              <a:cxnLst/>
              <a:rect l="l" t="t" r="r" b="b"/>
              <a:pathLst>
                <a:path w="93980" h="45720">
                  <a:moveTo>
                    <a:pt x="0" y="0"/>
                  </a:moveTo>
                  <a:lnTo>
                    <a:pt x="0" y="5132"/>
                  </a:lnTo>
                  <a:lnTo>
                    <a:pt x="21007" y="18487"/>
                  </a:lnTo>
                  <a:lnTo>
                    <a:pt x="43776" y="29770"/>
                  </a:lnTo>
                  <a:lnTo>
                    <a:pt x="68062" y="38879"/>
                  </a:lnTo>
                  <a:lnTo>
                    <a:pt x="93622" y="45712"/>
                  </a:lnTo>
                  <a:lnTo>
                    <a:pt x="93622" y="40579"/>
                  </a:lnTo>
                  <a:lnTo>
                    <a:pt x="68262" y="33415"/>
                  </a:lnTo>
                  <a:lnTo>
                    <a:pt x="44074" y="24207"/>
                  </a:lnTo>
                  <a:lnTo>
                    <a:pt x="21254" y="13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248839" y="8104799"/>
              <a:ext cx="93980" cy="61594"/>
            </a:xfrm>
            <a:custGeom>
              <a:avLst/>
              <a:gdLst/>
              <a:ahLst/>
              <a:cxnLst/>
              <a:rect l="l" t="t" r="r" b="b"/>
              <a:pathLst>
                <a:path w="93980" h="61595">
                  <a:moveTo>
                    <a:pt x="0" y="0"/>
                  </a:moveTo>
                  <a:lnTo>
                    <a:pt x="0" y="20652"/>
                  </a:lnTo>
                  <a:lnTo>
                    <a:pt x="21251" y="33726"/>
                  </a:lnTo>
                  <a:lnTo>
                    <a:pt x="44071" y="44905"/>
                  </a:lnTo>
                  <a:lnTo>
                    <a:pt x="68261" y="54101"/>
                  </a:lnTo>
                  <a:lnTo>
                    <a:pt x="93622" y="61232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248839" y="8105584"/>
              <a:ext cx="93980" cy="61594"/>
            </a:xfrm>
            <a:custGeom>
              <a:avLst/>
              <a:gdLst/>
              <a:ahLst/>
              <a:cxnLst/>
              <a:rect l="l" t="t" r="r" b="b"/>
              <a:pathLst>
                <a:path w="93980" h="61595">
                  <a:moveTo>
                    <a:pt x="93622" y="61232"/>
                  </a:moveTo>
                  <a:lnTo>
                    <a:pt x="93622" y="40579"/>
                  </a:lnTo>
                  <a:lnTo>
                    <a:pt x="68321" y="33313"/>
                  </a:lnTo>
                  <a:lnTo>
                    <a:pt x="44160" y="24071"/>
                  </a:lnTo>
                  <a:lnTo>
                    <a:pt x="21324" y="12938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169589" y="7238612"/>
              <a:ext cx="101600" cy="248285"/>
            </a:xfrm>
            <a:custGeom>
              <a:avLst/>
              <a:gdLst/>
              <a:ahLst/>
              <a:cxnLst/>
              <a:rect l="l" t="t" r="r" b="b"/>
              <a:pathLst>
                <a:path w="101600" h="248284">
                  <a:moveTo>
                    <a:pt x="0" y="248189"/>
                  </a:moveTo>
                  <a:lnTo>
                    <a:pt x="0" y="0"/>
                  </a:lnTo>
                  <a:lnTo>
                    <a:pt x="101473" y="0"/>
                  </a:lnTo>
                </a:path>
              </a:pathLst>
            </a:custGeom>
            <a:ln w="151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271921" y="7305400"/>
              <a:ext cx="71120" cy="61594"/>
            </a:xfrm>
            <a:custGeom>
              <a:avLst/>
              <a:gdLst/>
              <a:ahLst/>
              <a:cxnLst/>
              <a:rect l="l" t="t" r="r" b="b"/>
              <a:pathLst>
                <a:path w="71119" h="61595">
                  <a:moveTo>
                    <a:pt x="33633" y="0"/>
                  </a:moveTo>
                  <a:lnTo>
                    <a:pt x="0" y="61594"/>
                  </a:lnTo>
                  <a:lnTo>
                    <a:pt x="49806" y="61594"/>
                  </a:lnTo>
                  <a:lnTo>
                    <a:pt x="61808" y="53450"/>
                  </a:lnTo>
                  <a:lnTo>
                    <a:pt x="68912" y="42459"/>
                  </a:lnTo>
                  <a:lnTo>
                    <a:pt x="70596" y="30030"/>
                  </a:lnTo>
                  <a:lnTo>
                    <a:pt x="66336" y="17572"/>
                  </a:lnTo>
                  <a:lnTo>
                    <a:pt x="60482" y="10512"/>
                  </a:lnTo>
                  <a:lnTo>
                    <a:pt x="52776" y="5072"/>
                  </a:lnTo>
                  <a:lnTo>
                    <a:pt x="43674" y="1488"/>
                  </a:lnTo>
                  <a:lnTo>
                    <a:pt x="33633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50739" y="7220194"/>
              <a:ext cx="40574" cy="19686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2250739" y="7220194"/>
              <a:ext cx="40640" cy="19685"/>
            </a:xfrm>
            <a:custGeom>
              <a:avLst/>
              <a:gdLst/>
              <a:ahLst/>
              <a:cxnLst/>
              <a:rect l="l" t="t" r="r" b="b"/>
              <a:pathLst>
                <a:path w="40639" h="19684">
                  <a:moveTo>
                    <a:pt x="40574" y="9843"/>
                  </a:moveTo>
                  <a:lnTo>
                    <a:pt x="40574" y="4408"/>
                  </a:lnTo>
                  <a:lnTo>
                    <a:pt x="31486" y="0"/>
                  </a:lnTo>
                  <a:lnTo>
                    <a:pt x="20323" y="0"/>
                  </a:lnTo>
                  <a:lnTo>
                    <a:pt x="9088" y="0"/>
                  </a:lnTo>
                  <a:lnTo>
                    <a:pt x="0" y="4408"/>
                  </a:lnTo>
                  <a:lnTo>
                    <a:pt x="0" y="9843"/>
                  </a:lnTo>
                  <a:lnTo>
                    <a:pt x="0" y="15277"/>
                  </a:lnTo>
                  <a:lnTo>
                    <a:pt x="9088" y="19686"/>
                  </a:lnTo>
                  <a:lnTo>
                    <a:pt x="20323" y="19686"/>
                  </a:lnTo>
                  <a:lnTo>
                    <a:pt x="31486" y="19686"/>
                  </a:lnTo>
                  <a:lnTo>
                    <a:pt x="40574" y="15277"/>
                  </a:lnTo>
                  <a:lnTo>
                    <a:pt x="40574" y="9843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30845" y="7229131"/>
              <a:ext cx="80863" cy="137681"/>
            </a:xfrm>
            <a:prstGeom prst="rect">
              <a:avLst/>
            </a:prstGeom>
          </p:spPr>
        </p:pic>
        <p:sp>
          <p:nvSpPr>
            <p:cNvPr id="161" name="object 161" descr=""/>
            <p:cNvSpPr/>
            <p:nvPr/>
          </p:nvSpPr>
          <p:spPr>
            <a:xfrm>
              <a:off x="2230845" y="7229131"/>
              <a:ext cx="81280" cy="137795"/>
            </a:xfrm>
            <a:custGeom>
              <a:avLst/>
              <a:gdLst/>
              <a:ahLst/>
              <a:cxnLst/>
              <a:rect l="l" t="t" r="r" b="b"/>
              <a:pathLst>
                <a:path w="81280" h="137795">
                  <a:moveTo>
                    <a:pt x="80434" y="115580"/>
                  </a:moveTo>
                  <a:lnTo>
                    <a:pt x="60397" y="0"/>
                  </a:lnTo>
                  <a:lnTo>
                    <a:pt x="55040" y="5999"/>
                  </a:lnTo>
                  <a:lnTo>
                    <a:pt x="47650" y="9676"/>
                  </a:lnTo>
                  <a:lnTo>
                    <a:pt x="19965" y="0"/>
                  </a:lnTo>
                  <a:lnTo>
                    <a:pt x="0" y="115640"/>
                  </a:lnTo>
                  <a:lnTo>
                    <a:pt x="1089" y="123423"/>
                  </a:lnTo>
                  <a:lnTo>
                    <a:pt x="8014" y="130171"/>
                  </a:lnTo>
                  <a:lnTo>
                    <a:pt x="19663" y="135163"/>
                  </a:lnTo>
                  <a:lnTo>
                    <a:pt x="34921" y="137681"/>
                  </a:lnTo>
                  <a:lnTo>
                    <a:pt x="50979" y="137162"/>
                  </a:lnTo>
                  <a:lnTo>
                    <a:pt x="64896" y="133801"/>
                  </a:lnTo>
                  <a:lnTo>
                    <a:pt x="75204" y="128153"/>
                  </a:lnTo>
                  <a:lnTo>
                    <a:pt x="80434" y="120773"/>
                  </a:lnTo>
                  <a:lnTo>
                    <a:pt x="80863" y="119022"/>
                  </a:lnTo>
                  <a:lnTo>
                    <a:pt x="80863" y="117331"/>
                  </a:lnTo>
                  <a:lnTo>
                    <a:pt x="80434" y="115640"/>
                  </a:lnTo>
                  <a:close/>
                </a:path>
              </a:pathLst>
            </a:custGeom>
            <a:ln w="4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60901" y="7131909"/>
              <a:ext cx="20251" cy="17149"/>
            </a:xfrm>
            <a:prstGeom prst="rect">
              <a:avLst/>
            </a:prstGeom>
          </p:spPr>
        </p:pic>
        <p:sp>
          <p:nvSpPr>
            <p:cNvPr id="163" name="object 163" descr=""/>
            <p:cNvSpPr/>
            <p:nvPr/>
          </p:nvSpPr>
          <p:spPr>
            <a:xfrm>
              <a:off x="2220344" y="7110230"/>
              <a:ext cx="101600" cy="120014"/>
            </a:xfrm>
            <a:custGeom>
              <a:avLst/>
              <a:gdLst/>
              <a:ahLst/>
              <a:cxnLst/>
              <a:rect l="l" t="t" r="r" b="b"/>
              <a:pathLst>
                <a:path w="101600" h="120015">
                  <a:moveTo>
                    <a:pt x="60808" y="30253"/>
                  </a:moveTo>
                  <a:lnTo>
                    <a:pt x="60808" y="25543"/>
                  </a:lnTo>
                  <a:lnTo>
                    <a:pt x="56300" y="21678"/>
                  </a:lnTo>
                  <a:lnTo>
                    <a:pt x="50718" y="21678"/>
                  </a:lnTo>
                  <a:lnTo>
                    <a:pt x="45065" y="21678"/>
                  </a:lnTo>
                  <a:lnTo>
                    <a:pt x="40557" y="25543"/>
                  </a:lnTo>
                  <a:lnTo>
                    <a:pt x="40557" y="30253"/>
                  </a:lnTo>
                  <a:lnTo>
                    <a:pt x="40557" y="34963"/>
                  </a:lnTo>
                  <a:lnTo>
                    <a:pt x="45065" y="38828"/>
                  </a:lnTo>
                  <a:lnTo>
                    <a:pt x="50718" y="38828"/>
                  </a:lnTo>
                  <a:lnTo>
                    <a:pt x="56300" y="38828"/>
                  </a:lnTo>
                  <a:lnTo>
                    <a:pt x="60808" y="34963"/>
                  </a:lnTo>
                  <a:lnTo>
                    <a:pt x="60808" y="30253"/>
                  </a:lnTo>
                  <a:close/>
                </a:path>
                <a:path w="101600" h="120015">
                  <a:moveTo>
                    <a:pt x="50718" y="119807"/>
                  </a:moveTo>
                  <a:lnTo>
                    <a:pt x="50718" y="38828"/>
                  </a:lnTo>
                </a:path>
                <a:path w="101600" h="120015">
                  <a:moveTo>
                    <a:pt x="29178" y="12137"/>
                  </a:moveTo>
                  <a:lnTo>
                    <a:pt x="22496" y="20627"/>
                  </a:lnTo>
                  <a:lnTo>
                    <a:pt x="20269" y="30283"/>
                  </a:lnTo>
                  <a:lnTo>
                    <a:pt x="22496" y="39940"/>
                  </a:lnTo>
                  <a:lnTo>
                    <a:pt x="29178" y="48430"/>
                  </a:lnTo>
                </a:path>
                <a:path w="101600" h="120015">
                  <a:moveTo>
                    <a:pt x="72186" y="48430"/>
                  </a:moveTo>
                  <a:lnTo>
                    <a:pt x="78868" y="39940"/>
                  </a:lnTo>
                  <a:lnTo>
                    <a:pt x="81096" y="30283"/>
                  </a:lnTo>
                  <a:lnTo>
                    <a:pt x="78868" y="20627"/>
                  </a:lnTo>
                  <a:lnTo>
                    <a:pt x="72186" y="12137"/>
                  </a:lnTo>
                </a:path>
                <a:path w="101600" h="120015">
                  <a:moveTo>
                    <a:pt x="14866" y="0"/>
                  </a:moveTo>
                  <a:lnTo>
                    <a:pt x="3716" y="14167"/>
                  </a:lnTo>
                  <a:lnTo>
                    <a:pt x="0" y="30276"/>
                  </a:lnTo>
                  <a:lnTo>
                    <a:pt x="3716" y="46374"/>
                  </a:lnTo>
                  <a:lnTo>
                    <a:pt x="14866" y="60507"/>
                  </a:lnTo>
                </a:path>
                <a:path w="101600" h="120015">
                  <a:moveTo>
                    <a:pt x="86570" y="60507"/>
                  </a:moveTo>
                  <a:lnTo>
                    <a:pt x="97720" y="46348"/>
                  </a:lnTo>
                  <a:lnTo>
                    <a:pt x="101437" y="30253"/>
                  </a:lnTo>
                  <a:lnTo>
                    <a:pt x="97720" y="14158"/>
                  </a:lnTo>
                  <a:lnTo>
                    <a:pt x="86570" y="0"/>
                  </a:lnTo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2230845" y="7131909"/>
              <a:ext cx="81280" cy="234950"/>
            </a:xfrm>
            <a:custGeom>
              <a:avLst/>
              <a:gdLst/>
              <a:ahLst/>
              <a:cxnLst/>
              <a:rect l="l" t="t" r="r" b="b"/>
              <a:pathLst>
                <a:path w="81280" h="234950">
                  <a:moveTo>
                    <a:pt x="40217" y="88285"/>
                  </a:moveTo>
                  <a:lnTo>
                    <a:pt x="29697" y="88285"/>
                  </a:lnTo>
                  <a:lnTo>
                    <a:pt x="20967" y="92210"/>
                  </a:lnTo>
                  <a:lnTo>
                    <a:pt x="19965" y="97222"/>
                  </a:lnTo>
                  <a:lnTo>
                    <a:pt x="0" y="212863"/>
                  </a:lnTo>
                  <a:lnTo>
                    <a:pt x="1089" y="220646"/>
                  </a:lnTo>
                  <a:lnTo>
                    <a:pt x="8014" y="227393"/>
                  </a:lnTo>
                  <a:lnTo>
                    <a:pt x="19663" y="232385"/>
                  </a:lnTo>
                  <a:lnTo>
                    <a:pt x="34921" y="234904"/>
                  </a:lnTo>
                  <a:lnTo>
                    <a:pt x="50979" y="234385"/>
                  </a:lnTo>
                  <a:lnTo>
                    <a:pt x="64896" y="231024"/>
                  </a:lnTo>
                  <a:lnTo>
                    <a:pt x="75204" y="225376"/>
                  </a:lnTo>
                  <a:lnTo>
                    <a:pt x="80434" y="217996"/>
                  </a:lnTo>
                  <a:lnTo>
                    <a:pt x="80863" y="216244"/>
                  </a:lnTo>
                  <a:lnTo>
                    <a:pt x="80863" y="214553"/>
                  </a:lnTo>
                  <a:lnTo>
                    <a:pt x="80434" y="212863"/>
                  </a:lnTo>
                  <a:lnTo>
                    <a:pt x="60540" y="98128"/>
                  </a:lnTo>
                  <a:lnTo>
                    <a:pt x="60540" y="92693"/>
                  </a:lnTo>
                  <a:lnTo>
                    <a:pt x="51380" y="88285"/>
                  </a:lnTo>
                  <a:lnTo>
                    <a:pt x="40217" y="88285"/>
                  </a:lnTo>
                  <a:close/>
                </a:path>
                <a:path w="81280" h="234950">
                  <a:moveTo>
                    <a:pt x="50307" y="8574"/>
                  </a:moveTo>
                  <a:lnTo>
                    <a:pt x="50307" y="3864"/>
                  </a:lnTo>
                  <a:lnTo>
                    <a:pt x="45798" y="0"/>
                  </a:lnTo>
                  <a:lnTo>
                    <a:pt x="40217" y="0"/>
                  </a:lnTo>
                  <a:lnTo>
                    <a:pt x="34563" y="0"/>
                  </a:lnTo>
                  <a:lnTo>
                    <a:pt x="30055" y="3864"/>
                  </a:lnTo>
                  <a:lnTo>
                    <a:pt x="30055" y="8574"/>
                  </a:lnTo>
                  <a:lnTo>
                    <a:pt x="30055" y="13285"/>
                  </a:lnTo>
                  <a:lnTo>
                    <a:pt x="34563" y="17149"/>
                  </a:lnTo>
                  <a:lnTo>
                    <a:pt x="40217" y="17149"/>
                  </a:lnTo>
                  <a:lnTo>
                    <a:pt x="45798" y="17149"/>
                  </a:lnTo>
                  <a:lnTo>
                    <a:pt x="50307" y="13285"/>
                  </a:lnTo>
                  <a:lnTo>
                    <a:pt x="50307" y="8574"/>
                  </a:lnTo>
                  <a:close/>
                </a:path>
                <a:path w="81280" h="234950">
                  <a:moveTo>
                    <a:pt x="40217" y="88285"/>
                  </a:moveTo>
                  <a:lnTo>
                    <a:pt x="40217" y="17149"/>
                  </a:lnTo>
                </a:path>
              </a:pathLst>
            </a:custGeom>
            <a:ln w="9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1752748" y="6297123"/>
              <a:ext cx="1735455" cy="855980"/>
            </a:xfrm>
            <a:custGeom>
              <a:avLst/>
              <a:gdLst/>
              <a:ahLst/>
              <a:cxnLst/>
              <a:rect l="l" t="t" r="r" b="b"/>
              <a:pathLst>
                <a:path w="1735454" h="855979">
                  <a:moveTo>
                    <a:pt x="1735419" y="855921"/>
                  </a:moveTo>
                  <a:lnTo>
                    <a:pt x="0" y="0"/>
                  </a:lnTo>
                </a:path>
              </a:pathLst>
            </a:custGeom>
            <a:ln w="13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2178105" y="6652619"/>
              <a:ext cx="879475" cy="145415"/>
            </a:xfrm>
            <a:custGeom>
              <a:avLst/>
              <a:gdLst/>
              <a:ahLst/>
              <a:cxnLst/>
              <a:rect l="l" t="t" r="r" b="b"/>
              <a:pathLst>
                <a:path w="879475" h="145415">
                  <a:moveTo>
                    <a:pt x="879052" y="0"/>
                  </a:moveTo>
                  <a:lnTo>
                    <a:pt x="0" y="0"/>
                  </a:lnTo>
                  <a:lnTo>
                    <a:pt x="0" y="144928"/>
                  </a:lnTo>
                  <a:lnTo>
                    <a:pt x="879052" y="144928"/>
                  </a:lnTo>
                  <a:lnTo>
                    <a:pt x="879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 descr=""/>
          <p:cNvSpPr txBox="1"/>
          <p:nvPr/>
        </p:nvSpPr>
        <p:spPr>
          <a:xfrm>
            <a:off x="2168124" y="6633880"/>
            <a:ext cx="904875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165">
                <a:latin typeface="Arial"/>
                <a:cs typeface="Arial"/>
              </a:rPr>
              <a:t> </a:t>
            </a:r>
            <a:r>
              <a:rPr dirty="0" sz="450" spc="60">
                <a:latin typeface="Arial"/>
                <a:cs typeface="Arial"/>
              </a:rPr>
              <a:t>a</a:t>
            </a:r>
            <a:r>
              <a:rPr dirty="0" sz="450" spc="170">
                <a:latin typeface="Arial"/>
                <a:cs typeface="Arial"/>
              </a:rPr>
              <a:t> </a:t>
            </a:r>
            <a:r>
              <a:rPr dirty="0" sz="450">
                <a:latin typeface="Arial"/>
                <a:cs typeface="Arial"/>
              </a:rPr>
              <a:t>Internet</a:t>
            </a:r>
            <a:r>
              <a:rPr dirty="0" sz="450" spc="17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(50MB)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2496302" y="6706344"/>
            <a:ext cx="248285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40">
                <a:latin typeface="Arial"/>
                <a:cs typeface="Arial"/>
              </a:rPr>
              <a:t>Jazztel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9" name="object 169" descr=""/>
          <p:cNvGrpSpPr/>
          <p:nvPr/>
        </p:nvGrpSpPr>
        <p:grpSpPr>
          <a:xfrm>
            <a:off x="1335864" y="6079911"/>
            <a:ext cx="833755" cy="434975"/>
            <a:chOff x="1335864" y="6079911"/>
            <a:chExt cx="833755" cy="434975"/>
          </a:xfrm>
        </p:grpSpPr>
        <p:sp>
          <p:nvSpPr>
            <p:cNvPr id="170" name="object 170" descr=""/>
            <p:cNvSpPr/>
            <p:nvPr/>
          </p:nvSpPr>
          <p:spPr>
            <a:xfrm>
              <a:off x="1335862" y="6079921"/>
              <a:ext cx="833755" cy="434975"/>
            </a:xfrm>
            <a:custGeom>
              <a:avLst/>
              <a:gdLst/>
              <a:ahLst/>
              <a:cxnLst/>
              <a:rect l="l" t="t" r="r" b="b"/>
              <a:pathLst>
                <a:path w="833755" h="434975">
                  <a:moveTo>
                    <a:pt x="833716" y="310934"/>
                  </a:moveTo>
                  <a:lnTo>
                    <a:pt x="829360" y="280263"/>
                  </a:lnTo>
                  <a:lnTo>
                    <a:pt x="816838" y="252107"/>
                  </a:lnTo>
                  <a:lnTo>
                    <a:pt x="797039" y="227596"/>
                  </a:lnTo>
                  <a:lnTo>
                    <a:pt x="770813" y="207911"/>
                  </a:lnTo>
                  <a:lnTo>
                    <a:pt x="770890" y="203555"/>
                  </a:lnTo>
                  <a:lnTo>
                    <a:pt x="762469" y="157124"/>
                  </a:lnTo>
                  <a:lnTo>
                    <a:pt x="739051" y="116751"/>
                  </a:lnTo>
                  <a:lnTo>
                    <a:pt x="703364" y="84886"/>
                  </a:lnTo>
                  <a:lnTo>
                    <a:pt x="658126" y="63969"/>
                  </a:lnTo>
                  <a:lnTo>
                    <a:pt x="606082" y="56464"/>
                  </a:lnTo>
                  <a:lnTo>
                    <a:pt x="593242" y="56908"/>
                  </a:lnTo>
                  <a:lnTo>
                    <a:pt x="580504" y="58254"/>
                  </a:lnTo>
                  <a:lnTo>
                    <a:pt x="567931" y="60477"/>
                  </a:lnTo>
                  <a:lnTo>
                    <a:pt x="555561" y="63588"/>
                  </a:lnTo>
                  <a:lnTo>
                    <a:pt x="528624" y="37058"/>
                  </a:lnTo>
                  <a:lnTo>
                    <a:pt x="495808" y="17043"/>
                  </a:lnTo>
                  <a:lnTo>
                    <a:pt x="458571" y="4406"/>
                  </a:lnTo>
                  <a:lnTo>
                    <a:pt x="418414" y="0"/>
                  </a:lnTo>
                  <a:lnTo>
                    <a:pt x="370598" y="6121"/>
                  </a:lnTo>
                  <a:lnTo>
                    <a:pt x="328028" y="23317"/>
                  </a:lnTo>
                  <a:lnTo>
                    <a:pt x="292671" y="49834"/>
                  </a:lnTo>
                  <a:lnTo>
                    <a:pt x="266471" y="83934"/>
                  </a:lnTo>
                  <a:lnTo>
                    <a:pt x="251383" y="123850"/>
                  </a:lnTo>
                  <a:lnTo>
                    <a:pt x="221462" y="126885"/>
                  </a:lnTo>
                  <a:lnTo>
                    <a:pt x="193522" y="135445"/>
                  </a:lnTo>
                  <a:lnTo>
                    <a:pt x="168389" y="149123"/>
                  </a:lnTo>
                  <a:lnTo>
                    <a:pt x="146913" y="167513"/>
                  </a:lnTo>
                  <a:lnTo>
                    <a:pt x="100418" y="174917"/>
                  </a:lnTo>
                  <a:lnTo>
                    <a:pt x="60083" y="194106"/>
                  </a:lnTo>
                  <a:lnTo>
                    <a:pt x="28308" y="222935"/>
                  </a:lnTo>
                  <a:lnTo>
                    <a:pt x="7467" y="259270"/>
                  </a:lnTo>
                  <a:lnTo>
                    <a:pt x="0" y="300964"/>
                  </a:lnTo>
                  <a:lnTo>
                    <a:pt x="7645" y="343115"/>
                  </a:lnTo>
                  <a:lnTo>
                    <a:pt x="28930" y="379755"/>
                  </a:lnTo>
                  <a:lnTo>
                    <a:pt x="61379" y="408686"/>
                  </a:lnTo>
                  <a:lnTo>
                    <a:pt x="102489" y="427659"/>
                  </a:lnTo>
                  <a:lnTo>
                    <a:pt x="149783" y="434479"/>
                  </a:lnTo>
                  <a:lnTo>
                    <a:pt x="707631" y="434479"/>
                  </a:lnTo>
                  <a:lnTo>
                    <a:pt x="728814" y="430860"/>
                  </a:lnTo>
                  <a:lnTo>
                    <a:pt x="771258" y="414159"/>
                  </a:lnTo>
                  <a:lnTo>
                    <a:pt x="804430" y="386854"/>
                  </a:lnTo>
                  <a:lnTo>
                    <a:pt x="826008" y="351561"/>
                  </a:lnTo>
                  <a:lnTo>
                    <a:pt x="833716" y="310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1357811" y="6098450"/>
              <a:ext cx="789940" cy="397510"/>
            </a:xfrm>
            <a:custGeom>
              <a:avLst/>
              <a:gdLst/>
              <a:ahLst/>
              <a:cxnLst/>
              <a:rect l="l" t="t" r="r" b="b"/>
              <a:pathLst>
                <a:path w="789939" h="397510">
                  <a:moveTo>
                    <a:pt x="236336" y="123792"/>
                  </a:moveTo>
                  <a:lnTo>
                    <a:pt x="230103" y="123792"/>
                  </a:lnTo>
                  <a:lnTo>
                    <a:pt x="202535" y="126771"/>
                  </a:lnTo>
                  <a:lnTo>
                    <a:pt x="177024" y="135394"/>
                  </a:lnTo>
                  <a:lnTo>
                    <a:pt x="154503" y="149191"/>
                  </a:lnTo>
                  <a:lnTo>
                    <a:pt x="135908" y="167693"/>
                  </a:lnTo>
                  <a:lnTo>
                    <a:pt x="83371" y="174403"/>
                  </a:lnTo>
                  <a:lnTo>
                    <a:pt x="40131" y="198634"/>
                  </a:lnTo>
                  <a:lnTo>
                    <a:pt x="10802" y="236079"/>
                  </a:lnTo>
                  <a:lnTo>
                    <a:pt x="0" y="282428"/>
                  </a:lnTo>
                  <a:lnTo>
                    <a:pt x="10062" y="327143"/>
                  </a:lnTo>
                  <a:lnTo>
                    <a:pt x="37486" y="363694"/>
                  </a:lnTo>
                  <a:lnTo>
                    <a:pt x="78127" y="388356"/>
                  </a:lnTo>
                  <a:lnTo>
                    <a:pt x="127843" y="397404"/>
                  </a:lnTo>
                  <a:lnTo>
                    <a:pt x="683541" y="397404"/>
                  </a:lnTo>
                  <a:lnTo>
                    <a:pt x="701216" y="394446"/>
                  </a:lnTo>
                  <a:lnTo>
                    <a:pt x="737078" y="380257"/>
                  </a:lnTo>
                  <a:lnTo>
                    <a:pt x="738756" y="378866"/>
                  </a:lnTo>
                  <a:lnTo>
                    <a:pt x="127843" y="378866"/>
                  </a:lnTo>
                  <a:lnTo>
                    <a:pt x="86662" y="371279"/>
                  </a:lnTo>
                  <a:lnTo>
                    <a:pt x="52997" y="350597"/>
                  </a:lnTo>
                  <a:lnTo>
                    <a:pt x="30282" y="319941"/>
                  </a:lnTo>
                  <a:lnTo>
                    <a:pt x="21947" y="282428"/>
                  </a:lnTo>
                  <a:lnTo>
                    <a:pt x="30282" y="244906"/>
                  </a:lnTo>
                  <a:lnTo>
                    <a:pt x="52997" y="214229"/>
                  </a:lnTo>
                  <a:lnTo>
                    <a:pt x="86662" y="193527"/>
                  </a:lnTo>
                  <a:lnTo>
                    <a:pt x="127843" y="185930"/>
                  </a:lnTo>
                  <a:lnTo>
                    <a:pt x="148446" y="185930"/>
                  </a:lnTo>
                  <a:lnTo>
                    <a:pt x="151028" y="182186"/>
                  </a:lnTo>
                  <a:lnTo>
                    <a:pt x="166199" y="165437"/>
                  </a:lnTo>
                  <a:lnTo>
                    <a:pt x="185035" y="152906"/>
                  </a:lnTo>
                  <a:lnTo>
                    <a:pt x="206637" y="145051"/>
                  </a:lnTo>
                  <a:lnTo>
                    <a:pt x="230103" y="142331"/>
                  </a:lnTo>
                  <a:lnTo>
                    <a:pt x="270819" y="142331"/>
                  </a:lnTo>
                  <a:lnTo>
                    <a:pt x="270521" y="136655"/>
                  </a:lnTo>
                  <a:lnTo>
                    <a:pt x="270435" y="133333"/>
                  </a:lnTo>
                  <a:lnTo>
                    <a:pt x="272233" y="125242"/>
                  </a:lnTo>
                  <a:lnTo>
                    <a:pt x="248759" y="125242"/>
                  </a:lnTo>
                  <a:lnTo>
                    <a:pt x="242569" y="124275"/>
                  </a:lnTo>
                  <a:lnTo>
                    <a:pt x="236336" y="123792"/>
                  </a:lnTo>
                  <a:close/>
                </a:path>
                <a:path w="789939" h="397510">
                  <a:moveTo>
                    <a:pt x="654928" y="74939"/>
                  </a:moveTo>
                  <a:lnTo>
                    <a:pt x="584143" y="74939"/>
                  </a:lnTo>
                  <a:lnTo>
                    <a:pt x="631176" y="83606"/>
                  </a:lnTo>
                  <a:lnTo>
                    <a:pt x="669622" y="107224"/>
                  </a:lnTo>
                  <a:lnTo>
                    <a:pt x="695563" y="142221"/>
                  </a:lnTo>
                  <a:lnTo>
                    <a:pt x="705080" y="185024"/>
                  </a:lnTo>
                  <a:lnTo>
                    <a:pt x="705080" y="191063"/>
                  </a:lnTo>
                  <a:lnTo>
                    <a:pt x="704508" y="196981"/>
                  </a:lnTo>
                  <a:lnTo>
                    <a:pt x="703363" y="203140"/>
                  </a:lnTo>
                  <a:lnTo>
                    <a:pt x="702003" y="210145"/>
                  </a:lnTo>
                  <a:lnTo>
                    <a:pt x="709660" y="213044"/>
                  </a:lnTo>
                  <a:lnTo>
                    <a:pt x="733676" y="226265"/>
                  </a:lnTo>
                  <a:lnTo>
                    <a:pt x="752042" y="244762"/>
                  </a:lnTo>
                  <a:lnTo>
                    <a:pt x="763780" y="267222"/>
                  </a:lnTo>
                  <a:lnTo>
                    <a:pt x="767911" y="292332"/>
                  </a:lnTo>
                  <a:lnTo>
                    <a:pt x="762604" y="320963"/>
                  </a:lnTo>
                  <a:lnTo>
                    <a:pt x="747784" y="345751"/>
                  </a:lnTo>
                  <a:lnTo>
                    <a:pt x="725102" y="364844"/>
                  </a:lnTo>
                  <a:lnTo>
                    <a:pt x="696207" y="376390"/>
                  </a:lnTo>
                  <a:lnTo>
                    <a:pt x="681394" y="378866"/>
                  </a:lnTo>
                  <a:lnTo>
                    <a:pt x="738756" y="378866"/>
                  </a:lnTo>
                  <a:lnTo>
                    <a:pt x="765111" y="357021"/>
                  </a:lnTo>
                  <a:lnTo>
                    <a:pt x="783362" y="326969"/>
                  </a:lnTo>
                  <a:lnTo>
                    <a:pt x="789880" y="292332"/>
                  </a:lnTo>
                  <a:lnTo>
                    <a:pt x="785402" y="263661"/>
                  </a:lnTo>
                  <a:lnTo>
                    <a:pt x="772625" y="237697"/>
                  </a:lnTo>
                  <a:lnTo>
                    <a:pt x="752535" y="215786"/>
                  </a:lnTo>
                  <a:lnTo>
                    <a:pt x="726119" y="199276"/>
                  </a:lnTo>
                  <a:lnTo>
                    <a:pt x="726692" y="194505"/>
                  </a:lnTo>
                  <a:lnTo>
                    <a:pt x="726953" y="191063"/>
                  </a:lnTo>
                  <a:lnTo>
                    <a:pt x="727049" y="185024"/>
                  </a:lnTo>
                  <a:lnTo>
                    <a:pt x="719751" y="144424"/>
                  </a:lnTo>
                  <a:lnTo>
                    <a:pt x="699437" y="109123"/>
                  </a:lnTo>
                  <a:lnTo>
                    <a:pt x="668482" y="81259"/>
                  </a:lnTo>
                  <a:lnTo>
                    <a:pt x="654928" y="74939"/>
                  </a:lnTo>
                  <a:close/>
                </a:path>
                <a:path w="789939" h="397510">
                  <a:moveTo>
                    <a:pt x="148446" y="185930"/>
                  </a:moveTo>
                  <a:lnTo>
                    <a:pt x="131822" y="185930"/>
                  </a:lnTo>
                  <a:lnTo>
                    <a:pt x="135829" y="186172"/>
                  </a:lnTo>
                  <a:lnTo>
                    <a:pt x="140065" y="186715"/>
                  </a:lnTo>
                  <a:lnTo>
                    <a:pt x="147322" y="187561"/>
                  </a:lnTo>
                  <a:lnTo>
                    <a:pt x="148446" y="185930"/>
                  </a:lnTo>
                  <a:close/>
                </a:path>
                <a:path w="789939" h="397510">
                  <a:moveTo>
                    <a:pt x="270819" y="142331"/>
                  </a:moveTo>
                  <a:lnTo>
                    <a:pt x="230103" y="142331"/>
                  </a:lnTo>
                  <a:lnTo>
                    <a:pt x="236652" y="142556"/>
                  </a:lnTo>
                  <a:lnTo>
                    <a:pt x="243190" y="143229"/>
                  </a:lnTo>
                  <a:lnTo>
                    <a:pt x="249698" y="144344"/>
                  </a:lnTo>
                  <a:lnTo>
                    <a:pt x="256158" y="145894"/>
                  </a:lnTo>
                  <a:lnTo>
                    <a:pt x="271222" y="150000"/>
                  </a:lnTo>
                  <a:lnTo>
                    <a:pt x="270819" y="142331"/>
                  </a:lnTo>
                  <a:close/>
                </a:path>
                <a:path w="789939" h="397510">
                  <a:moveTo>
                    <a:pt x="396467" y="0"/>
                  </a:moveTo>
                  <a:lnTo>
                    <a:pt x="351388" y="6323"/>
                  </a:lnTo>
                  <a:lnTo>
                    <a:pt x="311884" y="23980"/>
                  </a:lnTo>
                  <a:lnTo>
                    <a:pt x="280149" y="51000"/>
                  </a:lnTo>
                  <a:lnTo>
                    <a:pt x="258376" y="85410"/>
                  </a:lnTo>
                  <a:lnTo>
                    <a:pt x="248759" y="125242"/>
                  </a:lnTo>
                  <a:lnTo>
                    <a:pt x="272233" y="125242"/>
                  </a:lnTo>
                  <a:lnTo>
                    <a:pt x="280355" y="88689"/>
                  </a:lnTo>
                  <a:lnTo>
                    <a:pt x="307391" y="52174"/>
                  </a:lnTo>
                  <a:lnTo>
                    <a:pt x="347458" y="27525"/>
                  </a:lnTo>
                  <a:lnTo>
                    <a:pt x="396467" y="18478"/>
                  </a:lnTo>
                  <a:lnTo>
                    <a:pt x="470740" y="18478"/>
                  </a:lnTo>
                  <a:lnTo>
                    <a:pt x="435264" y="4795"/>
                  </a:lnTo>
                  <a:lnTo>
                    <a:pt x="396467" y="0"/>
                  </a:lnTo>
                  <a:close/>
                </a:path>
                <a:path w="789939" h="397510">
                  <a:moveTo>
                    <a:pt x="470740" y="18478"/>
                  </a:moveTo>
                  <a:lnTo>
                    <a:pt x="396467" y="18478"/>
                  </a:lnTo>
                  <a:lnTo>
                    <a:pt x="431558" y="23174"/>
                  </a:lnTo>
                  <a:lnTo>
                    <a:pt x="463370" y="36526"/>
                  </a:lnTo>
                  <a:lnTo>
                    <a:pt x="490007" y="57430"/>
                  </a:lnTo>
                  <a:lnTo>
                    <a:pt x="509576" y="84782"/>
                  </a:lnTo>
                  <a:lnTo>
                    <a:pt x="514514" y="94625"/>
                  </a:lnTo>
                  <a:lnTo>
                    <a:pt x="525320" y="89070"/>
                  </a:lnTo>
                  <a:lnTo>
                    <a:pt x="539170" y="82964"/>
                  </a:lnTo>
                  <a:lnTo>
                    <a:pt x="553738" y="78540"/>
                  </a:lnTo>
                  <a:lnTo>
                    <a:pt x="568803" y="75848"/>
                  </a:lnTo>
                  <a:lnTo>
                    <a:pt x="584143" y="74939"/>
                  </a:lnTo>
                  <a:lnTo>
                    <a:pt x="654928" y="74939"/>
                  </a:lnTo>
                  <a:lnTo>
                    <a:pt x="640681" y="68297"/>
                  </a:lnTo>
                  <a:lnTo>
                    <a:pt x="524533" y="68297"/>
                  </a:lnTo>
                  <a:lnTo>
                    <a:pt x="501097" y="39996"/>
                  </a:lnTo>
                  <a:lnTo>
                    <a:pt x="470740" y="18478"/>
                  </a:lnTo>
                  <a:close/>
                </a:path>
                <a:path w="789939" h="397510">
                  <a:moveTo>
                    <a:pt x="584143" y="56401"/>
                  </a:moveTo>
                  <a:lnTo>
                    <a:pt x="568750" y="57164"/>
                  </a:lnTo>
                  <a:lnTo>
                    <a:pt x="553586" y="59428"/>
                  </a:lnTo>
                  <a:lnTo>
                    <a:pt x="538798" y="63152"/>
                  </a:lnTo>
                  <a:lnTo>
                    <a:pt x="524533" y="68297"/>
                  </a:lnTo>
                  <a:lnTo>
                    <a:pt x="640681" y="68297"/>
                  </a:lnTo>
                  <a:lnTo>
                    <a:pt x="629260" y="62972"/>
                  </a:lnTo>
                  <a:lnTo>
                    <a:pt x="584143" y="5640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2" name="object 172" descr=""/>
          <p:cNvSpPr txBox="1"/>
          <p:nvPr/>
        </p:nvSpPr>
        <p:spPr>
          <a:xfrm>
            <a:off x="1625529" y="6233697"/>
            <a:ext cx="254635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80">
                <a:latin typeface="Calibri"/>
                <a:cs typeface="Calibri"/>
              </a:rPr>
              <a:t>WWW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73" name="object 173" descr=""/>
          <p:cNvGrpSpPr/>
          <p:nvPr/>
        </p:nvGrpSpPr>
        <p:grpSpPr>
          <a:xfrm>
            <a:off x="1829247" y="8072303"/>
            <a:ext cx="1712595" cy="1103630"/>
            <a:chOff x="1829247" y="8072303"/>
            <a:chExt cx="1712595" cy="1103630"/>
          </a:xfrm>
        </p:grpSpPr>
        <p:sp>
          <p:nvSpPr>
            <p:cNvPr id="174" name="object 174" descr=""/>
            <p:cNvSpPr/>
            <p:nvPr/>
          </p:nvSpPr>
          <p:spPr>
            <a:xfrm>
              <a:off x="2362302" y="8359812"/>
              <a:ext cx="152400" cy="299720"/>
            </a:xfrm>
            <a:custGeom>
              <a:avLst/>
              <a:gdLst/>
              <a:ahLst/>
              <a:cxnLst/>
              <a:rect l="l" t="t" r="r" b="b"/>
              <a:pathLst>
                <a:path w="152400" h="299720">
                  <a:moveTo>
                    <a:pt x="152138" y="299578"/>
                  </a:moveTo>
                  <a:lnTo>
                    <a:pt x="152138" y="0"/>
                  </a:lnTo>
                  <a:lnTo>
                    <a:pt x="0" y="0"/>
                  </a:lnTo>
                </a:path>
              </a:pathLst>
            </a:custGeom>
            <a:ln w="149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1928072" y="8194473"/>
              <a:ext cx="170815" cy="88900"/>
            </a:xfrm>
            <a:custGeom>
              <a:avLst/>
              <a:gdLst/>
              <a:ahLst/>
              <a:cxnLst/>
              <a:rect l="l" t="t" r="r" b="b"/>
              <a:pathLst>
                <a:path w="170814" h="88900">
                  <a:moveTo>
                    <a:pt x="152424" y="0"/>
                  </a:moveTo>
                  <a:lnTo>
                    <a:pt x="150277" y="181"/>
                  </a:lnTo>
                  <a:lnTo>
                    <a:pt x="0" y="88285"/>
                  </a:lnTo>
                  <a:lnTo>
                    <a:pt x="68197" y="88285"/>
                  </a:lnTo>
                  <a:lnTo>
                    <a:pt x="133863" y="69927"/>
                  </a:lnTo>
                  <a:lnTo>
                    <a:pt x="169742" y="19867"/>
                  </a:lnTo>
                  <a:lnTo>
                    <a:pt x="170212" y="13665"/>
                  </a:lnTo>
                  <a:lnTo>
                    <a:pt x="167926" y="7978"/>
                  </a:lnTo>
                  <a:lnTo>
                    <a:pt x="163291" y="3435"/>
                  </a:lnTo>
                  <a:lnTo>
                    <a:pt x="156718" y="664"/>
                  </a:lnTo>
                  <a:lnTo>
                    <a:pt x="154642" y="181"/>
                  </a:lnTo>
                  <a:lnTo>
                    <a:pt x="15242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52074" y="8077383"/>
              <a:ext cx="226275" cy="132790"/>
            </a:xfrm>
            <a:prstGeom prst="rect">
              <a:avLst/>
            </a:prstGeom>
          </p:spPr>
        </p:pic>
        <p:sp>
          <p:nvSpPr>
            <p:cNvPr id="177" name="object 177" descr=""/>
            <p:cNvSpPr/>
            <p:nvPr/>
          </p:nvSpPr>
          <p:spPr>
            <a:xfrm>
              <a:off x="1852074" y="8077383"/>
              <a:ext cx="226695" cy="133350"/>
            </a:xfrm>
            <a:custGeom>
              <a:avLst/>
              <a:gdLst/>
              <a:ahLst/>
              <a:cxnLst/>
              <a:rect l="l" t="t" r="r" b="b"/>
              <a:pathLst>
                <a:path w="226694" h="133350">
                  <a:moveTo>
                    <a:pt x="226275" y="103865"/>
                  </a:moveTo>
                  <a:lnTo>
                    <a:pt x="226275" y="117270"/>
                  </a:lnTo>
                  <a:lnTo>
                    <a:pt x="221199" y="123704"/>
                  </a:lnTo>
                  <a:lnTo>
                    <a:pt x="214333" y="128608"/>
                  </a:lnTo>
                  <a:lnTo>
                    <a:pt x="206138" y="131724"/>
                  </a:lnTo>
                  <a:lnTo>
                    <a:pt x="197078" y="132790"/>
                  </a:lnTo>
                  <a:lnTo>
                    <a:pt x="197078" y="119142"/>
                  </a:lnTo>
                  <a:lnTo>
                    <a:pt x="194214" y="109700"/>
                  </a:lnTo>
                  <a:lnTo>
                    <a:pt x="189466" y="100891"/>
                  </a:lnTo>
                  <a:lnTo>
                    <a:pt x="182959" y="92920"/>
                  </a:lnTo>
                  <a:lnTo>
                    <a:pt x="174822" y="85990"/>
                  </a:lnTo>
                  <a:lnTo>
                    <a:pt x="37283" y="18599"/>
                  </a:lnTo>
                  <a:lnTo>
                    <a:pt x="26828" y="19678"/>
                  </a:lnTo>
                  <a:lnTo>
                    <a:pt x="16924" y="22478"/>
                  </a:lnTo>
                  <a:lnTo>
                    <a:pt x="7878" y="26887"/>
                  </a:lnTo>
                  <a:lnTo>
                    <a:pt x="0" y="32789"/>
                  </a:lnTo>
                  <a:lnTo>
                    <a:pt x="3883" y="24390"/>
                  </a:lnTo>
                  <a:lnTo>
                    <a:pt x="9866" y="17044"/>
                  </a:lnTo>
                  <a:lnTo>
                    <a:pt x="17660" y="11033"/>
                  </a:lnTo>
                  <a:lnTo>
                    <a:pt x="26978" y="6642"/>
                  </a:lnTo>
                  <a:lnTo>
                    <a:pt x="51022" y="0"/>
                  </a:lnTo>
                  <a:lnTo>
                    <a:pt x="202946" y="73732"/>
                  </a:lnTo>
                  <a:lnTo>
                    <a:pt x="210526" y="80215"/>
                  </a:lnTo>
                  <a:lnTo>
                    <a:pt x="216999" y="87462"/>
                  </a:lnTo>
                  <a:lnTo>
                    <a:pt x="222277" y="95377"/>
                  </a:lnTo>
                  <a:lnTo>
                    <a:pt x="226275" y="103865"/>
                  </a:lnTo>
                  <a:close/>
                </a:path>
              </a:pathLst>
            </a:custGeom>
            <a:ln w="4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27428" y="8166393"/>
              <a:ext cx="121724" cy="116425"/>
            </a:xfrm>
            <a:prstGeom prst="rect">
              <a:avLst/>
            </a:prstGeom>
          </p:spPr>
        </p:pic>
        <p:sp>
          <p:nvSpPr>
            <p:cNvPr id="179" name="object 179" descr=""/>
            <p:cNvSpPr/>
            <p:nvPr/>
          </p:nvSpPr>
          <p:spPr>
            <a:xfrm>
              <a:off x="1927428" y="8166393"/>
              <a:ext cx="121920" cy="116839"/>
            </a:xfrm>
            <a:custGeom>
              <a:avLst/>
              <a:gdLst/>
              <a:ahLst/>
              <a:cxnLst/>
              <a:rect l="l" t="t" r="r" b="b"/>
              <a:pathLst>
                <a:path w="121919" h="116840">
                  <a:moveTo>
                    <a:pt x="121724" y="58877"/>
                  </a:moveTo>
                  <a:lnTo>
                    <a:pt x="8086" y="113708"/>
                  </a:lnTo>
                  <a:lnTo>
                    <a:pt x="5653" y="115097"/>
                  </a:lnTo>
                  <a:lnTo>
                    <a:pt x="2862" y="116002"/>
                  </a:lnTo>
                  <a:lnTo>
                    <a:pt x="0" y="116425"/>
                  </a:lnTo>
                  <a:lnTo>
                    <a:pt x="0" y="86232"/>
                  </a:lnTo>
                  <a:lnTo>
                    <a:pt x="56032" y="8212"/>
                  </a:lnTo>
                  <a:lnTo>
                    <a:pt x="72991" y="0"/>
                  </a:lnTo>
                  <a:lnTo>
                    <a:pt x="121724" y="43780"/>
                  </a:lnTo>
                  <a:lnTo>
                    <a:pt x="121724" y="58877"/>
                  </a:lnTo>
                  <a:close/>
                </a:path>
              </a:pathLst>
            </a:custGeom>
            <a:ln w="47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890073" y="8119835"/>
              <a:ext cx="110346" cy="54770"/>
            </a:xfrm>
            <a:prstGeom prst="rect">
              <a:avLst/>
            </a:prstGeom>
          </p:spPr>
        </p:pic>
        <p:sp>
          <p:nvSpPr>
            <p:cNvPr id="181" name="object 181" descr=""/>
            <p:cNvSpPr/>
            <p:nvPr/>
          </p:nvSpPr>
          <p:spPr>
            <a:xfrm>
              <a:off x="1890073" y="8119835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89" h="55245">
                  <a:moveTo>
                    <a:pt x="17890" y="0"/>
                  </a:moveTo>
                  <a:lnTo>
                    <a:pt x="110346" y="46558"/>
                  </a:lnTo>
                  <a:lnTo>
                    <a:pt x="93386" y="54770"/>
                  </a:lnTo>
                  <a:lnTo>
                    <a:pt x="71131" y="43901"/>
                  </a:lnTo>
                  <a:lnTo>
                    <a:pt x="70702" y="32367"/>
                  </a:lnTo>
                  <a:lnTo>
                    <a:pt x="57463" y="26268"/>
                  </a:lnTo>
                  <a:lnTo>
                    <a:pt x="57391" y="37137"/>
                  </a:lnTo>
                  <a:lnTo>
                    <a:pt x="31558" y="24456"/>
                  </a:lnTo>
                  <a:lnTo>
                    <a:pt x="31629" y="13224"/>
                  </a:lnTo>
                  <a:lnTo>
                    <a:pt x="18605" y="7125"/>
                  </a:lnTo>
                  <a:lnTo>
                    <a:pt x="18605" y="18478"/>
                  </a:lnTo>
                  <a:lnTo>
                    <a:pt x="0" y="8937"/>
                  </a:lnTo>
                  <a:lnTo>
                    <a:pt x="17890" y="0"/>
                  </a:lnTo>
                  <a:close/>
                </a:path>
              </a:pathLst>
            </a:custGeom>
            <a:ln w="4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52003" y="8095982"/>
              <a:ext cx="197149" cy="114699"/>
            </a:xfrm>
            <a:prstGeom prst="rect">
              <a:avLst/>
            </a:prstGeom>
          </p:spPr>
        </p:pic>
        <p:sp>
          <p:nvSpPr>
            <p:cNvPr id="183" name="object 183" descr=""/>
            <p:cNvSpPr/>
            <p:nvPr/>
          </p:nvSpPr>
          <p:spPr>
            <a:xfrm>
              <a:off x="1852003" y="8095982"/>
              <a:ext cx="197485" cy="114935"/>
            </a:xfrm>
            <a:custGeom>
              <a:avLst/>
              <a:gdLst/>
              <a:ahLst/>
              <a:cxnLst/>
              <a:rect l="l" t="t" r="r" b="b"/>
              <a:pathLst>
                <a:path w="197485" h="114934">
                  <a:moveTo>
                    <a:pt x="148416" y="70410"/>
                  </a:moveTo>
                  <a:lnTo>
                    <a:pt x="154284" y="87621"/>
                  </a:lnTo>
                  <a:lnTo>
                    <a:pt x="154571" y="102717"/>
                  </a:lnTo>
                  <a:lnTo>
                    <a:pt x="163709" y="108832"/>
                  </a:lnTo>
                  <a:lnTo>
                    <a:pt x="174169" y="112870"/>
                  </a:lnTo>
                  <a:lnTo>
                    <a:pt x="185475" y="114699"/>
                  </a:lnTo>
                  <a:lnTo>
                    <a:pt x="197149" y="114191"/>
                  </a:lnTo>
                  <a:lnTo>
                    <a:pt x="197149" y="100543"/>
                  </a:lnTo>
                  <a:lnTo>
                    <a:pt x="194246" y="91109"/>
                  </a:lnTo>
                  <a:lnTo>
                    <a:pt x="189483" y="82314"/>
                  </a:lnTo>
                  <a:lnTo>
                    <a:pt x="182990" y="74346"/>
                  </a:lnTo>
                  <a:lnTo>
                    <a:pt x="174894" y="67391"/>
                  </a:lnTo>
                  <a:lnTo>
                    <a:pt x="37354" y="0"/>
                  </a:lnTo>
                  <a:lnTo>
                    <a:pt x="26900" y="1079"/>
                  </a:lnTo>
                  <a:lnTo>
                    <a:pt x="16995" y="3879"/>
                  </a:lnTo>
                  <a:lnTo>
                    <a:pt x="7949" y="8288"/>
                  </a:lnTo>
                  <a:lnTo>
                    <a:pt x="71" y="14190"/>
                  </a:lnTo>
                  <a:lnTo>
                    <a:pt x="30127" y="44625"/>
                  </a:lnTo>
                  <a:lnTo>
                    <a:pt x="38070" y="32789"/>
                  </a:lnTo>
                  <a:lnTo>
                    <a:pt x="55960" y="23852"/>
                  </a:lnTo>
                  <a:lnTo>
                    <a:pt x="148416" y="70410"/>
                  </a:lnTo>
                  <a:close/>
                </a:path>
              </a:pathLst>
            </a:custGeom>
            <a:ln w="4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34900" y="8126960"/>
              <a:ext cx="148560" cy="125664"/>
            </a:xfrm>
            <a:prstGeom prst="rect">
              <a:avLst/>
            </a:prstGeom>
          </p:spPr>
        </p:pic>
        <p:sp>
          <p:nvSpPr>
            <p:cNvPr id="185" name="object 185" descr=""/>
            <p:cNvSpPr/>
            <p:nvPr/>
          </p:nvSpPr>
          <p:spPr>
            <a:xfrm>
              <a:off x="1834900" y="8126960"/>
              <a:ext cx="148590" cy="125730"/>
            </a:xfrm>
            <a:custGeom>
              <a:avLst/>
              <a:gdLst/>
              <a:ahLst/>
              <a:cxnLst/>
              <a:rect l="l" t="t" r="r" b="b"/>
              <a:pathLst>
                <a:path w="148589" h="125729">
                  <a:moveTo>
                    <a:pt x="0" y="80495"/>
                  </a:moveTo>
                  <a:lnTo>
                    <a:pt x="92528" y="125664"/>
                  </a:lnTo>
                  <a:lnTo>
                    <a:pt x="148560" y="47645"/>
                  </a:lnTo>
                  <a:lnTo>
                    <a:pt x="126304" y="36775"/>
                  </a:lnTo>
                  <a:lnTo>
                    <a:pt x="125875" y="25241"/>
                  </a:lnTo>
                  <a:lnTo>
                    <a:pt x="112636" y="19142"/>
                  </a:lnTo>
                  <a:lnTo>
                    <a:pt x="112565" y="30012"/>
                  </a:lnTo>
                  <a:lnTo>
                    <a:pt x="86731" y="17330"/>
                  </a:lnTo>
                  <a:lnTo>
                    <a:pt x="86803" y="6099"/>
                  </a:lnTo>
                  <a:lnTo>
                    <a:pt x="73779" y="0"/>
                  </a:lnTo>
                  <a:lnTo>
                    <a:pt x="73779" y="11352"/>
                  </a:lnTo>
                  <a:lnTo>
                    <a:pt x="55173" y="1811"/>
                  </a:lnTo>
                  <a:lnTo>
                    <a:pt x="0" y="80495"/>
                  </a:lnTo>
                  <a:close/>
                </a:path>
              </a:pathLst>
            </a:custGeom>
            <a:ln w="4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73614" y="8162347"/>
              <a:ext cx="76856" cy="71256"/>
            </a:xfrm>
            <a:prstGeom prst="rect">
              <a:avLst/>
            </a:prstGeom>
          </p:spPr>
        </p:pic>
        <p:sp>
          <p:nvSpPr>
            <p:cNvPr id="187" name="object 187" descr=""/>
            <p:cNvSpPr/>
            <p:nvPr/>
          </p:nvSpPr>
          <p:spPr>
            <a:xfrm>
              <a:off x="1873614" y="8162347"/>
              <a:ext cx="77470" cy="71755"/>
            </a:xfrm>
            <a:custGeom>
              <a:avLst/>
              <a:gdLst/>
              <a:ahLst/>
              <a:cxnLst/>
              <a:rect l="l" t="t" r="r" b="b"/>
              <a:pathLst>
                <a:path w="77469" h="71754">
                  <a:moveTo>
                    <a:pt x="37068" y="69505"/>
                  </a:moveTo>
                  <a:lnTo>
                    <a:pt x="40789" y="71256"/>
                  </a:lnTo>
                  <a:lnTo>
                    <a:pt x="48518" y="60265"/>
                  </a:lnTo>
                  <a:lnTo>
                    <a:pt x="44653" y="58635"/>
                  </a:lnTo>
                  <a:lnTo>
                    <a:pt x="37068" y="69505"/>
                  </a:lnTo>
                  <a:close/>
                </a:path>
                <a:path w="77469" h="71754">
                  <a:moveTo>
                    <a:pt x="46657" y="56099"/>
                  </a:moveTo>
                  <a:lnTo>
                    <a:pt x="50378" y="57850"/>
                  </a:lnTo>
                  <a:lnTo>
                    <a:pt x="58107" y="46860"/>
                  </a:lnTo>
                  <a:lnTo>
                    <a:pt x="54243" y="45229"/>
                  </a:lnTo>
                  <a:lnTo>
                    <a:pt x="46657" y="56099"/>
                  </a:lnTo>
                  <a:close/>
                </a:path>
                <a:path w="77469" h="71754">
                  <a:moveTo>
                    <a:pt x="55960" y="42512"/>
                  </a:moveTo>
                  <a:lnTo>
                    <a:pt x="59753" y="44263"/>
                  </a:lnTo>
                  <a:lnTo>
                    <a:pt x="67481" y="33333"/>
                  </a:lnTo>
                  <a:lnTo>
                    <a:pt x="63545" y="31703"/>
                  </a:lnTo>
                  <a:lnTo>
                    <a:pt x="55960" y="42512"/>
                  </a:lnTo>
                  <a:close/>
                </a:path>
                <a:path w="77469" h="71754">
                  <a:moveTo>
                    <a:pt x="65334" y="29166"/>
                  </a:moveTo>
                  <a:lnTo>
                    <a:pt x="69127" y="30978"/>
                  </a:lnTo>
                  <a:lnTo>
                    <a:pt x="76856" y="19988"/>
                  </a:lnTo>
                  <a:lnTo>
                    <a:pt x="72920" y="18357"/>
                  </a:lnTo>
                  <a:lnTo>
                    <a:pt x="65334" y="29166"/>
                  </a:lnTo>
                  <a:close/>
                </a:path>
                <a:path w="77469" h="71754">
                  <a:moveTo>
                    <a:pt x="47086" y="19927"/>
                  </a:moveTo>
                  <a:lnTo>
                    <a:pt x="50808" y="21678"/>
                  </a:lnTo>
                  <a:lnTo>
                    <a:pt x="58536" y="10688"/>
                  </a:lnTo>
                  <a:lnTo>
                    <a:pt x="54672" y="9058"/>
                  </a:lnTo>
                  <a:lnTo>
                    <a:pt x="47086" y="19927"/>
                  </a:lnTo>
                  <a:close/>
                </a:path>
                <a:path w="77469" h="71754">
                  <a:moveTo>
                    <a:pt x="37712" y="33212"/>
                  </a:moveTo>
                  <a:lnTo>
                    <a:pt x="41433" y="34963"/>
                  </a:lnTo>
                  <a:lnTo>
                    <a:pt x="49162" y="24033"/>
                  </a:lnTo>
                  <a:lnTo>
                    <a:pt x="45297" y="22403"/>
                  </a:lnTo>
                  <a:lnTo>
                    <a:pt x="37712" y="33212"/>
                  </a:lnTo>
                  <a:close/>
                </a:path>
                <a:path w="77469" h="71754">
                  <a:moveTo>
                    <a:pt x="28338" y="46799"/>
                  </a:moveTo>
                  <a:lnTo>
                    <a:pt x="32130" y="48550"/>
                  </a:lnTo>
                  <a:lnTo>
                    <a:pt x="39859" y="37560"/>
                  </a:lnTo>
                  <a:lnTo>
                    <a:pt x="35923" y="35930"/>
                  </a:lnTo>
                  <a:lnTo>
                    <a:pt x="28338" y="46799"/>
                  </a:lnTo>
                  <a:close/>
                </a:path>
                <a:path w="77469" h="71754">
                  <a:moveTo>
                    <a:pt x="18748" y="60205"/>
                  </a:moveTo>
                  <a:lnTo>
                    <a:pt x="22541" y="61956"/>
                  </a:lnTo>
                  <a:lnTo>
                    <a:pt x="30270" y="50966"/>
                  </a:lnTo>
                  <a:lnTo>
                    <a:pt x="26334" y="49335"/>
                  </a:lnTo>
                  <a:lnTo>
                    <a:pt x="18748" y="60205"/>
                  </a:lnTo>
                  <a:close/>
                </a:path>
                <a:path w="77469" h="71754">
                  <a:moveTo>
                    <a:pt x="0" y="51087"/>
                  </a:moveTo>
                  <a:lnTo>
                    <a:pt x="3792" y="52838"/>
                  </a:lnTo>
                  <a:lnTo>
                    <a:pt x="11521" y="41908"/>
                  </a:lnTo>
                  <a:lnTo>
                    <a:pt x="7585" y="40277"/>
                  </a:lnTo>
                  <a:lnTo>
                    <a:pt x="0" y="51087"/>
                  </a:lnTo>
                  <a:close/>
                </a:path>
                <a:path w="77469" h="71754">
                  <a:moveTo>
                    <a:pt x="9660" y="37681"/>
                  </a:moveTo>
                  <a:lnTo>
                    <a:pt x="13381" y="39432"/>
                  </a:lnTo>
                  <a:lnTo>
                    <a:pt x="21110" y="28502"/>
                  </a:lnTo>
                  <a:lnTo>
                    <a:pt x="17174" y="26872"/>
                  </a:lnTo>
                  <a:lnTo>
                    <a:pt x="9660" y="37681"/>
                  </a:lnTo>
                  <a:close/>
                </a:path>
                <a:path w="77469" h="71754">
                  <a:moveTo>
                    <a:pt x="18963" y="24094"/>
                  </a:moveTo>
                  <a:lnTo>
                    <a:pt x="22684" y="25905"/>
                  </a:lnTo>
                  <a:lnTo>
                    <a:pt x="30484" y="14915"/>
                  </a:lnTo>
                  <a:lnTo>
                    <a:pt x="26549" y="13285"/>
                  </a:lnTo>
                  <a:lnTo>
                    <a:pt x="18963" y="24094"/>
                  </a:lnTo>
                  <a:close/>
                </a:path>
                <a:path w="77469" h="71754">
                  <a:moveTo>
                    <a:pt x="28338" y="10809"/>
                  </a:moveTo>
                  <a:lnTo>
                    <a:pt x="32059" y="12560"/>
                  </a:lnTo>
                  <a:lnTo>
                    <a:pt x="39787" y="1570"/>
                  </a:lnTo>
                  <a:lnTo>
                    <a:pt x="35923" y="0"/>
                  </a:lnTo>
                  <a:lnTo>
                    <a:pt x="28338" y="10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1861520" y="8156308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44725" y="58695"/>
                  </a:moveTo>
                  <a:lnTo>
                    <a:pt x="37068" y="69686"/>
                  </a:lnTo>
                  <a:lnTo>
                    <a:pt x="49162" y="75543"/>
                  </a:lnTo>
                  <a:lnTo>
                    <a:pt x="56747" y="64674"/>
                  </a:lnTo>
                  <a:lnTo>
                    <a:pt x="44725" y="58695"/>
                  </a:lnTo>
                  <a:close/>
                </a:path>
                <a:path w="85089" h="75565">
                  <a:moveTo>
                    <a:pt x="26477" y="49396"/>
                  </a:moveTo>
                  <a:lnTo>
                    <a:pt x="18748" y="60386"/>
                  </a:lnTo>
                  <a:lnTo>
                    <a:pt x="30842" y="66244"/>
                  </a:lnTo>
                  <a:lnTo>
                    <a:pt x="38428" y="55374"/>
                  </a:lnTo>
                  <a:lnTo>
                    <a:pt x="26477" y="49396"/>
                  </a:lnTo>
                  <a:close/>
                </a:path>
                <a:path w="85089" h="75565">
                  <a:moveTo>
                    <a:pt x="54314" y="45290"/>
                  </a:moveTo>
                  <a:lnTo>
                    <a:pt x="46657" y="56280"/>
                  </a:lnTo>
                  <a:lnTo>
                    <a:pt x="58751" y="62137"/>
                  </a:lnTo>
                  <a:lnTo>
                    <a:pt x="66336" y="51268"/>
                  </a:lnTo>
                  <a:lnTo>
                    <a:pt x="54314" y="45290"/>
                  </a:lnTo>
                  <a:close/>
                </a:path>
                <a:path w="85089" h="75565">
                  <a:moveTo>
                    <a:pt x="7728" y="40277"/>
                  </a:moveTo>
                  <a:lnTo>
                    <a:pt x="0" y="51328"/>
                  </a:lnTo>
                  <a:lnTo>
                    <a:pt x="12093" y="57125"/>
                  </a:lnTo>
                  <a:lnTo>
                    <a:pt x="19679" y="46316"/>
                  </a:lnTo>
                  <a:lnTo>
                    <a:pt x="7728" y="40277"/>
                  </a:lnTo>
                  <a:close/>
                </a:path>
                <a:path w="85089" h="75565">
                  <a:moveTo>
                    <a:pt x="36066" y="35990"/>
                  </a:moveTo>
                  <a:lnTo>
                    <a:pt x="28338" y="46980"/>
                  </a:lnTo>
                  <a:lnTo>
                    <a:pt x="40431" y="52838"/>
                  </a:lnTo>
                  <a:lnTo>
                    <a:pt x="48017" y="41968"/>
                  </a:lnTo>
                  <a:lnTo>
                    <a:pt x="36066" y="35990"/>
                  </a:lnTo>
                  <a:close/>
                </a:path>
                <a:path w="85089" h="75565">
                  <a:moveTo>
                    <a:pt x="63689" y="31703"/>
                  </a:moveTo>
                  <a:lnTo>
                    <a:pt x="56032" y="42753"/>
                  </a:lnTo>
                  <a:lnTo>
                    <a:pt x="68054" y="48550"/>
                  </a:lnTo>
                  <a:lnTo>
                    <a:pt x="75639" y="37741"/>
                  </a:lnTo>
                  <a:lnTo>
                    <a:pt x="63689" y="31703"/>
                  </a:lnTo>
                  <a:close/>
                </a:path>
                <a:path w="85089" h="75565">
                  <a:moveTo>
                    <a:pt x="17317" y="26872"/>
                  </a:moveTo>
                  <a:lnTo>
                    <a:pt x="9660" y="37922"/>
                  </a:lnTo>
                  <a:lnTo>
                    <a:pt x="21754" y="43719"/>
                  </a:lnTo>
                  <a:lnTo>
                    <a:pt x="29268" y="32910"/>
                  </a:lnTo>
                  <a:lnTo>
                    <a:pt x="17317" y="26872"/>
                  </a:lnTo>
                  <a:close/>
                </a:path>
                <a:path w="85089" h="75565">
                  <a:moveTo>
                    <a:pt x="45441" y="22403"/>
                  </a:moveTo>
                  <a:lnTo>
                    <a:pt x="37712" y="33454"/>
                  </a:lnTo>
                  <a:lnTo>
                    <a:pt x="49806" y="39251"/>
                  </a:lnTo>
                  <a:lnTo>
                    <a:pt x="57391" y="28442"/>
                  </a:lnTo>
                  <a:lnTo>
                    <a:pt x="45441" y="22403"/>
                  </a:lnTo>
                  <a:close/>
                </a:path>
                <a:path w="85089" h="75565">
                  <a:moveTo>
                    <a:pt x="73063" y="18417"/>
                  </a:moveTo>
                  <a:lnTo>
                    <a:pt x="65334" y="29408"/>
                  </a:lnTo>
                  <a:lnTo>
                    <a:pt x="77428" y="35205"/>
                  </a:lnTo>
                  <a:lnTo>
                    <a:pt x="85014" y="24396"/>
                  </a:lnTo>
                  <a:lnTo>
                    <a:pt x="73063" y="18417"/>
                  </a:lnTo>
                  <a:close/>
                </a:path>
                <a:path w="85089" h="75565">
                  <a:moveTo>
                    <a:pt x="26692" y="13345"/>
                  </a:moveTo>
                  <a:lnTo>
                    <a:pt x="18963" y="24335"/>
                  </a:lnTo>
                  <a:lnTo>
                    <a:pt x="31057" y="30132"/>
                  </a:lnTo>
                  <a:lnTo>
                    <a:pt x="38642" y="19323"/>
                  </a:lnTo>
                  <a:lnTo>
                    <a:pt x="26692" y="13345"/>
                  </a:lnTo>
                  <a:close/>
                </a:path>
                <a:path w="85089" h="75565">
                  <a:moveTo>
                    <a:pt x="54815" y="9118"/>
                  </a:moveTo>
                  <a:lnTo>
                    <a:pt x="47086" y="20108"/>
                  </a:lnTo>
                  <a:lnTo>
                    <a:pt x="59180" y="25966"/>
                  </a:lnTo>
                  <a:lnTo>
                    <a:pt x="66766" y="15096"/>
                  </a:lnTo>
                  <a:lnTo>
                    <a:pt x="54815" y="9118"/>
                  </a:lnTo>
                  <a:close/>
                </a:path>
                <a:path w="85089" h="75565">
                  <a:moveTo>
                    <a:pt x="36066" y="0"/>
                  </a:moveTo>
                  <a:lnTo>
                    <a:pt x="28338" y="11050"/>
                  </a:lnTo>
                  <a:lnTo>
                    <a:pt x="40431" y="16847"/>
                  </a:lnTo>
                  <a:lnTo>
                    <a:pt x="48017" y="6038"/>
                  </a:lnTo>
                  <a:lnTo>
                    <a:pt x="360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861520" y="8156308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28338" y="11050"/>
                  </a:moveTo>
                  <a:lnTo>
                    <a:pt x="40431" y="16847"/>
                  </a:lnTo>
                  <a:lnTo>
                    <a:pt x="48017" y="6038"/>
                  </a:lnTo>
                  <a:lnTo>
                    <a:pt x="36066" y="0"/>
                  </a:lnTo>
                  <a:lnTo>
                    <a:pt x="28338" y="11050"/>
                  </a:lnTo>
                  <a:close/>
                </a:path>
                <a:path w="85089" h="75565">
                  <a:moveTo>
                    <a:pt x="18963" y="24335"/>
                  </a:moveTo>
                  <a:lnTo>
                    <a:pt x="31057" y="30132"/>
                  </a:lnTo>
                  <a:lnTo>
                    <a:pt x="38642" y="19323"/>
                  </a:lnTo>
                  <a:lnTo>
                    <a:pt x="26692" y="13345"/>
                  </a:lnTo>
                  <a:lnTo>
                    <a:pt x="18963" y="24335"/>
                  </a:lnTo>
                  <a:close/>
                </a:path>
                <a:path w="85089" h="75565">
                  <a:moveTo>
                    <a:pt x="9660" y="37922"/>
                  </a:moveTo>
                  <a:lnTo>
                    <a:pt x="21754" y="43719"/>
                  </a:lnTo>
                  <a:lnTo>
                    <a:pt x="29268" y="32910"/>
                  </a:lnTo>
                  <a:lnTo>
                    <a:pt x="17317" y="26872"/>
                  </a:lnTo>
                  <a:lnTo>
                    <a:pt x="9660" y="37922"/>
                  </a:lnTo>
                  <a:close/>
                </a:path>
                <a:path w="85089" h="75565">
                  <a:moveTo>
                    <a:pt x="0" y="51328"/>
                  </a:moveTo>
                  <a:lnTo>
                    <a:pt x="12093" y="57125"/>
                  </a:lnTo>
                  <a:lnTo>
                    <a:pt x="19679" y="46316"/>
                  </a:lnTo>
                  <a:lnTo>
                    <a:pt x="7728" y="40277"/>
                  </a:lnTo>
                  <a:lnTo>
                    <a:pt x="0" y="51328"/>
                  </a:lnTo>
                  <a:close/>
                </a:path>
                <a:path w="85089" h="75565">
                  <a:moveTo>
                    <a:pt x="18748" y="60386"/>
                  </a:moveTo>
                  <a:lnTo>
                    <a:pt x="30842" y="66244"/>
                  </a:lnTo>
                  <a:lnTo>
                    <a:pt x="38428" y="55374"/>
                  </a:lnTo>
                  <a:lnTo>
                    <a:pt x="26477" y="49396"/>
                  </a:lnTo>
                  <a:lnTo>
                    <a:pt x="18748" y="60386"/>
                  </a:lnTo>
                  <a:close/>
                </a:path>
                <a:path w="85089" h="75565">
                  <a:moveTo>
                    <a:pt x="28338" y="46980"/>
                  </a:moveTo>
                  <a:lnTo>
                    <a:pt x="40431" y="52838"/>
                  </a:lnTo>
                  <a:lnTo>
                    <a:pt x="48017" y="41968"/>
                  </a:lnTo>
                  <a:lnTo>
                    <a:pt x="36066" y="35990"/>
                  </a:lnTo>
                  <a:lnTo>
                    <a:pt x="28338" y="46980"/>
                  </a:lnTo>
                  <a:close/>
                </a:path>
                <a:path w="85089" h="75565">
                  <a:moveTo>
                    <a:pt x="37712" y="33454"/>
                  </a:moveTo>
                  <a:lnTo>
                    <a:pt x="49806" y="39251"/>
                  </a:lnTo>
                  <a:lnTo>
                    <a:pt x="57391" y="28442"/>
                  </a:lnTo>
                  <a:lnTo>
                    <a:pt x="45441" y="22403"/>
                  </a:lnTo>
                  <a:lnTo>
                    <a:pt x="37712" y="33454"/>
                  </a:lnTo>
                  <a:close/>
                </a:path>
                <a:path w="85089" h="75565">
                  <a:moveTo>
                    <a:pt x="47086" y="20108"/>
                  </a:moveTo>
                  <a:lnTo>
                    <a:pt x="59180" y="25966"/>
                  </a:lnTo>
                  <a:lnTo>
                    <a:pt x="66766" y="15096"/>
                  </a:lnTo>
                  <a:lnTo>
                    <a:pt x="54815" y="9118"/>
                  </a:lnTo>
                  <a:lnTo>
                    <a:pt x="47086" y="20108"/>
                  </a:lnTo>
                  <a:close/>
                </a:path>
                <a:path w="85089" h="75565">
                  <a:moveTo>
                    <a:pt x="65334" y="29408"/>
                  </a:moveTo>
                  <a:lnTo>
                    <a:pt x="77428" y="35205"/>
                  </a:lnTo>
                  <a:lnTo>
                    <a:pt x="85014" y="24396"/>
                  </a:lnTo>
                  <a:lnTo>
                    <a:pt x="73063" y="18417"/>
                  </a:lnTo>
                  <a:lnTo>
                    <a:pt x="65334" y="29408"/>
                  </a:lnTo>
                  <a:close/>
                </a:path>
                <a:path w="85089" h="75565">
                  <a:moveTo>
                    <a:pt x="56032" y="42753"/>
                  </a:moveTo>
                  <a:lnTo>
                    <a:pt x="68054" y="48550"/>
                  </a:lnTo>
                  <a:lnTo>
                    <a:pt x="75639" y="37741"/>
                  </a:lnTo>
                  <a:lnTo>
                    <a:pt x="63689" y="31703"/>
                  </a:lnTo>
                  <a:lnTo>
                    <a:pt x="56032" y="42753"/>
                  </a:lnTo>
                  <a:close/>
                </a:path>
                <a:path w="85089" h="75565">
                  <a:moveTo>
                    <a:pt x="46657" y="56280"/>
                  </a:moveTo>
                  <a:lnTo>
                    <a:pt x="58751" y="62137"/>
                  </a:lnTo>
                  <a:lnTo>
                    <a:pt x="66336" y="51268"/>
                  </a:lnTo>
                  <a:lnTo>
                    <a:pt x="54314" y="45290"/>
                  </a:lnTo>
                  <a:lnTo>
                    <a:pt x="46657" y="56280"/>
                  </a:lnTo>
                  <a:close/>
                </a:path>
                <a:path w="85089" h="75565">
                  <a:moveTo>
                    <a:pt x="37068" y="69686"/>
                  </a:moveTo>
                  <a:lnTo>
                    <a:pt x="49162" y="75543"/>
                  </a:lnTo>
                  <a:lnTo>
                    <a:pt x="56747" y="64674"/>
                  </a:lnTo>
                  <a:lnTo>
                    <a:pt x="44725" y="58695"/>
                  </a:lnTo>
                  <a:lnTo>
                    <a:pt x="37068" y="69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34900" y="8208120"/>
              <a:ext cx="92528" cy="74637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1834900" y="8208120"/>
              <a:ext cx="92710" cy="74930"/>
            </a:xfrm>
            <a:custGeom>
              <a:avLst/>
              <a:gdLst/>
              <a:ahLst/>
              <a:cxnLst/>
              <a:rect l="l" t="t" r="r" b="b"/>
              <a:pathLst>
                <a:path w="92710" h="74929">
                  <a:moveTo>
                    <a:pt x="0" y="30857"/>
                  </a:moveTo>
                  <a:lnTo>
                    <a:pt x="84370" y="71920"/>
                  </a:lnTo>
                  <a:lnTo>
                    <a:pt x="86803" y="73309"/>
                  </a:lnTo>
                  <a:lnTo>
                    <a:pt x="89594" y="74275"/>
                  </a:lnTo>
                  <a:lnTo>
                    <a:pt x="92528" y="74637"/>
                  </a:lnTo>
                  <a:lnTo>
                    <a:pt x="92528" y="44505"/>
                  </a:lnTo>
                  <a:lnTo>
                    <a:pt x="0" y="0"/>
                  </a:lnTo>
                  <a:lnTo>
                    <a:pt x="0" y="30857"/>
                  </a:lnTo>
                  <a:close/>
                </a:path>
              </a:pathLst>
            </a:custGeom>
            <a:ln w="4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834327" y="8077383"/>
              <a:ext cx="244475" cy="206375"/>
            </a:xfrm>
            <a:custGeom>
              <a:avLst/>
              <a:gdLst/>
              <a:ahLst/>
              <a:cxnLst/>
              <a:rect l="l" t="t" r="r" b="b"/>
              <a:pathLst>
                <a:path w="244475" h="206375">
                  <a:moveTo>
                    <a:pt x="244022" y="103865"/>
                  </a:moveTo>
                  <a:lnTo>
                    <a:pt x="240185" y="95301"/>
                  </a:lnTo>
                  <a:lnTo>
                    <a:pt x="234960" y="87349"/>
                  </a:lnTo>
                  <a:lnTo>
                    <a:pt x="228434" y="80121"/>
                  </a:lnTo>
                  <a:lnTo>
                    <a:pt x="220693" y="73732"/>
                  </a:lnTo>
                  <a:lnTo>
                    <a:pt x="68769" y="0"/>
                  </a:lnTo>
                  <a:lnTo>
                    <a:pt x="44725" y="6642"/>
                  </a:lnTo>
                  <a:lnTo>
                    <a:pt x="35548" y="11152"/>
                  </a:lnTo>
                  <a:lnTo>
                    <a:pt x="27828" y="17180"/>
                  </a:lnTo>
                  <a:lnTo>
                    <a:pt x="21811" y="24475"/>
                  </a:lnTo>
                  <a:lnTo>
                    <a:pt x="17747" y="32789"/>
                  </a:lnTo>
                  <a:lnTo>
                    <a:pt x="47802" y="63224"/>
                  </a:lnTo>
                  <a:lnTo>
                    <a:pt x="5438" y="123249"/>
                  </a:lnTo>
                  <a:lnTo>
                    <a:pt x="1789" y="126510"/>
                  </a:lnTo>
                  <a:lnTo>
                    <a:pt x="0" y="131039"/>
                  </a:lnTo>
                  <a:lnTo>
                    <a:pt x="572" y="135568"/>
                  </a:lnTo>
                  <a:lnTo>
                    <a:pt x="572" y="161594"/>
                  </a:lnTo>
                  <a:lnTo>
                    <a:pt x="84942" y="202657"/>
                  </a:lnTo>
                  <a:lnTo>
                    <a:pt x="89665" y="205979"/>
                  </a:lnTo>
                  <a:lnTo>
                    <a:pt x="96535" y="205979"/>
                  </a:lnTo>
                  <a:lnTo>
                    <a:pt x="101186" y="202657"/>
                  </a:lnTo>
                  <a:lnTo>
                    <a:pt x="214825" y="147887"/>
                  </a:lnTo>
                  <a:lnTo>
                    <a:pt x="214825" y="132790"/>
                  </a:lnTo>
                  <a:lnTo>
                    <a:pt x="224056" y="132072"/>
                  </a:lnTo>
                  <a:lnTo>
                    <a:pt x="232375" y="129038"/>
                  </a:lnTo>
                  <a:lnTo>
                    <a:pt x="239218" y="124001"/>
                  </a:lnTo>
                  <a:lnTo>
                    <a:pt x="244022" y="117270"/>
                  </a:lnTo>
                  <a:lnTo>
                    <a:pt x="244022" y="103865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3366443" y="8441092"/>
              <a:ext cx="167640" cy="218440"/>
            </a:xfrm>
            <a:custGeom>
              <a:avLst/>
              <a:gdLst/>
              <a:ahLst/>
              <a:cxnLst/>
              <a:rect l="l" t="t" r="r" b="b"/>
              <a:pathLst>
                <a:path w="167639" h="218440">
                  <a:moveTo>
                    <a:pt x="167309" y="0"/>
                  </a:moveTo>
                  <a:lnTo>
                    <a:pt x="167309" y="218297"/>
                  </a:lnTo>
                  <a:lnTo>
                    <a:pt x="0" y="218297"/>
                  </a:lnTo>
                </a:path>
              </a:pathLst>
            </a:custGeom>
            <a:ln w="145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2363161" y="8426539"/>
              <a:ext cx="71120" cy="62230"/>
            </a:xfrm>
            <a:custGeom>
              <a:avLst/>
              <a:gdLst/>
              <a:ahLst/>
              <a:cxnLst/>
              <a:rect l="l" t="t" r="r" b="b"/>
              <a:pathLst>
                <a:path w="71119" h="62229">
                  <a:moveTo>
                    <a:pt x="33633" y="0"/>
                  </a:moveTo>
                  <a:lnTo>
                    <a:pt x="0" y="61654"/>
                  </a:lnTo>
                  <a:lnTo>
                    <a:pt x="49877" y="61654"/>
                  </a:lnTo>
                  <a:lnTo>
                    <a:pt x="61839" y="53511"/>
                  </a:lnTo>
                  <a:lnTo>
                    <a:pt x="68930" y="42519"/>
                  </a:lnTo>
                  <a:lnTo>
                    <a:pt x="70628" y="30090"/>
                  </a:lnTo>
                  <a:lnTo>
                    <a:pt x="66408" y="17632"/>
                  </a:lnTo>
                  <a:lnTo>
                    <a:pt x="60552" y="10572"/>
                  </a:lnTo>
                  <a:lnTo>
                    <a:pt x="52838" y="5125"/>
                  </a:lnTo>
                  <a:lnTo>
                    <a:pt x="43715" y="1523"/>
                  </a:lnTo>
                  <a:lnTo>
                    <a:pt x="33633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42051" y="8341394"/>
              <a:ext cx="40574" cy="19686"/>
            </a:xfrm>
            <a:prstGeom prst="rect">
              <a:avLst/>
            </a:prstGeom>
          </p:spPr>
        </p:pic>
        <p:sp>
          <p:nvSpPr>
            <p:cNvPr id="196" name="object 196" descr=""/>
            <p:cNvSpPr/>
            <p:nvPr/>
          </p:nvSpPr>
          <p:spPr>
            <a:xfrm>
              <a:off x="2342051" y="8341394"/>
              <a:ext cx="40640" cy="19685"/>
            </a:xfrm>
            <a:custGeom>
              <a:avLst/>
              <a:gdLst/>
              <a:ahLst/>
              <a:cxnLst/>
              <a:rect l="l" t="t" r="r" b="b"/>
              <a:pathLst>
                <a:path w="40639" h="19684">
                  <a:moveTo>
                    <a:pt x="40574" y="9843"/>
                  </a:moveTo>
                  <a:lnTo>
                    <a:pt x="40574" y="4408"/>
                  </a:lnTo>
                  <a:lnTo>
                    <a:pt x="31486" y="0"/>
                  </a:lnTo>
                  <a:lnTo>
                    <a:pt x="20251" y="0"/>
                  </a:lnTo>
                  <a:lnTo>
                    <a:pt x="9088" y="0"/>
                  </a:lnTo>
                  <a:lnTo>
                    <a:pt x="0" y="4408"/>
                  </a:lnTo>
                  <a:lnTo>
                    <a:pt x="0" y="9843"/>
                  </a:lnTo>
                  <a:lnTo>
                    <a:pt x="0" y="15277"/>
                  </a:lnTo>
                  <a:lnTo>
                    <a:pt x="9088" y="19686"/>
                  </a:lnTo>
                  <a:lnTo>
                    <a:pt x="20251" y="19686"/>
                  </a:lnTo>
                  <a:lnTo>
                    <a:pt x="31486" y="19686"/>
                  </a:lnTo>
                  <a:lnTo>
                    <a:pt x="40574" y="15277"/>
                  </a:lnTo>
                  <a:lnTo>
                    <a:pt x="40574" y="9843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22085" y="8350331"/>
              <a:ext cx="80935" cy="137681"/>
            </a:xfrm>
            <a:prstGeom prst="rect">
              <a:avLst/>
            </a:prstGeom>
          </p:spPr>
        </p:pic>
        <p:sp>
          <p:nvSpPr>
            <p:cNvPr id="198" name="object 198" descr=""/>
            <p:cNvSpPr/>
            <p:nvPr/>
          </p:nvSpPr>
          <p:spPr>
            <a:xfrm>
              <a:off x="2322085" y="8350331"/>
              <a:ext cx="81280" cy="137795"/>
            </a:xfrm>
            <a:custGeom>
              <a:avLst/>
              <a:gdLst/>
              <a:ahLst/>
              <a:cxnLst/>
              <a:rect l="l" t="t" r="r" b="b"/>
              <a:pathLst>
                <a:path w="81280" h="137795">
                  <a:moveTo>
                    <a:pt x="80434" y="115580"/>
                  </a:moveTo>
                  <a:lnTo>
                    <a:pt x="60468" y="0"/>
                  </a:lnTo>
                  <a:lnTo>
                    <a:pt x="55100" y="5999"/>
                  </a:lnTo>
                  <a:lnTo>
                    <a:pt x="47686" y="9676"/>
                  </a:lnTo>
                  <a:lnTo>
                    <a:pt x="20037" y="0"/>
                  </a:lnTo>
                  <a:lnTo>
                    <a:pt x="0" y="115640"/>
                  </a:lnTo>
                  <a:lnTo>
                    <a:pt x="1100" y="123423"/>
                  </a:lnTo>
                  <a:lnTo>
                    <a:pt x="8050" y="130171"/>
                  </a:lnTo>
                  <a:lnTo>
                    <a:pt x="19723" y="135163"/>
                  </a:lnTo>
                  <a:lnTo>
                    <a:pt x="34993" y="137681"/>
                  </a:lnTo>
                  <a:lnTo>
                    <a:pt x="51049" y="137161"/>
                  </a:lnTo>
                  <a:lnTo>
                    <a:pt x="64959" y="133794"/>
                  </a:lnTo>
                  <a:lnTo>
                    <a:pt x="75246" y="128128"/>
                  </a:lnTo>
                  <a:lnTo>
                    <a:pt x="80434" y="120713"/>
                  </a:lnTo>
                  <a:lnTo>
                    <a:pt x="80935" y="119022"/>
                  </a:lnTo>
                  <a:lnTo>
                    <a:pt x="80935" y="117331"/>
                  </a:lnTo>
                  <a:lnTo>
                    <a:pt x="80434" y="115580"/>
                  </a:lnTo>
                  <a:close/>
                </a:path>
              </a:pathLst>
            </a:custGeom>
            <a:ln w="49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52212" y="8253108"/>
              <a:ext cx="20251" cy="17149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2311584" y="8231429"/>
              <a:ext cx="101600" cy="120014"/>
            </a:xfrm>
            <a:custGeom>
              <a:avLst/>
              <a:gdLst/>
              <a:ahLst/>
              <a:cxnLst/>
              <a:rect l="l" t="t" r="r" b="b"/>
              <a:pathLst>
                <a:path w="101600" h="120015">
                  <a:moveTo>
                    <a:pt x="60880" y="30253"/>
                  </a:moveTo>
                  <a:lnTo>
                    <a:pt x="60880" y="25543"/>
                  </a:lnTo>
                  <a:lnTo>
                    <a:pt x="56371" y="21678"/>
                  </a:lnTo>
                  <a:lnTo>
                    <a:pt x="50718" y="21678"/>
                  </a:lnTo>
                  <a:lnTo>
                    <a:pt x="45136" y="21678"/>
                  </a:lnTo>
                  <a:lnTo>
                    <a:pt x="40628" y="25543"/>
                  </a:lnTo>
                  <a:lnTo>
                    <a:pt x="40628" y="30253"/>
                  </a:lnTo>
                  <a:lnTo>
                    <a:pt x="40628" y="34963"/>
                  </a:lnTo>
                  <a:lnTo>
                    <a:pt x="45136" y="38828"/>
                  </a:lnTo>
                  <a:lnTo>
                    <a:pt x="50718" y="38828"/>
                  </a:lnTo>
                  <a:lnTo>
                    <a:pt x="56371" y="38828"/>
                  </a:lnTo>
                  <a:lnTo>
                    <a:pt x="60880" y="34963"/>
                  </a:lnTo>
                  <a:lnTo>
                    <a:pt x="60880" y="30253"/>
                  </a:lnTo>
                  <a:close/>
                </a:path>
                <a:path w="101600" h="120015">
                  <a:moveTo>
                    <a:pt x="50718" y="119807"/>
                  </a:moveTo>
                  <a:lnTo>
                    <a:pt x="50718" y="38828"/>
                  </a:lnTo>
                </a:path>
                <a:path w="101600" h="120015">
                  <a:moveTo>
                    <a:pt x="29250" y="12077"/>
                  </a:moveTo>
                  <a:lnTo>
                    <a:pt x="22568" y="20576"/>
                  </a:lnTo>
                  <a:lnTo>
                    <a:pt x="20341" y="30253"/>
                  </a:lnTo>
                  <a:lnTo>
                    <a:pt x="22568" y="39930"/>
                  </a:lnTo>
                  <a:lnTo>
                    <a:pt x="29250" y="48430"/>
                  </a:lnTo>
                </a:path>
                <a:path w="101600" h="120015">
                  <a:moveTo>
                    <a:pt x="72258" y="48430"/>
                  </a:moveTo>
                  <a:lnTo>
                    <a:pt x="78940" y="39939"/>
                  </a:lnTo>
                  <a:lnTo>
                    <a:pt x="81167" y="30276"/>
                  </a:lnTo>
                  <a:lnTo>
                    <a:pt x="78940" y="20602"/>
                  </a:lnTo>
                  <a:lnTo>
                    <a:pt x="72258" y="12077"/>
                  </a:lnTo>
                </a:path>
                <a:path w="101600" h="120015">
                  <a:moveTo>
                    <a:pt x="14866" y="0"/>
                  </a:moveTo>
                  <a:lnTo>
                    <a:pt x="3716" y="14158"/>
                  </a:lnTo>
                  <a:lnTo>
                    <a:pt x="0" y="30253"/>
                  </a:lnTo>
                  <a:lnTo>
                    <a:pt x="3716" y="46348"/>
                  </a:lnTo>
                  <a:lnTo>
                    <a:pt x="14866" y="60507"/>
                  </a:lnTo>
                </a:path>
                <a:path w="101600" h="120015">
                  <a:moveTo>
                    <a:pt x="86570" y="60507"/>
                  </a:moveTo>
                  <a:lnTo>
                    <a:pt x="97720" y="46348"/>
                  </a:lnTo>
                  <a:lnTo>
                    <a:pt x="101437" y="30253"/>
                  </a:lnTo>
                  <a:lnTo>
                    <a:pt x="97720" y="14158"/>
                  </a:lnTo>
                  <a:lnTo>
                    <a:pt x="86570" y="0"/>
                  </a:lnTo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2322085" y="8253108"/>
              <a:ext cx="81280" cy="234950"/>
            </a:xfrm>
            <a:custGeom>
              <a:avLst/>
              <a:gdLst/>
              <a:ahLst/>
              <a:cxnLst/>
              <a:rect l="l" t="t" r="r" b="b"/>
              <a:pathLst>
                <a:path w="81280" h="234950">
                  <a:moveTo>
                    <a:pt x="40217" y="88285"/>
                  </a:moveTo>
                  <a:lnTo>
                    <a:pt x="29769" y="88285"/>
                  </a:lnTo>
                  <a:lnTo>
                    <a:pt x="21038" y="92150"/>
                  </a:lnTo>
                  <a:lnTo>
                    <a:pt x="20037" y="97222"/>
                  </a:lnTo>
                  <a:lnTo>
                    <a:pt x="0" y="212863"/>
                  </a:lnTo>
                  <a:lnTo>
                    <a:pt x="1100" y="220646"/>
                  </a:lnTo>
                  <a:lnTo>
                    <a:pt x="8050" y="227393"/>
                  </a:lnTo>
                  <a:lnTo>
                    <a:pt x="19723" y="232385"/>
                  </a:lnTo>
                  <a:lnTo>
                    <a:pt x="34993" y="234904"/>
                  </a:lnTo>
                  <a:lnTo>
                    <a:pt x="51049" y="234384"/>
                  </a:lnTo>
                  <a:lnTo>
                    <a:pt x="64959" y="231016"/>
                  </a:lnTo>
                  <a:lnTo>
                    <a:pt x="75246" y="225350"/>
                  </a:lnTo>
                  <a:lnTo>
                    <a:pt x="80434" y="217935"/>
                  </a:lnTo>
                  <a:lnTo>
                    <a:pt x="80935" y="216244"/>
                  </a:lnTo>
                  <a:lnTo>
                    <a:pt x="80935" y="214553"/>
                  </a:lnTo>
                  <a:lnTo>
                    <a:pt x="80434" y="212802"/>
                  </a:lnTo>
                  <a:lnTo>
                    <a:pt x="60611" y="98128"/>
                  </a:lnTo>
                  <a:lnTo>
                    <a:pt x="60540" y="92693"/>
                  </a:lnTo>
                  <a:lnTo>
                    <a:pt x="51452" y="88285"/>
                  </a:lnTo>
                  <a:lnTo>
                    <a:pt x="40217" y="88285"/>
                  </a:lnTo>
                  <a:close/>
                </a:path>
                <a:path w="81280" h="234950">
                  <a:moveTo>
                    <a:pt x="50378" y="8574"/>
                  </a:moveTo>
                  <a:lnTo>
                    <a:pt x="50378" y="3864"/>
                  </a:lnTo>
                  <a:lnTo>
                    <a:pt x="45870" y="0"/>
                  </a:lnTo>
                  <a:lnTo>
                    <a:pt x="40217" y="0"/>
                  </a:lnTo>
                  <a:lnTo>
                    <a:pt x="34635" y="0"/>
                  </a:lnTo>
                  <a:lnTo>
                    <a:pt x="30127" y="3864"/>
                  </a:lnTo>
                  <a:lnTo>
                    <a:pt x="30127" y="8574"/>
                  </a:lnTo>
                  <a:lnTo>
                    <a:pt x="30127" y="13285"/>
                  </a:lnTo>
                  <a:lnTo>
                    <a:pt x="34635" y="17149"/>
                  </a:lnTo>
                  <a:lnTo>
                    <a:pt x="40217" y="17149"/>
                  </a:lnTo>
                  <a:lnTo>
                    <a:pt x="45870" y="17149"/>
                  </a:lnTo>
                  <a:lnTo>
                    <a:pt x="50378" y="13285"/>
                  </a:lnTo>
                  <a:lnTo>
                    <a:pt x="50378" y="8574"/>
                  </a:lnTo>
                  <a:close/>
                </a:path>
                <a:path w="81280" h="234950">
                  <a:moveTo>
                    <a:pt x="40217" y="88285"/>
                  </a:moveTo>
                  <a:lnTo>
                    <a:pt x="40217" y="17149"/>
                  </a:lnTo>
                </a:path>
              </a:pathLst>
            </a:custGeom>
            <a:ln w="9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2418120" y="8980321"/>
              <a:ext cx="309880" cy="188595"/>
            </a:xfrm>
            <a:custGeom>
              <a:avLst/>
              <a:gdLst/>
              <a:ahLst/>
              <a:cxnLst/>
              <a:rect l="l" t="t" r="r" b="b"/>
              <a:pathLst>
                <a:path w="309880" h="188595">
                  <a:moveTo>
                    <a:pt x="309285" y="0"/>
                  </a:moveTo>
                  <a:lnTo>
                    <a:pt x="309285" y="188291"/>
                  </a:lnTo>
                  <a:lnTo>
                    <a:pt x="0" y="188291"/>
                  </a:lnTo>
                </a:path>
              </a:pathLst>
            </a:custGeom>
            <a:ln w="13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3" name="object 203" descr=""/>
          <p:cNvSpPr txBox="1"/>
          <p:nvPr/>
        </p:nvSpPr>
        <p:spPr>
          <a:xfrm>
            <a:off x="1987720" y="8493610"/>
            <a:ext cx="749935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9550" marR="5080" indent="-197485">
              <a:lnSpc>
                <a:spcPct val="105700"/>
              </a:lnSpc>
              <a:spcBef>
                <a:spcPts val="9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50">
                <a:latin typeface="Arial"/>
                <a:cs typeface="Arial"/>
              </a:rPr>
              <a:t> </a:t>
            </a:r>
            <a:r>
              <a:rPr dirty="0" sz="450" spc="70">
                <a:latin typeface="Arial"/>
                <a:cs typeface="Arial"/>
              </a:rPr>
              <a:t>ADSL</a:t>
            </a:r>
            <a:r>
              <a:rPr dirty="0" sz="450" spc="55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(6MB)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sz="450" spc="40">
                <a:latin typeface="Arial"/>
                <a:cs typeface="Arial"/>
              </a:rPr>
              <a:t>Telefónica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04" name="object 204" descr=""/>
          <p:cNvGrpSpPr/>
          <p:nvPr/>
        </p:nvGrpSpPr>
        <p:grpSpPr>
          <a:xfrm>
            <a:off x="2265983" y="8272606"/>
            <a:ext cx="1858010" cy="1025525"/>
            <a:chOff x="2265983" y="8272606"/>
            <a:chExt cx="1858010" cy="1025525"/>
          </a:xfrm>
        </p:grpSpPr>
        <p:sp>
          <p:nvSpPr>
            <p:cNvPr id="205" name="object 205" descr=""/>
            <p:cNvSpPr/>
            <p:nvPr/>
          </p:nvSpPr>
          <p:spPr>
            <a:xfrm>
              <a:off x="3539906" y="8482156"/>
              <a:ext cx="224790" cy="134620"/>
            </a:xfrm>
            <a:custGeom>
              <a:avLst/>
              <a:gdLst/>
              <a:ahLst/>
              <a:cxnLst/>
              <a:rect l="l" t="t" r="r" b="b"/>
              <a:pathLst>
                <a:path w="224789" h="134620">
                  <a:moveTo>
                    <a:pt x="165376" y="0"/>
                  </a:moveTo>
                  <a:lnTo>
                    <a:pt x="0" y="134420"/>
                  </a:lnTo>
                  <a:lnTo>
                    <a:pt x="81221" y="134420"/>
                  </a:lnTo>
                  <a:lnTo>
                    <a:pt x="120629" y="127786"/>
                  </a:lnTo>
                  <a:lnTo>
                    <a:pt x="157326" y="114727"/>
                  </a:lnTo>
                  <a:lnTo>
                    <a:pt x="218403" y="71256"/>
                  </a:lnTo>
                  <a:lnTo>
                    <a:pt x="224654" y="52633"/>
                  </a:lnTo>
                  <a:lnTo>
                    <a:pt x="222151" y="34050"/>
                  </a:lnTo>
                  <a:lnTo>
                    <a:pt x="194072" y="5495"/>
                  </a:lnTo>
                  <a:lnTo>
                    <a:pt x="16537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39906" y="8514825"/>
              <a:ext cx="153998" cy="101751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3539906" y="8514825"/>
              <a:ext cx="154305" cy="102235"/>
            </a:xfrm>
            <a:custGeom>
              <a:avLst/>
              <a:gdLst/>
              <a:ahLst/>
              <a:cxnLst/>
              <a:rect l="l" t="t" r="r" b="b"/>
              <a:pathLst>
                <a:path w="154304" h="102234">
                  <a:moveTo>
                    <a:pt x="143" y="75423"/>
                  </a:moveTo>
                  <a:lnTo>
                    <a:pt x="153998" y="0"/>
                  </a:lnTo>
                  <a:lnTo>
                    <a:pt x="143550" y="31582"/>
                  </a:lnTo>
                  <a:lnTo>
                    <a:pt x="0" y="101751"/>
                  </a:lnTo>
                  <a:lnTo>
                    <a:pt x="143" y="75423"/>
                  </a:lnTo>
                  <a:close/>
                </a:path>
              </a:pathLst>
            </a:custGeom>
            <a:ln w="45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72937" y="8381491"/>
              <a:ext cx="68769" cy="143720"/>
            </a:xfrm>
            <a:prstGeom prst="rect">
              <a:avLst/>
            </a:prstGeom>
          </p:spPr>
        </p:pic>
        <p:sp>
          <p:nvSpPr>
            <p:cNvPr id="209" name="object 209" descr=""/>
            <p:cNvSpPr/>
            <p:nvPr/>
          </p:nvSpPr>
          <p:spPr>
            <a:xfrm>
              <a:off x="3672938" y="8381491"/>
              <a:ext cx="69215" cy="144145"/>
            </a:xfrm>
            <a:custGeom>
              <a:avLst/>
              <a:gdLst/>
              <a:ahLst/>
              <a:cxnLst/>
              <a:rect l="l" t="t" r="r" b="b"/>
              <a:pathLst>
                <a:path w="69214" h="144145">
                  <a:moveTo>
                    <a:pt x="0" y="143720"/>
                  </a:moveTo>
                  <a:lnTo>
                    <a:pt x="50450" y="0"/>
                  </a:lnTo>
                  <a:lnTo>
                    <a:pt x="68769" y="0"/>
                  </a:lnTo>
                  <a:lnTo>
                    <a:pt x="20967" y="133333"/>
                  </a:lnTo>
                  <a:lnTo>
                    <a:pt x="0" y="143720"/>
                  </a:lnTo>
                  <a:close/>
                </a:path>
              </a:pathLst>
            </a:custGeom>
            <a:ln w="50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09636" y="8277686"/>
              <a:ext cx="232071" cy="103804"/>
            </a:xfrm>
            <a:prstGeom prst="rect">
              <a:avLst/>
            </a:prstGeom>
          </p:spPr>
        </p:pic>
        <p:sp>
          <p:nvSpPr>
            <p:cNvPr id="211" name="object 211" descr=""/>
            <p:cNvSpPr/>
            <p:nvPr/>
          </p:nvSpPr>
          <p:spPr>
            <a:xfrm>
              <a:off x="3509636" y="8277686"/>
              <a:ext cx="232410" cy="104139"/>
            </a:xfrm>
            <a:custGeom>
              <a:avLst/>
              <a:gdLst/>
              <a:ahLst/>
              <a:cxnLst/>
              <a:rect l="l" t="t" r="r" b="b"/>
              <a:pathLst>
                <a:path w="232410" h="104140">
                  <a:moveTo>
                    <a:pt x="0" y="603"/>
                  </a:moveTo>
                  <a:lnTo>
                    <a:pt x="18892" y="0"/>
                  </a:lnTo>
                  <a:lnTo>
                    <a:pt x="167380" y="66425"/>
                  </a:lnTo>
                  <a:lnTo>
                    <a:pt x="232071" y="103804"/>
                  </a:lnTo>
                  <a:lnTo>
                    <a:pt x="213751" y="103804"/>
                  </a:lnTo>
                  <a:lnTo>
                    <a:pt x="170747" y="83558"/>
                  </a:lnTo>
                  <a:lnTo>
                    <a:pt x="127866" y="63112"/>
                  </a:lnTo>
                  <a:lnTo>
                    <a:pt x="85112" y="42469"/>
                  </a:lnTo>
                  <a:lnTo>
                    <a:pt x="42489" y="21632"/>
                  </a:lnTo>
                  <a:lnTo>
                    <a:pt x="0" y="603"/>
                  </a:lnTo>
                  <a:close/>
                </a:path>
              </a:pathLst>
            </a:custGeom>
            <a:ln w="44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25868" y="8421467"/>
              <a:ext cx="347069" cy="168780"/>
            </a:xfrm>
            <a:prstGeom prst="rect">
              <a:avLst/>
            </a:prstGeom>
          </p:spPr>
        </p:pic>
        <p:sp>
          <p:nvSpPr>
            <p:cNvPr id="213" name="object 213" descr=""/>
            <p:cNvSpPr/>
            <p:nvPr/>
          </p:nvSpPr>
          <p:spPr>
            <a:xfrm>
              <a:off x="3325868" y="8421467"/>
              <a:ext cx="347345" cy="168910"/>
            </a:xfrm>
            <a:custGeom>
              <a:avLst/>
              <a:gdLst/>
              <a:ahLst/>
              <a:cxnLst/>
              <a:rect l="l" t="t" r="r" b="b"/>
              <a:pathLst>
                <a:path w="347345" h="168909">
                  <a:moveTo>
                    <a:pt x="0" y="65278"/>
                  </a:moveTo>
                  <a:lnTo>
                    <a:pt x="133890" y="0"/>
                  </a:lnTo>
                  <a:lnTo>
                    <a:pt x="347069" y="103744"/>
                  </a:lnTo>
                  <a:lnTo>
                    <a:pt x="214181" y="168780"/>
                  </a:lnTo>
                  <a:lnTo>
                    <a:pt x="167511" y="154312"/>
                  </a:lnTo>
                  <a:lnTo>
                    <a:pt x="122538" y="136626"/>
                  </a:lnTo>
                  <a:lnTo>
                    <a:pt x="79482" y="115824"/>
                  </a:lnTo>
                  <a:lnTo>
                    <a:pt x="38563" y="92007"/>
                  </a:lnTo>
                  <a:lnTo>
                    <a:pt x="0" y="65278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59758" y="8277686"/>
              <a:ext cx="263629" cy="247525"/>
            </a:xfrm>
            <a:prstGeom prst="rect">
              <a:avLst/>
            </a:prstGeom>
          </p:spPr>
        </p:pic>
        <p:sp>
          <p:nvSpPr>
            <p:cNvPr id="215" name="object 215" descr=""/>
            <p:cNvSpPr/>
            <p:nvPr/>
          </p:nvSpPr>
          <p:spPr>
            <a:xfrm>
              <a:off x="3459758" y="8277686"/>
              <a:ext cx="264160" cy="247650"/>
            </a:xfrm>
            <a:custGeom>
              <a:avLst/>
              <a:gdLst/>
              <a:ahLst/>
              <a:cxnLst/>
              <a:rect l="l" t="t" r="r" b="b"/>
              <a:pathLst>
                <a:path w="264160" h="247650">
                  <a:moveTo>
                    <a:pt x="213179" y="247525"/>
                  </a:moveTo>
                  <a:lnTo>
                    <a:pt x="170612" y="226654"/>
                  </a:lnTo>
                  <a:lnTo>
                    <a:pt x="128010" y="205850"/>
                  </a:lnTo>
                  <a:lnTo>
                    <a:pt x="85374" y="185107"/>
                  </a:lnTo>
                  <a:lnTo>
                    <a:pt x="42704" y="164419"/>
                  </a:lnTo>
                  <a:lnTo>
                    <a:pt x="0" y="143780"/>
                  </a:lnTo>
                  <a:lnTo>
                    <a:pt x="50521" y="0"/>
                  </a:lnTo>
                  <a:lnTo>
                    <a:pt x="263629" y="103804"/>
                  </a:lnTo>
                  <a:lnTo>
                    <a:pt x="213179" y="247525"/>
                  </a:lnTo>
                  <a:close/>
                </a:path>
              </a:pathLst>
            </a:custGeom>
            <a:ln w="4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325868" y="8486745"/>
              <a:ext cx="214181" cy="129831"/>
            </a:xfrm>
            <a:prstGeom prst="rect">
              <a:avLst/>
            </a:prstGeom>
          </p:spPr>
        </p:pic>
        <p:pic>
          <p:nvPicPr>
            <p:cNvPr id="217" name="object 21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23557" y="8484434"/>
              <a:ext cx="218802" cy="134453"/>
            </a:xfrm>
            <a:prstGeom prst="rect">
              <a:avLst/>
            </a:prstGeom>
          </p:spPr>
        </p:pic>
        <p:sp>
          <p:nvSpPr>
            <p:cNvPr id="218" name="object 218" descr=""/>
            <p:cNvSpPr/>
            <p:nvPr/>
          </p:nvSpPr>
          <p:spPr>
            <a:xfrm>
              <a:off x="3325868" y="8277686"/>
              <a:ext cx="415925" cy="339090"/>
            </a:xfrm>
            <a:custGeom>
              <a:avLst/>
              <a:gdLst/>
              <a:ahLst/>
              <a:cxnLst/>
              <a:rect l="l" t="t" r="r" b="b"/>
              <a:pathLst>
                <a:path w="415925" h="339090">
                  <a:moveTo>
                    <a:pt x="214038" y="338890"/>
                  </a:moveTo>
                  <a:lnTo>
                    <a:pt x="357589" y="268720"/>
                  </a:lnTo>
                  <a:lnTo>
                    <a:pt x="415839" y="103804"/>
                  </a:lnTo>
                  <a:lnTo>
                    <a:pt x="202660" y="0"/>
                  </a:lnTo>
                  <a:lnTo>
                    <a:pt x="184412" y="0"/>
                  </a:lnTo>
                  <a:lnTo>
                    <a:pt x="133890" y="143780"/>
                  </a:lnTo>
                  <a:lnTo>
                    <a:pt x="0" y="209058"/>
                  </a:lnTo>
                  <a:lnTo>
                    <a:pt x="0" y="233636"/>
                  </a:lnTo>
                  <a:lnTo>
                    <a:pt x="37593" y="261834"/>
                  </a:lnTo>
                  <a:lnTo>
                    <a:pt x="78113" y="286616"/>
                  </a:lnTo>
                  <a:lnTo>
                    <a:pt x="121240" y="307823"/>
                  </a:lnTo>
                  <a:lnTo>
                    <a:pt x="166655" y="325300"/>
                  </a:lnTo>
                  <a:lnTo>
                    <a:pt x="214038" y="338890"/>
                  </a:lnTo>
                  <a:close/>
                </a:path>
              </a:pathLst>
            </a:custGeom>
            <a:ln w="9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475573" y="8294594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189229" h="215900">
                  <a:moveTo>
                    <a:pt x="44081" y="0"/>
                  </a:moveTo>
                  <a:lnTo>
                    <a:pt x="0" y="124215"/>
                  </a:lnTo>
                  <a:lnTo>
                    <a:pt x="188777" y="215822"/>
                  </a:lnTo>
                </a:path>
              </a:pathLst>
            </a:custGeom>
            <a:ln w="4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552071" y="8549909"/>
              <a:ext cx="92075" cy="60325"/>
            </a:xfrm>
            <a:custGeom>
              <a:avLst/>
              <a:gdLst/>
              <a:ahLst/>
              <a:cxnLst/>
              <a:rect l="l" t="t" r="r" b="b"/>
              <a:pathLst>
                <a:path w="92075" h="60325">
                  <a:moveTo>
                    <a:pt x="91883" y="0"/>
                  </a:moveTo>
                  <a:lnTo>
                    <a:pt x="0" y="44927"/>
                  </a:lnTo>
                  <a:lnTo>
                    <a:pt x="0" y="60326"/>
                  </a:lnTo>
                </a:path>
              </a:pathLst>
            </a:custGeom>
            <a:ln w="4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1" name="object 221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81369" y="8294594"/>
              <a:ext cx="226203" cy="215822"/>
            </a:xfrm>
            <a:prstGeom prst="rect">
              <a:avLst/>
            </a:prstGeom>
          </p:spPr>
        </p:pic>
        <p:sp>
          <p:nvSpPr>
            <p:cNvPr id="222" name="object 222" descr=""/>
            <p:cNvSpPr/>
            <p:nvPr/>
          </p:nvSpPr>
          <p:spPr>
            <a:xfrm>
              <a:off x="3481369" y="8294594"/>
              <a:ext cx="226695" cy="215900"/>
            </a:xfrm>
            <a:custGeom>
              <a:avLst/>
              <a:gdLst/>
              <a:ahLst/>
              <a:cxnLst/>
              <a:rect l="l" t="t" r="r" b="b"/>
              <a:pathLst>
                <a:path w="226695" h="215900">
                  <a:moveTo>
                    <a:pt x="0" y="122826"/>
                  </a:moveTo>
                  <a:lnTo>
                    <a:pt x="42435" y="2113"/>
                  </a:lnTo>
                  <a:lnTo>
                    <a:pt x="38284" y="0"/>
                  </a:lnTo>
                  <a:lnTo>
                    <a:pt x="85539" y="22508"/>
                  </a:lnTo>
                  <a:lnTo>
                    <a:pt x="132619" y="45282"/>
                  </a:lnTo>
                  <a:lnTo>
                    <a:pt x="179512" y="68317"/>
                  </a:lnTo>
                  <a:lnTo>
                    <a:pt x="226203" y="91606"/>
                  </a:lnTo>
                  <a:lnTo>
                    <a:pt x="182980" y="215822"/>
                  </a:lnTo>
                  <a:lnTo>
                    <a:pt x="183839" y="212319"/>
                  </a:lnTo>
                  <a:lnTo>
                    <a:pt x="137574" y="190387"/>
                  </a:lnTo>
                  <a:lnTo>
                    <a:pt x="91517" y="168161"/>
                  </a:lnTo>
                  <a:lnTo>
                    <a:pt x="45661" y="145641"/>
                  </a:lnTo>
                  <a:lnTo>
                    <a:pt x="0" y="122826"/>
                  </a:lnTo>
                  <a:close/>
                </a:path>
              </a:pathLst>
            </a:custGeom>
            <a:ln w="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3355995" y="8433544"/>
              <a:ext cx="292100" cy="142240"/>
            </a:xfrm>
            <a:custGeom>
              <a:avLst/>
              <a:gdLst/>
              <a:ahLst/>
              <a:cxnLst/>
              <a:rect l="l" t="t" r="r" b="b"/>
              <a:pathLst>
                <a:path w="292100" h="142240">
                  <a:moveTo>
                    <a:pt x="190995" y="123853"/>
                  </a:moveTo>
                  <a:lnTo>
                    <a:pt x="172890" y="132669"/>
                  </a:lnTo>
                  <a:lnTo>
                    <a:pt x="192140" y="142029"/>
                  </a:lnTo>
                  <a:lnTo>
                    <a:pt x="210245" y="133273"/>
                  </a:lnTo>
                  <a:lnTo>
                    <a:pt x="190995" y="123853"/>
                  </a:lnTo>
                  <a:close/>
                </a:path>
                <a:path w="292100" h="142240">
                  <a:moveTo>
                    <a:pt x="218117" y="110688"/>
                  </a:moveTo>
                  <a:lnTo>
                    <a:pt x="200012" y="119505"/>
                  </a:lnTo>
                  <a:lnTo>
                    <a:pt x="219262" y="128865"/>
                  </a:lnTo>
                  <a:lnTo>
                    <a:pt x="237295" y="120048"/>
                  </a:lnTo>
                  <a:lnTo>
                    <a:pt x="218117" y="110688"/>
                  </a:lnTo>
                  <a:close/>
                </a:path>
                <a:path w="292100" h="142240">
                  <a:moveTo>
                    <a:pt x="162156" y="109843"/>
                  </a:moveTo>
                  <a:lnTo>
                    <a:pt x="144123" y="118659"/>
                  </a:lnTo>
                  <a:lnTo>
                    <a:pt x="163301" y="128019"/>
                  </a:lnTo>
                  <a:lnTo>
                    <a:pt x="181406" y="119203"/>
                  </a:lnTo>
                  <a:lnTo>
                    <a:pt x="162156" y="109843"/>
                  </a:lnTo>
                  <a:close/>
                </a:path>
                <a:path w="292100" h="142240">
                  <a:moveTo>
                    <a:pt x="245238" y="97464"/>
                  </a:moveTo>
                  <a:lnTo>
                    <a:pt x="227133" y="106280"/>
                  </a:lnTo>
                  <a:lnTo>
                    <a:pt x="246383" y="115640"/>
                  </a:lnTo>
                  <a:lnTo>
                    <a:pt x="264416" y="106824"/>
                  </a:lnTo>
                  <a:lnTo>
                    <a:pt x="245238" y="97464"/>
                  </a:lnTo>
                  <a:close/>
                </a:path>
                <a:path w="292100" h="142240">
                  <a:moveTo>
                    <a:pt x="189278" y="96618"/>
                  </a:moveTo>
                  <a:lnTo>
                    <a:pt x="171173" y="105435"/>
                  </a:lnTo>
                  <a:lnTo>
                    <a:pt x="190423" y="114795"/>
                  </a:lnTo>
                  <a:lnTo>
                    <a:pt x="208528" y="105978"/>
                  </a:lnTo>
                  <a:lnTo>
                    <a:pt x="189278" y="96618"/>
                  </a:lnTo>
                  <a:close/>
                </a:path>
                <a:path w="292100" h="142240">
                  <a:moveTo>
                    <a:pt x="75711" y="67693"/>
                  </a:moveTo>
                  <a:lnTo>
                    <a:pt x="57606" y="76509"/>
                  </a:lnTo>
                  <a:lnTo>
                    <a:pt x="134462" y="113949"/>
                  </a:lnTo>
                  <a:lnTo>
                    <a:pt x="152567" y="105133"/>
                  </a:lnTo>
                  <a:lnTo>
                    <a:pt x="75711" y="67693"/>
                  </a:lnTo>
                  <a:close/>
                </a:path>
                <a:path w="292100" h="142240">
                  <a:moveTo>
                    <a:pt x="272360" y="84239"/>
                  </a:moveTo>
                  <a:lnTo>
                    <a:pt x="254255" y="93055"/>
                  </a:lnTo>
                  <a:lnTo>
                    <a:pt x="273505" y="102415"/>
                  </a:lnTo>
                  <a:lnTo>
                    <a:pt x="291538" y="93599"/>
                  </a:lnTo>
                  <a:lnTo>
                    <a:pt x="272360" y="84239"/>
                  </a:lnTo>
                  <a:close/>
                </a:path>
                <a:path w="292100" h="142240">
                  <a:moveTo>
                    <a:pt x="216399" y="83394"/>
                  </a:moveTo>
                  <a:lnTo>
                    <a:pt x="198294" y="92210"/>
                  </a:lnTo>
                  <a:lnTo>
                    <a:pt x="217544" y="101570"/>
                  </a:lnTo>
                  <a:lnTo>
                    <a:pt x="235577" y="92753"/>
                  </a:lnTo>
                  <a:lnTo>
                    <a:pt x="216399" y="83394"/>
                  </a:lnTo>
                  <a:close/>
                </a:path>
                <a:path w="292100" h="142240">
                  <a:moveTo>
                    <a:pt x="160439" y="82609"/>
                  </a:moveTo>
                  <a:lnTo>
                    <a:pt x="142405" y="91365"/>
                  </a:lnTo>
                  <a:lnTo>
                    <a:pt x="161584" y="100785"/>
                  </a:lnTo>
                  <a:lnTo>
                    <a:pt x="179689" y="91968"/>
                  </a:lnTo>
                  <a:lnTo>
                    <a:pt x="160439" y="82609"/>
                  </a:lnTo>
                  <a:close/>
                </a:path>
                <a:path w="292100" h="142240">
                  <a:moveTo>
                    <a:pt x="243521" y="70229"/>
                  </a:moveTo>
                  <a:lnTo>
                    <a:pt x="225416" y="79046"/>
                  </a:lnTo>
                  <a:lnTo>
                    <a:pt x="244666" y="88406"/>
                  </a:lnTo>
                  <a:lnTo>
                    <a:pt x="262699" y="79589"/>
                  </a:lnTo>
                  <a:lnTo>
                    <a:pt x="243521" y="70229"/>
                  </a:lnTo>
                  <a:close/>
                </a:path>
                <a:path w="292100" h="142240">
                  <a:moveTo>
                    <a:pt x="187560" y="69384"/>
                  </a:moveTo>
                  <a:lnTo>
                    <a:pt x="169527" y="78200"/>
                  </a:lnTo>
                  <a:lnTo>
                    <a:pt x="188705" y="87560"/>
                  </a:lnTo>
                  <a:lnTo>
                    <a:pt x="206810" y="78744"/>
                  </a:lnTo>
                  <a:lnTo>
                    <a:pt x="187560" y="69384"/>
                  </a:lnTo>
                  <a:close/>
                </a:path>
                <a:path w="292100" h="142240">
                  <a:moveTo>
                    <a:pt x="131600" y="68538"/>
                  </a:moveTo>
                  <a:lnTo>
                    <a:pt x="113566" y="77355"/>
                  </a:lnTo>
                  <a:lnTo>
                    <a:pt x="132745" y="86715"/>
                  </a:lnTo>
                  <a:lnTo>
                    <a:pt x="150850" y="77898"/>
                  </a:lnTo>
                  <a:lnTo>
                    <a:pt x="131600" y="68538"/>
                  </a:lnTo>
                  <a:close/>
                </a:path>
                <a:path w="292100" h="142240">
                  <a:moveTo>
                    <a:pt x="214682" y="56159"/>
                  </a:moveTo>
                  <a:lnTo>
                    <a:pt x="196577" y="64976"/>
                  </a:lnTo>
                  <a:lnTo>
                    <a:pt x="215827" y="74336"/>
                  </a:lnTo>
                  <a:lnTo>
                    <a:pt x="233932" y="65519"/>
                  </a:lnTo>
                  <a:lnTo>
                    <a:pt x="214682" y="56159"/>
                  </a:lnTo>
                  <a:close/>
                </a:path>
                <a:path w="292100" h="142240">
                  <a:moveTo>
                    <a:pt x="158721" y="55314"/>
                  </a:moveTo>
                  <a:lnTo>
                    <a:pt x="140688" y="64130"/>
                  </a:lnTo>
                  <a:lnTo>
                    <a:pt x="159866" y="73490"/>
                  </a:lnTo>
                  <a:lnTo>
                    <a:pt x="177971" y="64674"/>
                  </a:lnTo>
                  <a:lnTo>
                    <a:pt x="158721" y="55314"/>
                  </a:lnTo>
                  <a:close/>
                </a:path>
                <a:path w="292100" h="142240">
                  <a:moveTo>
                    <a:pt x="102832" y="54529"/>
                  </a:moveTo>
                  <a:lnTo>
                    <a:pt x="84727" y="63285"/>
                  </a:lnTo>
                  <a:lnTo>
                    <a:pt x="103977" y="72645"/>
                  </a:lnTo>
                  <a:lnTo>
                    <a:pt x="122011" y="63889"/>
                  </a:lnTo>
                  <a:lnTo>
                    <a:pt x="102832" y="54529"/>
                  </a:lnTo>
                  <a:close/>
                </a:path>
                <a:path w="292100" h="142240">
                  <a:moveTo>
                    <a:pt x="46872" y="53683"/>
                  </a:moveTo>
                  <a:lnTo>
                    <a:pt x="28767" y="62500"/>
                  </a:lnTo>
                  <a:lnTo>
                    <a:pt x="48017" y="71860"/>
                  </a:lnTo>
                  <a:lnTo>
                    <a:pt x="66122" y="63043"/>
                  </a:lnTo>
                  <a:lnTo>
                    <a:pt x="46872" y="53683"/>
                  </a:lnTo>
                  <a:close/>
                </a:path>
                <a:path w="292100" h="142240">
                  <a:moveTo>
                    <a:pt x="185843" y="42149"/>
                  </a:moveTo>
                  <a:lnTo>
                    <a:pt x="167809" y="50905"/>
                  </a:lnTo>
                  <a:lnTo>
                    <a:pt x="186988" y="60265"/>
                  </a:lnTo>
                  <a:lnTo>
                    <a:pt x="205093" y="51509"/>
                  </a:lnTo>
                  <a:lnTo>
                    <a:pt x="185843" y="42149"/>
                  </a:lnTo>
                  <a:close/>
                </a:path>
                <a:path w="292100" h="142240">
                  <a:moveTo>
                    <a:pt x="129954" y="41304"/>
                  </a:moveTo>
                  <a:lnTo>
                    <a:pt x="111849" y="50120"/>
                  </a:lnTo>
                  <a:lnTo>
                    <a:pt x="131027" y="59480"/>
                  </a:lnTo>
                  <a:lnTo>
                    <a:pt x="149132" y="50664"/>
                  </a:lnTo>
                  <a:lnTo>
                    <a:pt x="129954" y="41304"/>
                  </a:lnTo>
                  <a:close/>
                </a:path>
                <a:path w="292100" h="142240">
                  <a:moveTo>
                    <a:pt x="73993" y="40459"/>
                  </a:moveTo>
                  <a:lnTo>
                    <a:pt x="55888" y="49275"/>
                  </a:lnTo>
                  <a:lnTo>
                    <a:pt x="75138" y="58635"/>
                  </a:lnTo>
                  <a:lnTo>
                    <a:pt x="93172" y="49819"/>
                  </a:lnTo>
                  <a:lnTo>
                    <a:pt x="73993" y="40459"/>
                  </a:lnTo>
                  <a:close/>
                </a:path>
                <a:path w="292100" h="142240">
                  <a:moveTo>
                    <a:pt x="18033" y="39613"/>
                  </a:moveTo>
                  <a:lnTo>
                    <a:pt x="0" y="48430"/>
                  </a:lnTo>
                  <a:lnTo>
                    <a:pt x="19178" y="57790"/>
                  </a:lnTo>
                  <a:lnTo>
                    <a:pt x="37283" y="48973"/>
                  </a:lnTo>
                  <a:lnTo>
                    <a:pt x="18033" y="39613"/>
                  </a:lnTo>
                  <a:close/>
                </a:path>
                <a:path w="292100" h="142240">
                  <a:moveTo>
                    <a:pt x="157004" y="28079"/>
                  </a:moveTo>
                  <a:lnTo>
                    <a:pt x="138970" y="36896"/>
                  </a:lnTo>
                  <a:lnTo>
                    <a:pt x="158149" y="46256"/>
                  </a:lnTo>
                  <a:lnTo>
                    <a:pt x="176254" y="37439"/>
                  </a:lnTo>
                  <a:lnTo>
                    <a:pt x="157004" y="28079"/>
                  </a:lnTo>
                  <a:close/>
                </a:path>
                <a:path w="292100" h="142240">
                  <a:moveTo>
                    <a:pt x="101115" y="27234"/>
                  </a:moveTo>
                  <a:lnTo>
                    <a:pt x="83010" y="36050"/>
                  </a:lnTo>
                  <a:lnTo>
                    <a:pt x="102260" y="45410"/>
                  </a:lnTo>
                  <a:lnTo>
                    <a:pt x="120293" y="36594"/>
                  </a:lnTo>
                  <a:lnTo>
                    <a:pt x="101115" y="27234"/>
                  </a:lnTo>
                  <a:close/>
                </a:path>
                <a:path w="292100" h="142240">
                  <a:moveTo>
                    <a:pt x="45154" y="26388"/>
                  </a:moveTo>
                  <a:lnTo>
                    <a:pt x="27121" y="35205"/>
                  </a:lnTo>
                  <a:lnTo>
                    <a:pt x="46299" y="44565"/>
                  </a:lnTo>
                  <a:lnTo>
                    <a:pt x="64404" y="35748"/>
                  </a:lnTo>
                  <a:lnTo>
                    <a:pt x="45154" y="26388"/>
                  </a:lnTo>
                  <a:close/>
                </a:path>
                <a:path w="292100" h="142240">
                  <a:moveTo>
                    <a:pt x="128236" y="14070"/>
                  </a:moveTo>
                  <a:lnTo>
                    <a:pt x="110131" y="22826"/>
                  </a:lnTo>
                  <a:lnTo>
                    <a:pt x="129381" y="32186"/>
                  </a:lnTo>
                  <a:lnTo>
                    <a:pt x="147415" y="23430"/>
                  </a:lnTo>
                  <a:lnTo>
                    <a:pt x="128236" y="14070"/>
                  </a:lnTo>
                  <a:close/>
                </a:path>
                <a:path w="292100" h="142240">
                  <a:moveTo>
                    <a:pt x="72276" y="13224"/>
                  </a:moveTo>
                  <a:lnTo>
                    <a:pt x="54171" y="22041"/>
                  </a:lnTo>
                  <a:lnTo>
                    <a:pt x="73421" y="31401"/>
                  </a:lnTo>
                  <a:lnTo>
                    <a:pt x="91454" y="22584"/>
                  </a:lnTo>
                  <a:lnTo>
                    <a:pt x="72276" y="13224"/>
                  </a:lnTo>
                  <a:close/>
                </a:path>
                <a:path w="292100" h="142240">
                  <a:moveTo>
                    <a:pt x="99397" y="0"/>
                  </a:moveTo>
                  <a:lnTo>
                    <a:pt x="81293" y="8816"/>
                  </a:lnTo>
                  <a:lnTo>
                    <a:pt x="100542" y="18176"/>
                  </a:lnTo>
                  <a:lnTo>
                    <a:pt x="118576" y="9359"/>
                  </a:lnTo>
                  <a:lnTo>
                    <a:pt x="99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3355995" y="8442361"/>
              <a:ext cx="292100" cy="137160"/>
            </a:xfrm>
            <a:custGeom>
              <a:avLst/>
              <a:gdLst/>
              <a:ahLst/>
              <a:cxnLst/>
              <a:rect l="l" t="t" r="r" b="b"/>
              <a:pathLst>
                <a:path w="292100" h="137159">
                  <a:moveTo>
                    <a:pt x="81293" y="0"/>
                  </a:moveTo>
                  <a:lnTo>
                    <a:pt x="81293" y="3502"/>
                  </a:lnTo>
                  <a:lnTo>
                    <a:pt x="100542" y="12862"/>
                  </a:lnTo>
                  <a:lnTo>
                    <a:pt x="100542" y="9359"/>
                  </a:lnTo>
                  <a:lnTo>
                    <a:pt x="81293" y="0"/>
                  </a:lnTo>
                  <a:close/>
                </a:path>
                <a:path w="292100" h="137159">
                  <a:moveTo>
                    <a:pt x="118576" y="543"/>
                  </a:moveTo>
                  <a:lnTo>
                    <a:pt x="100542" y="9359"/>
                  </a:lnTo>
                  <a:lnTo>
                    <a:pt x="100542" y="12862"/>
                  </a:lnTo>
                  <a:lnTo>
                    <a:pt x="118576" y="4045"/>
                  </a:lnTo>
                  <a:lnTo>
                    <a:pt x="118576" y="543"/>
                  </a:lnTo>
                  <a:close/>
                </a:path>
                <a:path w="292100" h="137159">
                  <a:moveTo>
                    <a:pt x="110131" y="14009"/>
                  </a:moveTo>
                  <a:lnTo>
                    <a:pt x="110131" y="17512"/>
                  </a:lnTo>
                  <a:lnTo>
                    <a:pt x="129381" y="26872"/>
                  </a:lnTo>
                  <a:lnTo>
                    <a:pt x="129381" y="23369"/>
                  </a:lnTo>
                  <a:lnTo>
                    <a:pt x="110131" y="14009"/>
                  </a:lnTo>
                  <a:close/>
                </a:path>
                <a:path w="292100" h="137159">
                  <a:moveTo>
                    <a:pt x="147415" y="14613"/>
                  </a:moveTo>
                  <a:lnTo>
                    <a:pt x="129381" y="23369"/>
                  </a:lnTo>
                  <a:lnTo>
                    <a:pt x="129381" y="26872"/>
                  </a:lnTo>
                  <a:lnTo>
                    <a:pt x="147415" y="18116"/>
                  </a:lnTo>
                  <a:lnTo>
                    <a:pt x="147415" y="14613"/>
                  </a:lnTo>
                  <a:close/>
                </a:path>
                <a:path w="292100" h="137159">
                  <a:moveTo>
                    <a:pt x="138970" y="28079"/>
                  </a:moveTo>
                  <a:lnTo>
                    <a:pt x="138970" y="31582"/>
                  </a:lnTo>
                  <a:lnTo>
                    <a:pt x="158149" y="40942"/>
                  </a:lnTo>
                  <a:lnTo>
                    <a:pt x="158149" y="37439"/>
                  </a:lnTo>
                  <a:lnTo>
                    <a:pt x="138970" y="28079"/>
                  </a:lnTo>
                  <a:close/>
                </a:path>
                <a:path w="292100" h="137159">
                  <a:moveTo>
                    <a:pt x="176254" y="28623"/>
                  </a:moveTo>
                  <a:lnTo>
                    <a:pt x="158149" y="37439"/>
                  </a:lnTo>
                  <a:lnTo>
                    <a:pt x="158149" y="40942"/>
                  </a:lnTo>
                  <a:lnTo>
                    <a:pt x="176254" y="32125"/>
                  </a:lnTo>
                  <a:lnTo>
                    <a:pt x="176254" y="28623"/>
                  </a:lnTo>
                  <a:close/>
                </a:path>
                <a:path w="292100" h="137159">
                  <a:moveTo>
                    <a:pt x="167809" y="42089"/>
                  </a:moveTo>
                  <a:lnTo>
                    <a:pt x="167809" y="45652"/>
                  </a:lnTo>
                  <a:lnTo>
                    <a:pt x="186988" y="55012"/>
                  </a:lnTo>
                  <a:lnTo>
                    <a:pt x="186988" y="51449"/>
                  </a:lnTo>
                  <a:lnTo>
                    <a:pt x="167809" y="42089"/>
                  </a:lnTo>
                  <a:close/>
                </a:path>
                <a:path w="292100" h="137159">
                  <a:moveTo>
                    <a:pt x="205093" y="42693"/>
                  </a:moveTo>
                  <a:lnTo>
                    <a:pt x="186988" y="51449"/>
                  </a:lnTo>
                  <a:lnTo>
                    <a:pt x="186988" y="55012"/>
                  </a:lnTo>
                  <a:lnTo>
                    <a:pt x="205093" y="46195"/>
                  </a:lnTo>
                  <a:lnTo>
                    <a:pt x="205093" y="42693"/>
                  </a:lnTo>
                  <a:close/>
                </a:path>
                <a:path w="292100" h="137159">
                  <a:moveTo>
                    <a:pt x="196577" y="56159"/>
                  </a:moveTo>
                  <a:lnTo>
                    <a:pt x="196577" y="59662"/>
                  </a:lnTo>
                  <a:lnTo>
                    <a:pt x="215827" y="69022"/>
                  </a:lnTo>
                  <a:lnTo>
                    <a:pt x="215827" y="65519"/>
                  </a:lnTo>
                  <a:lnTo>
                    <a:pt x="196577" y="56159"/>
                  </a:lnTo>
                  <a:close/>
                </a:path>
                <a:path w="292100" h="137159">
                  <a:moveTo>
                    <a:pt x="233932" y="56703"/>
                  </a:moveTo>
                  <a:lnTo>
                    <a:pt x="215827" y="65519"/>
                  </a:lnTo>
                  <a:lnTo>
                    <a:pt x="215827" y="69022"/>
                  </a:lnTo>
                  <a:lnTo>
                    <a:pt x="233932" y="60205"/>
                  </a:lnTo>
                  <a:lnTo>
                    <a:pt x="233932" y="56703"/>
                  </a:lnTo>
                  <a:close/>
                </a:path>
                <a:path w="292100" h="137159">
                  <a:moveTo>
                    <a:pt x="225416" y="70229"/>
                  </a:moveTo>
                  <a:lnTo>
                    <a:pt x="225416" y="73732"/>
                  </a:lnTo>
                  <a:lnTo>
                    <a:pt x="244666" y="83092"/>
                  </a:lnTo>
                  <a:lnTo>
                    <a:pt x="244666" y="79589"/>
                  </a:lnTo>
                  <a:lnTo>
                    <a:pt x="225416" y="70229"/>
                  </a:lnTo>
                  <a:close/>
                </a:path>
                <a:path w="292100" h="137159">
                  <a:moveTo>
                    <a:pt x="262699" y="70773"/>
                  </a:moveTo>
                  <a:lnTo>
                    <a:pt x="244666" y="79589"/>
                  </a:lnTo>
                  <a:lnTo>
                    <a:pt x="244666" y="83092"/>
                  </a:lnTo>
                  <a:lnTo>
                    <a:pt x="262699" y="74275"/>
                  </a:lnTo>
                  <a:lnTo>
                    <a:pt x="262699" y="70773"/>
                  </a:lnTo>
                  <a:close/>
                </a:path>
                <a:path w="292100" h="137159">
                  <a:moveTo>
                    <a:pt x="254255" y="84239"/>
                  </a:moveTo>
                  <a:lnTo>
                    <a:pt x="254255" y="87741"/>
                  </a:lnTo>
                  <a:lnTo>
                    <a:pt x="273505" y="97101"/>
                  </a:lnTo>
                  <a:lnTo>
                    <a:pt x="273505" y="93599"/>
                  </a:lnTo>
                  <a:lnTo>
                    <a:pt x="254255" y="84239"/>
                  </a:lnTo>
                  <a:close/>
                </a:path>
                <a:path w="292100" h="137159">
                  <a:moveTo>
                    <a:pt x="291538" y="84782"/>
                  </a:moveTo>
                  <a:lnTo>
                    <a:pt x="273505" y="93599"/>
                  </a:lnTo>
                  <a:lnTo>
                    <a:pt x="273505" y="97101"/>
                  </a:lnTo>
                  <a:lnTo>
                    <a:pt x="291538" y="88285"/>
                  </a:lnTo>
                  <a:lnTo>
                    <a:pt x="291538" y="84782"/>
                  </a:lnTo>
                  <a:close/>
                </a:path>
                <a:path w="292100" h="137159">
                  <a:moveTo>
                    <a:pt x="54171" y="13224"/>
                  </a:moveTo>
                  <a:lnTo>
                    <a:pt x="54171" y="16727"/>
                  </a:lnTo>
                  <a:lnTo>
                    <a:pt x="73421" y="26087"/>
                  </a:lnTo>
                  <a:lnTo>
                    <a:pt x="73421" y="22584"/>
                  </a:lnTo>
                  <a:lnTo>
                    <a:pt x="54171" y="13224"/>
                  </a:lnTo>
                  <a:close/>
                </a:path>
                <a:path w="292100" h="137159">
                  <a:moveTo>
                    <a:pt x="91454" y="13768"/>
                  </a:moveTo>
                  <a:lnTo>
                    <a:pt x="73421" y="22584"/>
                  </a:lnTo>
                  <a:lnTo>
                    <a:pt x="73421" y="26087"/>
                  </a:lnTo>
                  <a:lnTo>
                    <a:pt x="91454" y="17270"/>
                  </a:lnTo>
                  <a:lnTo>
                    <a:pt x="91454" y="13768"/>
                  </a:lnTo>
                  <a:close/>
                </a:path>
                <a:path w="292100" h="137159">
                  <a:moveTo>
                    <a:pt x="83010" y="27234"/>
                  </a:moveTo>
                  <a:lnTo>
                    <a:pt x="83010" y="30736"/>
                  </a:lnTo>
                  <a:lnTo>
                    <a:pt x="102260" y="40096"/>
                  </a:lnTo>
                  <a:lnTo>
                    <a:pt x="102260" y="36594"/>
                  </a:lnTo>
                  <a:lnTo>
                    <a:pt x="83010" y="27234"/>
                  </a:lnTo>
                  <a:close/>
                </a:path>
                <a:path w="292100" h="137159">
                  <a:moveTo>
                    <a:pt x="120293" y="27777"/>
                  </a:moveTo>
                  <a:lnTo>
                    <a:pt x="102260" y="36594"/>
                  </a:lnTo>
                  <a:lnTo>
                    <a:pt x="102260" y="40096"/>
                  </a:lnTo>
                  <a:lnTo>
                    <a:pt x="120293" y="31280"/>
                  </a:lnTo>
                  <a:lnTo>
                    <a:pt x="120293" y="27777"/>
                  </a:lnTo>
                  <a:close/>
                </a:path>
                <a:path w="292100" h="137159">
                  <a:moveTo>
                    <a:pt x="111849" y="41304"/>
                  </a:moveTo>
                  <a:lnTo>
                    <a:pt x="111849" y="44806"/>
                  </a:lnTo>
                  <a:lnTo>
                    <a:pt x="131027" y="54166"/>
                  </a:lnTo>
                  <a:lnTo>
                    <a:pt x="131027" y="50664"/>
                  </a:lnTo>
                  <a:lnTo>
                    <a:pt x="111849" y="41304"/>
                  </a:lnTo>
                  <a:close/>
                </a:path>
                <a:path w="292100" h="137159">
                  <a:moveTo>
                    <a:pt x="149132" y="41847"/>
                  </a:moveTo>
                  <a:lnTo>
                    <a:pt x="131027" y="50664"/>
                  </a:lnTo>
                  <a:lnTo>
                    <a:pt x="131027" y="54166"/>
                  </a:lnTo>
                  <a:lnTo>
                    <a:pt x="149132" y="45350"/>
                  </a:lnTo>
                  <a:lnTo>
                    <a:pt x="149132" y="41847"/>
                  </a:lnTo>
                  <a:close/>
                </a:path>
                <a:path w="292100" h="137159">
                  <a:moveTo>
                    <a:pt x="140688" y="55314"/>
                  </a:moveTo>
                  <a:lnTo>
                    <a:pt x="140688" y="58816"/>
                  </a:lnTo>
                  <a:lnTo>
                    <a:pt x="159866" y="68176"/>
                  </a:lnTo>
                  <a:lnTo>
                    <a:pt x="159866" y="64674"/>
                  </a:lnTo>
                  <a:lnTo>
                    <a:pt x="140688" y="55314"/>
                  </a:lnTo>
                  <a:close/>
                </a:path>
                <a:path w="292100" h="137159">
                  <a:moveTo>
                    <a:pt x="177971" y="55857"/>
                  </a:moveTo>
                  <a:lnTo>
                    <a:pt x="159866" y="64674"/>
                  </a:lnTo>
                  <a:lnTo>
                    <a:pt x="159866" y="68176"/>
                  </a:lnTo>
                  <a:lnTo>
                    <a:pt x="177971" y="59420"/>
                  </a:lnTo>
                  <a:lnTo>
                    <a:pt x="177971" y="55857"/>
                  </a:lnTo>
                  <a:close/>
                </a:path>
                <a:path w="292100" h="137159">
                  <a:moveTo>
                    <a:pt x="169527" y="69384"/>
                  </a:moveTo>
                  <a:lnTo>
                    <a:pt x="169527" y="72886"/>
                  </a:lnTo>
                  <a:lnTo>
                    <a:pt x="188705" y="82246"/>
                  </a:lnTo>
                  <a:lnTo>
                    <a:pt x="188705" y="78744"/>
                  </a:lnTo>
                  <a:lnTo>
                    <a:pt x="169527" y="69384"/>
                  </a:lnTo>
                  <a:close/>
                </a:path>
                <a:path w="292100" h="137159">
                  <a:moveTo>
                    <a:pt x="206810" y="69927"/>
                  </a:moveTo>
                  <a:lnTo>
                    <a:pt x="188705" y="78744"/>
                  </a:lnTo>
                  <a:lnTo>
                    <a:pt x="188705" y="82246"/>
                  </a:lnTo>
                  <a:lnTo>
                    <a:pt x="206810" y="73430"/>
                  </a:lnTo>
                  <a:lnTo>
                    <a:pt x="206810" y="69927"/>
                  </a:lnTo>
                  <a:close/>
                </a:path>
                <a:path w="292100" h="137159">
                  <a:moveTo>
                    <a:pt x="198294" y="83394"/>
                  </a:moveTo>
                  <a:lnTo>
                    <a:pt x="198294" y="86896"/>
                  </a:lnTo>
                  <a:lnTo>
                    <a:pt x="217544" y="96256"/>
                  </a:lnTo>
                  <a:lnTo>
                    <a:pt x="217544" y="92753"/>
                  </a:lnTo>
                  <a:lnTo>
                    <a:pt x="198294" y="83394"/>
                  </a:lnTo>
                  <a:close/>
                </a:path>
                <a:path w="292100" h="137159">
                  <a:moveTo>
                    <a:pt x="235577" y="83937"/>
                  </a:moveTo>
                  <a:lnTo>
                    <a:pt x="217544" y="92753"/>
                  </a:lnTo>
                  <a:lnTo>
                    <a:pt x="217544" y="96256"/>
                  </a:lnTo>
                  <a:lnTo>
                    <a:pt x="235577" y="87500"/>
                  </a:lnTo>
                  <a:lnTo>
                    <a:pt x="235577" y="83937"/>
                  </a:lnTo>
                  <a:close/>
                </a:path>
                <a:path w="292100" h="137159">
                  <a:moveTo>
                    <a:pt x="227133" y="97464"/>
                  </a:moveTo>
                  <a:lnTo>
                    <a:pt x="227133" y="100966"/>
                  </a:lnTo>
                  <a:lnTo>
                    <a:pt x="246383" y="110326"/>
                  </a:lnTo>
                  <a:lnTo>
                    <a:pt x="246383" y="106824"/>
                  </a:lnTo>
                  <a:lnTo>
                    <a:pt x="227133" y="97464"/>
                  </a:lnTo>
                  <a:close/>
                </a:path>
                <a:path w="292100" h="137159">
                  <a:moveTo>
                    <a:pt x="264416" y="98007"/>
                  </a:moveTo>
                  <a:lnTo>
                    <a:pt x="246383" y="106824"/>
                  </a:lnTo>
                  <a:lnTo>
                    <a:pt x="246383" y="110326"/>
                  </a:lnTo>
                  <a:lnTo>
                    <a:pt x="264416" y="101510"/>
                  </a:lnTo>
                  <a:lnTo>
                    <a:pt x="264416" y="98007"/>
                  </a:lnTo>
                  <a:close/>
                </a:path>
                <a:path w="292100" h="137159">
                  <a:moveTo>
                    <a:pt x="27121" y="26388"/>
                  </a:moveTo>
                  <a:lnTo>
                    <a:pt x="27121" y="29891"/>
                  </a:lnTo>
                  <a:lnTo>
                    <a:pt x="46299" y="39251"/>
                  </a:lnTo>
                  <a:lnTo>
                    <a:pt x="46299" y="35748"/>
                  </a:lnTo>
                  <a:lnTo>
                    <a:pt x="27121" y="26388"/>
                  </a:lnTo>
                  <a:close/>
                </a:path>
                <a:path w="292100" h="137159">
                  <a:moveTo>
                    <a:pt x="64404" y="26932"/>
                  </a:moveTo>
                  <a:lnTo>
                    <a:pt x="46299" y="35748"/>
                  </a:lnTo>
                  <a:lnTo>
                    <a:pt x="46299" y="39251"/>
                  </a:lnTo>
                  <a:lnTo>
                    <a:pt x="64404" y="30495"/>
                  </a:lnTo>
                  <a:lnTo>
                    <a:pt x="64404" y="26932"/>
                  </a:lnTo>
                  <a:close/>
                </a:path>
                <a:path w="292100" h="137159">
                  <a:moveTo>
                    <a:pt x="55888" y="40459"/>
                  </a:moveTo>
                  <a:lnTo>
                    <a:pt x="55888" y="43961"/>
                  </a:lnTo>
                  <a:lnTo>
                    <a:pt x="75138" y="53321"/>
                  </a:lnTo>
                  <a:lnTo>
                    <a:pt x="75138" y="49819"/>
                  </a:lnTo>
                  <a:lnTo>
                    <a:pt x="55888" y="40459"/>
                  </a:lnTo>
                  <a:close/>
                </a:path>
                <a:path w="292100" h="137159">
                  <a:moveTo>
                    <a:pt x="93172" y="41002"/>
                  </a:moveTo>
                  <a:lnTo>
                    <a:pt x="75138" y="49819"/>
                  </a:lnTo>
                  <a:lnTo>
                    <a:pt x="75138" y="53321"/>
                  </a:lnTo>
                  <a:lnTo>
                    <a:pt x="93172" y="44505"/>
                  </a:lnTo>
                  <a:lnTo>
                    <a:pt x="93172" y="41002"/>
                  </a:lnTo>
                  <a:close/>
                </a:path>
                <a:path w="292100" h="137159">
                  <a:moveTo>
                    <a:pt x="84727" y="54468"/>
                  </a:moveTo>
                  <a:lnTo>
                    <a:pt x="84727" y="57971"/>
                  </a:lnTo>
                  <a:lnTo>
                    <a:pt x="103977" y="67391"/>
                  </a:lnTo>
                  <a:lnTo>
                    <a:pt x="103977" y="63828"/>
                  </a:lnTo>
                  <a:lnTo>
                    <a:pt x="84727" y="54468"/>
                  </a:lnTo>
                  <a:close/>
                </a:path>
                <a:path w="292100" h="137159">
                  <a:moveTo>
                    <a:pt x="122011" y="55072"/>
                  </a:moveTo>
                  <a:lnTo>
                    <a:pt x="103977" y="63828"/>
                  </a:lnTo>
                  <a:lnTo>
                    <a:pt x="103977" y="67391"/>
                  </a:lnTo>
                  <a:lnTo>
                    <a:pt x="122011" y="58575"/>
                  </a:lnTo>
                  <a:lnTo>
                    <a:pt x="122011" y="55072"/>
                  </a:lnTo>
                  <a:close/>
                </a:path>
                <a:path w="292100" h="137159">
                  <a:moveTo>
                    <a:pt x="171173" y="96618"/>
                  </a:moveTo>
                  <a:lnTo>
                    <a:pt x="171173" y="100121"/>
                  </a:lnTo>
                  <a:lnTo>
                    <a:pt x="190423" y="109481"/>
                  </a:lnTo>
                  <a:lnTo>
                    <a:pt x="190423" y="105978"/>
                  </a:lnTo>
                  <a:lnTo>
                    <a:pt x="171173" y="96618"/>
                  </a:lnTo>
                  <a:close/>
                </a:path>
                <a:path w="292100" h="137159">
                  <a:moveTo>
                    <a:pt x="208528" y="97162"/>
                  </a:moveTo>
                  <a:lnTo>
                    <a:pt x="190423" y="105978"/>
                  </a:lnTo>
                  <a:lnTo>
                    <a:pt x="190423" y="109481"/>
                  </a:lnTo>
                  <a:lnTo>
                    <a:pt x="208528" y="100664"/>
                  </a:lnTo>
                  <a:lnTo>
                    <a:pt x="208528" y="97162"/>
                  </a:lnTo>
                  <a:close/>
                </a:path>
                <a:path w="292100" h="137159">
                  <a:moveTo>
                    <a:pt x="57606" y="67693"/>
                  </a:moveTo>
                  <a:lnTo>
                    <a:pt x="57606" y="71195"/>
                  </a:lnTo>
                  <a:lnTo>
                    <a:pt x="134462" y="108635"/>
                  </a:lnTo>
                  <a:lnTo>
                    <a:pt x="134462" y="105133"/>
                  </a:lnTo>
                  <a:lnTo>
                    <a:pt x="57606" y="67693"/>
                  </a:lnTo>
                  <a:close/>
                </a:path>
                <a:path w="292100" h="137159">
                  <a:moveTo>
                    <a:pt x="152567" y="96316"/>
                  </a:moveTo>
                  <a:lnTo>
                    <a:pt x="134462" y="105133"/>
                  </a:lnTo>
                  <a:lnTo>
                    <a:pt x="134462" y="108635"/>
                  </a:lnTo>
                  <a:lnTo>
                    <a:pt x="152567" y="99879"/>
                  </a:lnTo>
                  <a:lnTo>
                    <a:pt x="152567" y="96316"/>
                  </a:lnTo>
                  <a:close/>
                </a:path>
                <a:path w="292100" h="137159">
                  <a:moveTo>
                    <a:pt x="142405" y="82548"/>
                  </a:moveTo>
                  <a:lnTo>
                    <a:pt x="142405" y="86111"/>
                  </a:lnTo>
                  <a:lnTo>
                    <a:pt x="161584" y="95471"/>
                  </a:lnTo>
                  <a:lnTo>
                    <a:pt x="161584" y="91968"/>
                  </a:lnTo>
                  <a:lnTo>
                    <a:pt x="142405" y="82548"/>
                  </a:lnTo>
                  <a:close/>
                </a:path>
                <a:path w="292100" h="137159">
                  <a:moveTo>
                    <a:pt x="179689" y="83152"/>
                  </a:moveTo>
                  <a:lnTo>
                    <a:pt x="161584" y="91968"/>
                  </a:lnTo>
                  <a:lnTo>
                    <a:pt x="161584" y="95471"/>
                  </a:lnTo>
                  <a:lnTo>
                    <a:pt x="179689" y="86654"/>
                  </a:lnTo>
                  <a:lnTo>
                    <a:pt x="179689" y="83152"/>
                  </a:lnTo>
                  <a:close/>
                </a:path>
                <a:path w="292100" h="137159">
                  <a:moveTo>
                    <a:pt x="113566" y="68538"/>
                  </a:moveTo>
                  <a:lnTo>
                    <a:pt x="113566" y="72041"/>
                  </a:lnTo>
                  <a:lnTo>
                    <a:pt x="132745" y="81401"/>
                  </a:lnTo>
                  <a:lnTo>
                    <a:pt x="132745" y="77898"/>
                  </a:lnTo>
                  <a:lnTo>
                    <a:pt x="113566" y="68538"/>
                  </a:lnTo>
                  <a:close/>
                </a:path>
                <a:path w="292100" h="137159">
                  <a:moveTo>
                    <a:pt x="150850" y="69082"/>
                  </a:moveTo>
                  <a:lnTo>
                    <a:pt x="132745" y="77898"/>
                  </a:lnTo>
                  <a:lnTo>
                    <a:pt x="132745" y="81401"/>
                  </a:lnTo>
                  <a:lnTo>
                    <a:pt x="150850" y="72584"/>
                  </a:lnTo>
                  <a:lnTo>
                    <a:pt x="150850" y="69082"/>
                  </a:lnTo>
                  <a:close/>
                </a:path>
                <a:path w="292100" h="137159">
                  <a:moveTo>
                    <a:pt x="200012" y="110688"/>
                  </a:moveTo>
                  <a:lnTo>
                    <a:pt x="200012" y="114191"/>
                  </a:lnTo>
                  <a:lnTo>
                    <a:pt x="219262" y="123551"/>
                  </a:lnTo>
                  <a:lnTo>
                    <a:pt x="219262" y="120048"/>
                  </a:lnTo>
                  <a:lnTo>
                    <a:pt x="200012" y="110688"/>
                  </a:lnTo>
                  <a:close/>
                </a:path>
                <a:path w="292100" h="137159">
                  <a:moveTo>
                    <a:pt x="237295" y="111232"/>
                  </a:moveTo>
                  <a:lnTo>
                    <a:pt x="219262" y="120048"/>
                  </a:lnTo>
                  <a:lnTo>
                    <a:pt x="219262" y="123551"/>
                  </a:lnTo>
                  <a:lnTo>
                    <a:pt x="237295" y="114734"/>
                  </a:lnTo>
                  <a:lnTo>
                    <a:pt x="237295" y="111232"/>
                  </a:lnTo>
                  <a:close/>
                </a:path>
                <a:path w="292100" h="137159">
                  <a:moveTo>
                    <a:pt x="0" y="39613"/>
                  </a:moveTo>
                  <a:lnTo>
                    <a:pt x="0" y="43116"/>
                  </a:lnTo>
                  <a:lnTo>
                    <a:pt x="19178" y="52476"/>
                  </a:lnTo>
                  <a:lnTo>
                    <a:pt x="19178" y="48973"/>
                  </a:lnTo>
                  <a:lnTo>
                    <a:pt x="0" y="39613"/>
                  </a:lnTo>
                  <a:close/>
                </a:path>
                <a:path w="292100" h="137159">
                  <a:moveTo>
                    <a:pt x="37283" y="40157"/>
                  </a:moveTo>
                  <a:lnTo>
                    <a:pt x="19178" y="48973"/>
                  </a:lnTo>
                  <a:lnTo>
                    <a:pt x="19178" y="52476"/>
                  </a:lnTo>
                  <a:lnTo>
                    <a:pt x="37283" y="43659"/>
                  </a:lnTo>
                  <a:lnTo>
                    <a:pt x="37283" y="40157"/>
                  </a:lnTo>
                  <a:close/>
                </a:path>
                <a:path w="292100" h="137159">
                  <a:moveTo>
                    <a:pt x="28767" y="53683"/>
                  </a:moveTo>
                  <a:lnTo>
                    <a:pt x="28767" y="57186"/>
                  </a:lnTo>
                  <a:lnTo>
                    <a:pt x="48017" y="66546"/>
                  </a:lnTo>
                  <a:lnTo>
                    <a:pt x="48017" y="63043"/>
                  </a:lnTo>
                  <a:lnTo>
                    <a:pt x="28767" y="53683"/>
                  </a:lnTo>
                  <a:close/>
                </a:path>
                <a:path w="292100" h="137159">
                  <a:moveTo>
                    <a:pt x="66122" y="54227"/>
                  </a:moveTo>
                  <a:lnTo>
                    <a:pt x="48017" y="63043"/>
                  </a:lnTo>
                  <a:lnTo>
                    <a:pt x="48017" y="66546"/>
                  </a:lnTo>
                  <a:lnTo>
                    <a:pt x="66122" y="57729"/>
                  </a:lnTo>
                  <a:lnTo>
                    <a:pt x="66122" y="54227"/>
                  </a:lnTo>
                  <a:close/>
                </a:path>
                <a:path w="292100" h="137159">
                  <a:moveTo>
                    <a:pt x="144123" y="109843"/>
                  </a:moveTo>
                  <a:lnTo>
                    <a:pt x="144123" y="113345"/>
                  </a:lnTo>
                  <a:lnTo>
                    <a:pt x="163301" y="122705"/>
                  </a:lnTo>
                  <a:lnTo>
                    <a:pt x="163301" y="119203"/>
                  </a:lnTo>
                  <a:lnTo>
                    <a:pt x="144123" y="109843"/>
                  </a:lnTo>
                  <a:close/>
                </a:path>
                <a:path w="292100" h="137159">
                  <a:moveTo>
                    <a:pt x="181406" y="110386"/>
                  </a:moveTo>
                  <a:lnTo>
                    <a:pt x="163301" y="119203"/>
                  </a:lnTo>
                  <a:lnTo>
                    <a:pt x="163301" y="122705"/>
                  </a:lnTo>
                  <a:lnTo>
                    <a:pt x="181406" y="113889"/>
                  </a:lnTo>
                  <a:lnTo>
                    <a:pt x="181406" y="110386"/>
                  </a:lnTo>
                  <a:close/>
                </a:path>
                <a:path w="292100" h="137159">
                  <a:moveTo>
                    <a:pt x="172890" y="123853"/>
                  </a:moveTo>
                  <a:lnTo>
                    <a:pt x="172890" y="127355"/>
                  </a:lnTo>
                  <a:lnTo>
                    <a:pt x="192140" y="136715"/>
                  </a:lnTo>
                  <a:lnTo>
                    <a:pt x="192140" y="133213"/>
                  </a:lnTo>
                  <a:lnTo>
                    <a:pt x="172890" y="123853"/>
                  </a:lnTo>
                  <a:close/>
                </a:path>
                <a:path w="292100" h="137159">
                  <a:moveTo>
                    <a:pt x="210245" y="124457"/>
                  </a:moveTo>
                  <a:lnTo>
                    <a:pt x="192140" y="133213"/>
                  </a:lnTo>
                  <a:lnTo>
                    <a:pt x="192140" y="136715"/>
                  </a:lnTo>
                  <a:lnTo>
                    <a:pt x="210245" y="127959"/>
                  </a:lnTo>
                  <a:lnTo>
                    <a:pt x="210245" y="124457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2514512" y="8659391"/>
              <a:ext cx="426084" cy="160655"/>
            </a:xfrm>
            <a:custGeom>
              <a:avLst/>
              <a:gdLst/>
              <a:ahLst/>
              <a:cxnLst/>
              <a:rect l="l" t="t" r="r" b="b"/>
              <a:pathLst>
                <a:path w="426085" h="160654">
                  <a:moveTo>
                    <a:pt x="0" y="0"/>
                  </a:moveTo>
                  <a:lnTo>
                    <a:pt x="0" y="80193"/>
                  </a:lnTo>
                  <a:lnTo>
                    <a:pt x="7473" y="111433"/>
                  </a:lnTo>
                  <a:lnTo>
                    <a:pt x="27855" y="136944"/>
                  </a:lnTo>
                  <a:lnTo>
                    <a:pt x="58084" y="154145"/>
                  </a:lnTo>
                  <a:lnTo>
                    <a:pt x="95104" y="160453"/>
                  </a:lnTo>
                  <a:lnTo>
                    <a:pt x="425929" y="160453"/>
                  </a:lnTo>
                </a:path>
              </a:pathLst>
            </a:custGeom>
            <a:ln w="133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2440161" y="9223837"/>
              <a:ext cx="134620" cy="69215"/>
            </a:xfrm>
            <a:custGeom>
              <a:avLst/>
              <a:gdLst/>
              <a:ahLst/>
              <a:cxnLst/>
              <a:rect l="l" t="t" r="r" b="b"/>
              <a:pathLst>
                <a:path w="134619" h="69215">
                  <a:moveTo>
                    <a:pt x="113280" y="0"/>
                  </a:moveTo>
                  <a:lnTo>
                    <a:pt x="0" y="68877"/>
                  </a:lnTo>
                  <a:lnTo>
                    <a:pt x="37640" y="68877"/>
                  </a:lnTo>
                  <a:lnTo>
                    <a:pt x="84978" y="60755"/>
                  </a:lnTo>
                  <a:lnTo>
                    <a:pt x="125016" y="37850"/>
                  </a:lnTo>
                  <a:lnTo>
                    <a:pt x="134167" y="23263"/>
                  </a:lnTo>
                  <a:lnTo>
                    <a:pt x="133218" y="15034"/>
                  </a:lnTo>
                  <a:lnTo>
                    <a:pt x="128451" y="7481"/>
                  </a:lnTo>
                  <a:lnTo>
                    <a:pt x="124587" y="3556"/>
                  </a:lnTo>
                  <a:lnTo>
                    <a:pt x="119220" y="899"/>
                  </a:lnTo>
                  <a:lnTo>
                    <a:pt x="1132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7" name="object 22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440161" y="9226941"/>
              <a:ext cx="107341" cy="65773"/>
            </a:xfrm>
            <a:prstGeom prst="rect">
              <a:avLst/>
            </a:prstGeom>
          </p:spPr>
        </p:pic>
        <p:sp>
          <p:nvSpPr>
            <p:cNvPr id="228" name="object 228" descr=""/>
            <p:cNvSpPr/>
            <p:nvPr/>
          </p:nvSpPr>
          <p:spPr>
            <a:xfrm>
              <a:off x="2440161" y="9226941"/>
              <a:ext cx="107950" cy="66040"/>
            </a:xfrm>
            <a:custGeom>
              <a:avLst/>
              <a:gdLst/>
              <a:ahLst/>
              <a:cxnLst/>
              <a:rect l="l" t="t" r="r" b="b"/>
              <a:pathLst>
                <a:path w="107950" h="66040">
                  <a:moveTo>
                    <a:pt x="0" y="52119"/>
                  </a:moveTo>
                  <a:lnTo>
                    <a:pt x="0" y="65773"/>
                  </a:lnTo>
                  <a:lnTo>
                    <a:pt x="107341" y="13647"/>
                  </a:lnTo>
                  <a:lnTo>
                    <a:pt x="107341" y="0"/>
                  </a:lnTo>
                  <a:lnTo>
                    <a:pt x="0" y="52119"/>
                  </a:lnTo>
                  <a:close/>
                </a:path>
              </a:pathLst>
            </a:custGeom>
            <a:ln w="45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44555" y="9248034"/>
              <a:ext cx="95605" cy="44680"/>
            </a:xfrm>
            <a:prstGeom prst="rect">
              <a:avLst/>
            </a:prstGeom>
          </p:spPr>
        </p:pic>
        <p:sp>
          <p:nvSpPr>
            <p:cNvPr id="230" name="object 230" descr=""/>
            <p:cNvSpPr/>
            <p:nvPr/>
          </p:nvSpPr>
          <p:spPr>
            <a:xfrm>
              <a:off x="2344555" y="9248040"/>
              <a:ext cx="95885" cy="45085"/>
            </a:xfrm>
            <a:custGeom>
              <a:avLst/>
              <a:gdLst/>
              <a:ahLst/>
              <a:cxnLst/>
              <a:rect l="l" t="t" r="r" b="b"/>
              <a:pathLst>
                <a:path w="95885" h="45084">
                  <a:moveTo>
                    <a:pt x="95605" y="31020"/>
                  </a:moveTo>
                  <a:lnTo>
                    <a:pt x="75237" y="25157"/>
                  </a:lnTo>
                  <a:lnTo>
                    <a:pt x="55405" y="18012"/>
                  </a:lnTo>
                  <a:lnTo>
                    <a:pt x="36191" y="9616"/>
                  </a:lnTo>
                  <a:lnTo>
                    <a:pt x="17675" y="0"/>
                  </a:lnTo>
                  <a:lnTo>
                    <a:pt x="0" y="4963"/>
                  </a:lnTo>
                  <a:lnTo>
                    <a:pt x="21841" y="18655"/>
                  </a:lnTo>
                  <a:lnTo>
                    <a:pt x="45226" y="29907"/>
                  </a:lnTo>
                  <a:lnTo>
                    <a:pt x="69899" y="38614"/>
                  </a:lnTo>
                  <a:lnTo>
                    <a:pt x="95605" y="44674"/>
                  </a:lnTo>
                  <a:lnTo>
                    <a:pt x="95605" y="31020"/>
                  </a:lnTo>
                  <a:close/>
                </a:path>
              </a:pathLst>
            </a:custGeom>
            <a:ln w="4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1" name="object 231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440161" y="9131379"/>
              <a:ext cx="113280" cy="147681"/>
            </a:xfrm>
            <a:prstGeom prst="rect">
              <a:avLst/>
            </a:prstGeom>
          </p:spPr>
        </p:pic>
        <p:sp>
          <p:nvSpPr>
            <p:cNvPr id="232" name="object 232" descr=""/>
            <p:cNvSpPr/>
            <p:nvPr/>
          </p:nvSpPr>
          <p:spPr>
            <a:xfrm>
              <a:off x="2440161" y="9131379"/>
              <a:ext cx="113664" cy="147955"/>
            </a:xfrm>
            <a:custGeom>
              <a:avLst/>
              <a:gdLst/>
              <a:ahLst/>
              <a:cxnLst/>
              <a:rect l="l" t="t" r="r" b="b"/>
              <a:pathLst>
                <a:path w="113664" h="147954">
                  <a:moveTo>
                    <a:pt x="0" y="55845"/>
                  </a:moveTo>
                  <a:lnTo>
                    <a:pt x="0" y="147681"/>
                  </a:lnTo>
                  <a:lnTo>
                    <a:pt x="113280" y="92458"/>
                  </a:lnTo>
                  <a:lnTo>
                    <a:pt x="113280" y="0"/>
                  </a:lnTo>
                  <a:lnTo>
                    <a:pt x="0" y="55845"/>
                  </a:lnTo>
                  <a:close/>
                </a:path>
              </a:pathLst>
            </a:custGeom>
            <a:ln w="48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3" name="object 23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37256" y="9081741"/>
              <a:ext cx="216185" cy="105483"/>
            </a:xfrm>
            <a:prstGeom prst="rect">
              <a:avLst/>
            </a:prstGeom>
          </p:spPr>
        </p:pic>
        <p:sp>
          <p:nvSpPr>
            <p:cNvPr id="234" name="object 234" descr=""/>
            <p:cNvSpPr/>
            <p:nvPr/>
          </p:nvSpPr>
          <p:spPr>
            <a:xfrm>
              <a:off x="2337256" y="9081741"/>
              <a:ext cx="216535" cy="106045"/>
            </a:xfrm>
            <a:custGeom>
              <a:avLst/>
              <a:gdLst/>
              <a:ahLst/>
              <a:cxnLst/>
              <a:rect l="l" t="t" r="r" b="b"/>
              <a:pathLst>
                <a:path w="216535" h="106045">
                  <a:moveTo>
                    <a:pt x="102904" y="105483"/>
                  </a:moveTo>
                  <a:lnTo>
                    <a:pt x="216185" y="49637"/>
                  </a:lnTo>
                  <a:lnTo>
                    <a:pt x="114711" y="0"/>
                  </a:lnTo>
                  <a:lnTo>
                    <a:pt x="0" y="55845"/>
                  </a:lnTo>
                  <a:lnTo>
                    <a:pt x="21039" y="72257"/>
                  </a:lnTo>
                  <a:lnTo>
                    <a:pt x="45575" y="86178"/>
                  </a:lnTo>
                  <a:lnTo>
                    <a:pt x="73048" y="97342"/>
                  </a:lnTo>
                  <a:lnTo>
                    <a:pt x="102904" y="105483"/>
                  </a:lnTo>
                  <a:close/>
                </a:path>
              </a:pathLst>
            </a:custGeom>
            <a:ln w="4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5" name="object 235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37256" y="9137587"/>
              <a:ext cx="102904" cy="141473"/>
            </a:xfrm>
            <a:prstGeom prst="rect">
              <a:avLst/>
            </a:prstGeom>
          </p:spPr>
        </p:pic>
        <p:sp>
          <p:nvSpPr>
            <p:cNvPr id="236" name="object 236" descr=""/>
            <p:cNvSpPr/>
            <p:nvPr/>
          </p:nvSpPr>
          <p:spPr>
            <a:xfrm>
              <a:off x="2337256" y="9137587"/>
              <a:ext cx="103505" cy="141605"/>
            </a:xfrm>
            <a:custGeom>
              <a:avLst/>
              <a:gdLst/>
              <a:ahLst/>
              <a:cxnLst/>
              <a:rect l="l" t="t" r="r" b="b"/>
              <a:pathLst>
                <a:path w="103505" h="141604">
                  <a:moveTo>
                    <a:pt x="102904" y="49637"/>
                  </a:moveTo>
                  <a:lnTo>
                    <a:pt x="72857" y="41717"/>
                  </a:lnTo>
                  <a:lnTo>
                    <a:pt x="45280" y="30607"/>
                  </a:lnTo>
                  <a:lnTo>
                    <a:pt x="20788" y="16602"/>
                  </a:lnTo>
                  <a:lnTo>
                    <a:pt x="0" y="0"/>
                  </a:lnTo>
                  <a:lnTo>
                    <a:pt x="572" y="92784"/>
                  </a:lnTo>
                  <a:lnTo>
                    <a:pt x="21623" y="108967"/>
                  </a:lnTo>
                  <a:lnTo>
                    <a:pt x="46076" y="122656"/>
                  </a:lnTo>
                  <a:lnTo>
                    <a:pt x="73359" y="133581"/>
                  </a:lnTo>
                  <a:lnTo>
                    <a:pt x="102904" y="141473"/>
                  </a:lnTo>
                  <a:lnTo>
                    <a:pt x="102904" y="49637"/>
                  </a:lnTo>
                  <a:close/>
                </a:path>
              </a:pathLst>
            </a:custGeom>
            <a:ln w="4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414041" y="9164525"/>
              <a:ext cx="27193" cy="14474"/>
            </a:xfrm>
            <a:prstGeom prst="rect">
              <a:avLst/>
            </a:prstGeom>
          </p:spPr>
        </p:pic>
        <p:sp>
          <p:nvSpPr>
            <p:cNvPr id="238" name="object 238" descr=""/>
            <p:cNvSpPr/>
            <p:nvPr/>
          </p:nvSpPr>
          <p:spPr>
            <a:xfrm>
              <a:off x="2414041" y="9164525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4">
                  <a:moveTo>
                    <a:pt x="858" y="4734"/>
                  </a:moveTo>
                  <a:lnTo>
                    <a:pt x="1789" y="1497"/>
                  </a:lnTo>
                  <a:lnTo>
                    <a:pt x="8229" y="0"/>
                  </a:lnTo>
                  <a:lnTo>
                    <a:pt x="15242" y="1382"/>
                  </a:lnTo>
                  <a:lnTo>
                    <a:pt x="22255" y="2765"/>
                  </a:lnTo>
                  <a:lnTo>
                    <a:pt x="27193" y="6509"/>
                  </a:lnTo>
                  <a:lnTo>
                    <a:pt x="26262" y="9746"/>
                  </a:lnTo>
                  <a:lnTo>
                    <a:pt x="25332" y="12977"/>
                  </a:lnTo>
                  <a:lnTo>
                    <a:pt x="18892" y="14474"/>
                  </a:lnTo>
                  <a:lnTo>
                    <a:pt x="11879" y="13091"/>
                  </a:lnTo>
                  <a:lnTo>
                    <a:pt x="4937" y="11708"/>
                  </a:lnTo>
                  <a:lnTo>
                    <a:pt x="0" y="7965"/>
                  </a:lnTo>
                  <a:lnTo>
                    <a:pt x="858" y="473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2400444" y="9086705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61756" y="0"/>
                  </a:moveTo>
                  <a:lnTo>
                    <a:pt x="0" y="29782"/>
                  </a:lnTo>
                  <a:lnTo>
                    <a:pt x="83869" y="70736"/>
                  </a:lnTo>
                  <a:lnTo>
                    <a:pt x="132387" y="47155"/>
                  </a:lnTo>
                  <a:lnTo>
                    <a:pt x="122082" y="42192"/>
                  </a:lnTo>
                  <a:lnTo>
                    <a:pt x="116214" y="52119"/>
                  </a:lnTo>
                  <a:lnTo>
                    <a:pt x="101473" y="59571"/>
                  </a:lnTo>
                  <a:lnTo>
                    <a:pt x="35279" y="27300"/>
                  </a:lnTo>
                  <a:lnTo>
                    <a:pt x="50020" y="19855"/>
                  </a:lnTo>
                  <a:lnTo>
                    <a:pt x="6175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2400444" y="9086705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122082" y="42192"/>
                  </a:moveTo>
                  <a:lnTo>
                    <a:pt x="132387" y="47155"/>
                  </a:lnTo>
                  <a:lnTo>
                    <a:pt x="83869" y="70736"/>
                  </a:lnTo>
                  <a:lnTo>
                    <a:pt x="0" y="29782"/>
                  </a:lnTo>
                  <a:lnTo>
                    <a:pt x="61756" y="0"/>
                  </a:lnTo>
                  <a:lnTo>
                    <a:pt x="50020" y="19855"/>
                  </a:lnTo>
                  <a:lnTo>
                    <a:pt x="35279" y="27300"/>
                  </a:lnTo>
                  <a:lnTo>
                    <a:pt x="101473" y="59571"/>
                  </a:lnTo>
                  <a:lnTo>
                    <a:pt x="116214" y="52119"/>
                  </a:lnTo>
                  <a:lnTo>
                    <a:pt x="122082" y="42192"/>
                  </a:lnTo>
                  <a:close/>
                </a:path>
              </a:pathLst>
            </a:custGeom>
            <a:ln w="4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2450465" y="9044555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45512" y="0"/>
                  </a:moveTo>
                  <a:lnTo>
                    <a:pt x="30964" y="14484"/>
                  </a:lnTo>
                  <a:lnTo>
                    <a:pt x="18489" y="29711"/>
                  </a:lnTo>
                  <a:lnTo>
                    <a:pt x="8147" y="45584"/>
                  </a:lnTo>
                  <a:lnTo>
                    <a:pt x="0" y="62005"/>
                  </a:lnTo>
                  <a:lnTo>
                    <a:pt x="16420" y="70528"/>
                  </a:lnTo>
                  <a:lnTo>
                    <a:pt x="32935" y="78748"/>
                  </a:lnTo>
                  <a:lnTo>
                    <a:pt x="49531" y="86663"/>
                  </a:lnTo>
                  <a:lnTo>
                    <a:pt x="66193" y="94269"/>
                  </a:lnTo>
                  <a:lnTo>
                    <a:pt x="74993" y="78855"/>
                  </a:lnTo>
                  <a:lnTo>
                    <a:pt x="85872" y="63922"/>
                  </a:lnTo>
                  <a:lnTo>
                    <a:pt x="98738" y="49582"/>
                  </a:lnTo>
                  <a:lnTo>
                    <a:pt x="113495" y="35948"/>
                  </a:lnTo>
                  <a:lnTo>
                    <a:pt x="96241" y="27256"/>
                  </a:lnTo>
                  <a:lnTo>
                    <a:pt x="79155" y="18365"/>
                  </a:lnTo>
                  <a:lnTo>
                    <a:pt x="62243" y="9279"/>
                  </a:lnTo>
                  <a:lnTo>
                    <a:pt x="45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2450465" y="9044555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66193" y="94269"/>
                  </a:moveTo>
                  <a:lnTo>
                    <a:pt x="74993" y="78855"/>
                  </a:lnTo>
                  <a:lnTo>
                    <a:pt x="85872" y="63922"/>
                  </a:lnTo>
                  <a:lnTo>
                    <a:pt x="98738" y="49582"/>
                  </a:lnTo>
                  <a:lnTo>
                    <a:pt x="113495" y="35948"/>
                  </a:lnTo>
                  <a:lnTo>
                    <a:pt x="96241" y="27256"/>
                  </a:lnTo>
                  <a:lnTo>
                    <a:pt x="79155" y="18365"/>
                  </a:lnTo>
                  <a:lnTo>
                    <a:pt x="62243" y="9279"/>
                  </a:lnTo>
                  <a:lnTo>
                    <a:pt x="45512" y="0"/>
                  </a:lnTo>
                  <a:lnTo>
                    <a:pt x="30964" y="14484"/>
                  </a:lnTo>
                  <a:lnTo>
                    <a:pt x="18489" y="29711"/>
                  </a:lnTo>
                  <a:lnTo>
                    <a:pt x="8147" y="45584"/>
                  </a:lnTo>
                  <a:lnTo>
                    <a:pt x="0" y="62005"/>
                  </a:lnTo>
                  <a:lnTo>
                    <a:pt x="16420" y="70528"/>
                  </a:lnTo>
                  <a:lnTo>
                    <a:pt x="32935" y="78748"/>
                  </a:lnTo>
                  <a:lnTo>
                    <a:pt x="49531" y="86663"/>
                  </a:lnTo>
                  <a:lnTo>
                    <a:pt x="66193" y="94269"/>
                  </a:lnTo>
                  <a:close/>
                </a:path>
              </a:pathLst>
            </a:custGeom>
            <a:ln w="46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3" name="object 243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44555" y="9152478"/>
              <a:ext cx="29697" cy="31026"/>
            </a:xfrm>
            <a:prstGeom prst="rect">
              <a:avLst/>
            </a:prstGeom>
          </p:spPr>
        </p:pic>
        <p:sp>
          <p:nvSpPr>
            <p:cNvPr id="244" name="object 244" descr=""/>
            <p:cNvSpPr/>
            <p:nvPr/>
          </p:nvSpPr>
          <p:spPr>
            <a:xfrm>
              <a:off x="2344484" y="9152478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4" h="31115">
                  <a:moveTo>
                    <a:pt x="29483" y="31026"/>
                  </a:moveTo>
                  <a:lnTo>
                    <a:pt x="29769" y="26847"/>
                  </a:lnTo>
                  <a:lnTo>
                    <a:pt x="29769" y="22705"/>
                  </a:lnTo>
                  <a:lnTo>
                    <a:pt x="29483" y="18617"/>
                  </a:lnTo>
                  <a:lnTo>
                    <a:pt x="21637" y="14456"/>
                  </a:lnTo>
                  <a:lnTo>
                    <a:pt x="14052" y="9929"/>
                  </a:lnTo>
                  <a:lnTo>
                    <a:pt x="6830" y="5091"/>
                  </a:lnTo>
                  <a:lnTo>
                    <a:pt x="71" y="0"/>
                  </a:lnTo>
                  <a:lnTo>
                    <a:pt x="0" y="3919"/>
                  </a:lnTo>
                  <a:lnTo>
                    <a:pt x="0" y="8055"/>
                  </a:lnTo>
                  <a:lnTo>
                    <a:pt x="71" y="12409"/>
                  </a:lnTo>
                  <a:lnTo>
                    <a:pt x="6116" y="17159"/>
                  </a:lnTo>
                  <a:lnTo>
                    <a:pt x="13059" y="21867"/>
                  </a:lnTo>
                  <a:lnTo>
                    <a:pt x="20862" y="26500"/>
                  </a:lnTo>
                  <a:lnTo>
                    <a:pt x="29483" y="31026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5" name="object 24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300474" y="9177297"/>
              <a:ext cx="126447" cy="71980"/>
            </a:xfrm>
            <a:prstGeom prst="rect">
              <a:avLst/>
            </a:prstGeom>
          </p:spPr>
        </p:pic>
        <p:sp>
          <p:nvSpPr>
            <p:cNvPr id="246" name="object 246" descr=""/>
            <p:cNvSpPr/>
            <p:nvPr/>
          </p:nvSpPr>
          <p:spPr>
            <a:xfrm>
              <a:off x="2300474" y="9177297"/>
              <a:ext cx="127000" cy="72390"/>
            </a:xfrm>
            <a:custGeom>
              <a:avLst/>
              <a:gdLst/>
              <a:ahLst/>
              <a:cxnLst/>
              <a:rect l="l" t="t" r="r" b="b"/>
              <a:pathLst>
                <a:path w="127000" h="72390">
                  <a:moveTo>
                    <a:pt x="126447" y="34752"/>
                  </a:moveTo>
                  <a:lnTo>
                    <a:pt x="82366" y="55845"/>
                  </a:lnTo>
                  <a:lnTo>
                    <a:pt x="82366" y="71980"/>
                  </a:lnTo>
                  <a:lnTo>
                    <a:pt x="126447" y="71980"/>
                  </a:lnTo>
                  <a:lnTo>
                    <a:pt x="126447" y="34752"/>
                  </a:lnTo>
                  <a:close/>
                </a:path>
                <a:path w="127000" h="72390">
                  <a:moveTo>
                    <a:pt x="0" y="32886"/>
                  </a:moveTo>
                  <a:lnTo>
                    <a:pt x="0" y="19861"/>
                  </a:lnTo>
                  <a:lnTo>
                    <a:pt x="41147" y="0"/>
                  </a:lnTo>
                  <a:lnTo>
                    <a:pt x="41147" y="12409"/>
                  </a:lnTo>
                  <a:lnTo>
                    <a:pt x="31357" y="18199"/>
                  </a:lnTo>
                  <a:lnTo>
                    <a:pt x="21217" y="23549"/>
                  </a:lnTo>
                  <a:lnTo>
                    <a:pt x="10756" y="28448"/>
                  </a:lnTo>
                  <a:lnTo>
                    <a:pt x="0" y="32886"/>
                  </a:lnTo>
                  <a:close/>
                </a:path>
                <a:path w="127000" h="72390">
                  <a:moveTo>
                    <a:pt x="82366" y="71980"/>
                  </a:moveTo>
                  <a:lnTo>
                    <a:pt x="82366" y="64535"/>
                  </a:lnTo>
                  <a:lnTo>
                    <a:pt x="72777" y="67639"/>
                  </a:lnTo>
                  <a:lnTo>
                    <a:pt x="82366" y="71980"/>
                  </a:lnTo>
                  <a:close/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2271062" y="9185045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19" h="69215">
                  <a:moveTo>
                    <a:pt x="79718" y="0"/>
                  </a:moveTo>
                  <a:lnTo>
                    <a:pt x="61184" y="11295"/>
                  </a:lnTo>
                  <a:lnTo>
                    <a:pt x="41630" y="21044"/>
                  </a:lnTo>
                  <a:lnTo>
                    <a:pt x="21190" y="29192"/>
                  </a:lnTo>
                  <a:lnTo>
                    <a:pt x="0" y="35688"/>
                  </a:lnTo>
                  <a:lnTo>
                    <a:pt x="69127" y="69197"/>
                  </a:lnTo>
                  <a:lnTo>
                    <a:pt x="111777" y="56787"/>
                  </a:lnTo>
                  <a:lnTo>
                    <a:pt x="111777" y="48098"/>
                  </a:lnTo>
                  <a:lnTo>
                    <a:pt x="147057" y="31346"/>
                  </a:lnTo>
                  <a:lnTo>
                    <a:pt x="7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2271063" y="9185045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19" h="69215">
                  <a:moveTo>
                    <a:pt x="0" y="35688"/>
                  </a:moveTo>
                  <a:lnTo>
                    <a:pt x="69127" y="69197"/>
                  </a:lnTo>
                  <a:lnTo>
                    <a:pt x="79766" y="66067"/>
                  </a:lnTo>
                  <a:lnTo>
                    <a:pt x="90425" y="62956"/>
                  </a:lnTo>
                  <a:lnTo>
                    <a:pt x="101098" y="59862"/>
                  </a:lnTo>
                  <a:lnTo>
                    <a:pt x="111777" y="56787"/>
                  </a:lnTo>
                  <a:lnTo>
                    <a:pt x="111777" y="48098"/>
                  </a:lnTo>
                  <a:lnTo>
                    <a:pt x="147057" y="31346"/>
                  </a:lnTo>
                  <a:lnTo>
                    <a:pt x="79718" y="0"/>
                  </a:lnTo>
                  <a:lnTo>
                    <a:pt x="61184" y="11295"/>
                  </a:lnTo>
                  <a:lnTo>
                    <a:pt x="41630" y="21044"/>
                  </a:lnTo>
                  <a:lnTo>
                    <a:pt x="21190" y="29192"/>
                  </a:lnTo>
                  <a:lnTo>
                    <a:pt x="0" y="3568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2271063" y="9044513"/>
              <a:ext cx="294005" cy="248285"/>
            </a:xfrm>
            <a:custGeom>
              <a:avLst/>
              <a:gdLst/>
              <a:ahLst/>
              <a:cxnLst/>
              <a:rect l="l" t="t" r="r" b="b"/>
              <a:pathLst>
                <a:path w="294005" h="248284">
                  <a:moveTo>
                    <a:pt x="282378" y="86866"/>
                  </a:moveTo>
                  <a:lnTo>
                    <a:pt x="259336" y="75054"/>
                  </a:lnTo>
                  <a:lnTo>
                    <a:pt x="266005" y="64056"/>
                  </a:lnTo>
                  <a:lnTo>
                    <a:pt x="274050" y="53885"/>
                  </a:lnTo>
                  <a:lnTo>
                    <a:pt x="283397" y="44646"/>
                  </a:lnTo>
                  <a:lnTo>
                    <a:pt x="293971" y="36443"/>
                  </a:lnTo>
                  <a:lnTo>
                    <a:pt x="224199" y="0"/>
                  </a:lnTo>
                  <a:lnTo>
                    <a:pt x="213674" y="9106"/>
                  </a:lnTo>
                  <a:lnTo>
                    <a:pt x="204135" y="19008"/>
                  </a:lnTo>
                  <a:lnTo>
                    <a:pt x="195630" y="29644"/>
                  </a:lnTo>
                  <a:lnTo>
                    <a:pt x="188204" y="40948"/>
                  </a:lnTo>
                  <a:lnTo>
                    <a:pt x="180905" y="37228"/>
                  </a:lnTo>
                  <a:lnTo>
                    <a:pt x="66193" y="93074"/>
                  </a:lnTo>
                  <a:lnTo>
                    <a:pt x="66193" y="135266"/>
                  </a:lnTo>
                  <a:lnTo>
                    <a:pt x="29411" y="152645"/>
                  </a:lnTo>
                  <a:lnTo>
                    <a:pt x="29411" y="165670"/>
                  </a:lnTo>
                  <a:lnTo>
                    <a:pt x="22139" y="168504"/>
                  </a:lnTo>
                  <a:lnTo>
                    <a:pt x="14813" y="171208"/>
                  </a:lnTo>
                  <a:lnTo>
                    <a:pt x="7433" y="173780"/>
                  </a:lnTo>
                  <a:lnTo>
                    <a:pt x="0" y="176220"/>
                  </a:lnTo>
                  <a:lnTo>
                    <a:pt x="69127" y="209729"/>
                  </a:lnTo>
                  <a:lnTo>
                    <a:pt x="73492" y="208491"/>
                  </a:lnTo>
                  <a:lnTo>
                    <a:pt x="94076" y="221712"/>
                  </a:lnTo>
                  <a:lnTo>
                    <a:pt x="117135" y="232845"/>
                  </a:lnTo>
                  <a:lnTo>
                    <a:pt x="142275" y="241729"/>
                  </a:lnTo>
                  <a:lnTo>
                    <a:pt x="169098" y="248201"/>
                  </a:lnTo>
                  <a:lnTo>
                    <a:pt x="276439" y="196075"/>
                  </a:lnTo>
                  <a:lnTo>
                    <a:pt x="276439" y="182428"/>
                  </a:lnTo>
                  <a:lnTo>
                    <a:pt x="282378" y="179324"/>
                  </a:lnTo>
                  <a:lnTo>
                    <a:pt x="282378" y="86866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3153478" y="8980322"/>
              <a:ext cx="182880" cy="184150"/>
            </a:xfrm>
            <a:custGeom>
              <a:avLst/>
              <a:gdLst/>
              <a:ahLst/>
              <a:cxnLst/>
              <a:rect l="l" t="t" r="r" b="b"/>
              <a:pathLst>
                <a:path w="182879" h="184150">
                  <a:moveTo>
                    <a:pt x="0" y="0"/>
                  </a:moveTo>
                  <a:lnTo>
                    <a:pt x="0" y="184010"/>
                  </a:lnTo>
                  <a:lnTo>
                    <a:pt x="182551" y="184010"/>
                  </a:lnTo>
                </a:path>
              </a:pathLst>
            </a:custGeom>
            <a:ln w="14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1" name="object 251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20348" y="8659391"/>
              <a:ext cx="440186" cy="327988"/>
            </a:xfrm>
            <a:prstGeom prst="rect">
              <a:avLst/>
            </a:prstGeom>
          </p:spPr>
        </p:pic>
        <p:sp>
          <p:nvSpPr>
            <p:cNvPr id="252" name="object 252" descr=""/>
            <p:cNvSpPr/>
            <p:nvPr/>
          </p:nvSpPr>
          <p:spPr>
            <a:xfrm>
              <a:off x="2940442" y="8659391"/>
              <a:ext cx="1176655" cy="163195"/>
            </a:xfrm>
            <a:custGeom>
              <a:avLst/>
              <a:gdLst/>
              <a:ahLst/>
              <a:cxnLst/>
              <a:rect l="l" t="t" r="r" b="b"/>
              <a:pathLst>
                <a:path w="1176654" h="163195">
                  <a:moveTo>
                    <a:pt x="426001" y="0"/>
                  </a:moveTo>
                  <a:lnTo>
                    <a:pt x="426001" y="80193"/>
                  </a:lnTo>
                  <a:lnTo>
                    <a:pt x="418527" y="111433"/>
                  </a:lnTo>
                  <a:lnTo>
                    <a:pt x="398146" y="136944"/>
                  </a:lnTo>
                  <a:lnTo>
                    <a:pt x="367916" y="154145"/>
                  </a:lnTo>
                  <a:lnTo>
                    <a:pt x="330896" y="160453"/>
                  </a:lnTo>
                  <a:lnTo>
                    <a:pt x="0" y="160453"/>
                  </a:lnTo>
                </a:path>
                <a:path w="1176654" h="163195">
                  <a:moveTo>
                    <a:pt x="638965" y="160453"/>
                  </a:moveTo>
                  <a:lnTo>
                    <a:pt x="677277" y="160458"/>
                  </a:lnTo>
                  <a:lnTo>
                    <a:pt x="716054" y="161046"/>
                  </a:lnTo>
                  <a:lnTo>
                    <a:pt x="727866" y="161442"/>
                  </a:lnTo>
                  <a:lnTo>
                    <a:pt x="746306" y="161818"/>
                  </a:lnTo>
                  <a:lnTo>
                    <a:pt x="803727" y="162265"/>
                  </a:lnTo>
                  <a:lnTo>
                    <a:pt x="845185" y="162402"/>
                  </a:lnTo>
                  <a:lnTo>
                    <a:pt x="895028" y="162494"/>
                  </a:lnTo>
                  <a:lnTo>
                    <a:pt x="953169" y="162550"/>
                  </a:lnTo>
                  <a:lnTo>
                    <a:pt x="1019523" y="162579"/>
                  </a:lnTo>
                  <a:lnTo>
                    <a:pt x="1094005" y="162589"/>
                  </a:lnTo>
                  <a:lnTo>
                    <a:pt x="1176530" y="162591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3" name="object 253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01547" y="8766335"/>
              <a:ext cx="1277788" cy="106999"/>
            </a:xfrm>
            <a:prstGeom prst="rect">
              <a:avLst/>
            </a:prstGeom>
          </p:spPr>
        </p:pic>
        <p:sp>
          <p:nvSpPr>
            <p:cNvPr id="254" name="object 254" descr=""/>
            <p:cNvSpPr/>
            <p:nvPr/>
          </p:nvSpPr>
          <p:spPr>
            <a:xfrm>
              <a:off x="2301547" y="8766335"/>
              <a:ext cx="1278255" cy="107314"/>
            </a:xfrm>
            <a:custGeom>
              <a:avLst/>
              <a:gdLst/>
              <a:ahLst/>
              <a:cxnLst/>
              <a:rect l="l" t="t" r="r" b="b"/>
              <a:pathLst>
                <a:path w="1278254" h="107315">
                  <a:moveTo>
                    <a:pt x="1265193" y="53508"/>
                  </a:moveTo>
                  <a:lnTo>
                    <a:pt x="1263699" y="36854"/>
                  </a:lnTo>
                  <a:lnTo>
                    <a:pt x="1259621" y="23242"/>
                  </a:lnTo>
                  <a:lnTo>
                    <a:pt x="1253570" y="14057"/>
                  </a:lnTo>
                  <a:lnTo>
                    <a:pt x="1246158" y="10688"/>
                  </a:lnTo>
                  <a:lnTo>
                    <a:pt x="1238757" y="14057"/>
                  </a:lnTo>
                  <a:lnTo>
                    <a:pt x="1232732" y="23242"/>
                  </a:lnTo>
                  <a:lnTo>
                    <a:pt x="1228678" y="36854"/>
                  </a:lnTo>
                  <a:lnTo>
                    <a:pt x="1227195" y="53508"/>
                  </a:lnTo>
                  <a:lnTo>
                    <a:pt x="1228678" y="70165"/>
                  </a:lnTo>
                  <a:lnTo>
                    <a:pt x="1232732" y="83766"/>
                  </a:lnTo>
                  <a:lnTo>
                    <a:pt x="1238757" y="92936"/>
                  </a:lnTo>
                  <a:lnTo>
                    <a:pt x="1246158" y="96298"/>
                  </a:lnTo>
                  <a:lnTo>
                    <a:pt x="1253570" y="92939"/>
                  </a:lnTo>
                  <a:lnTo>
                    <a:pt x="1259621" y="83769"/>
                  </a:lnTo>
                  <a:lnTo>
                    <a:pt x="1263699" y="70166"/>
                  </a:lnTo>
                  <a:lnTo>
                    <a:pt x="1265193" y="53508"/>
                  </a:lnTo>
                  <a:close/>
                </a:path>
                <a:path w="1278254" h="107315">
                  <a:moveTo>
                    <a:pt x="31629" y="0"/>
                  </a:moveTo>
                  <a:lnTo>
                    <a:pt x="1216962" y="0"/>
                  </a:lnTo>
                  <a:lnTo>
                    <a:pt x="1240081" y="3837"/>
                  </a:lnTo>
                  <a:lnTo>
                    <a:pt x="1259156" y="14347"/>
                  </a:lnTo>
                  <a:lnTo>
                    <a:pt x="1272339" y="30030"/>
                  </a:lnTo>
                  <a:lnTo>
                    <a:pt x="1277788" y="49384"/>
                  </a:lnTo>
                  <a:lnTo>
                    <a:pt x="1276255" y="70468"/>
                  </a:lnTo>
                  <a:lnTo>
                    <a:pt x="1248591" y="106842"/>
                  </a:lnTo>
                  <a:lnTo>
                    <a:pt x="1247017" y="106999"/>
                  </a:lnTo>
                  <a:lnTo>
                    <a:pt x="1246158" y="106999"/>
                  </a:lnTo>
                  <a:lnTo>
                    <a:pt x="60826" y="106999"/>
                  </a:lnTo>
                  <a:lnTo>
                    <a:pt x="37706" y="103162"/>
                  </a:lnTo>
                  <a:lnTo>
                    <a:pt x="18632" y="92653"/>
                  </a:lnTo>
                  <a:lnTo>
                    <a:pt x="5448" y="76976"/>
                  </a:lnTo>
                  <a:lnTo>
                    <a:pt x="0" y="57633"/>
                  </a:lnTo>
                  <a:lnTo>
                    <a:pt x="1532" y="36562"/>
                  </a:lnTo>
                  <a:lnTo>
                    <a:pt x="29196" y="181"/>
                  </a:lnTo>
                  <a:lnTo>
                    <a:pt x="30771" y="0"/>
                  </a:lnTo>
                  <a:lnTo>
                    <a:pt x="31629" y="0"/>
                  </a:lnTo>
                  <a:close/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5" name="object 255" descr=""/>
          <p:cNvSpPr txBox="1"/>
          <p:nvPr/>
        </p:nvSpPr>
        <p:spPr>
          <a:xfrm>
            <a:off x="2598419" y="8756418"/>
            <a:ext cx="684530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80" strike="sngStrike">
                <a:latin typeface="Arial"/>
                <a:cs typeface="Arial"/>
              </a:rPr>
              <a:t>SEDE</a:t>
            </a:r>
            <a:r>
              <a:rPr dirty="0" sz="550" spc="40" strike="sngStrike">
                <a:latin typeface="Arial"/>
                <a:cs typeface="Arial"/>
              </a:rPr>
              <a:t> </a:t>
            </a:r>
            <a:r>
              <a:rPr dirty="0" sz="550" spc="70" strike="sngStrike">
                <a:latin typeface="Arial"/>
                <a:cs typeface="Arial"/>
              </a:rPr>
              <a:t>CENTRAL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256" name="object 256" descr=""/>
          <p:cNvGrpSpPr/>
          <p:nvPr/>
        </p:nvGrpSpPr>
        <p:grpSpPr>
          <a:xfrm>
            <a:off x="3208581" y="5966543"/>
            <a:ext cx="2104390" cy="3306445"/>
            <a:chOff x="3208581" y="5966543"/>
            <a:chExt cx="2104390" cy="3306445"/>
          </a:xfrm>
        </p:grpSpPr>
        <p:sp>
          <p:nvSpPr>
            <p:cNvPr id="257" name="object 257" descr=""/>
            <p:cNvSpPr/>
            <p:nvPr/>
          </p:nvSpPr>
          <p:spPr>
            <a:xfrm>
              <a:off x="3307477" y="9178734"/>
              <a:ext cx="170815" cy="88900"/>
            </a:xfrm>
            <a:custGeom>
              <a:avLst/>
              <a:gdLst/>
              <a:ahLst/>
              <a:cxnLst/>
              <a:rect l="l" t="t" r="r" b="b"/>
              <a:pathLst>
                <a:path w="170814" h="88900">
                  <a:moveTo>
                    <a:pt x="152424" y="0"/>
                  </a:moveTo>
                  <a:lnTo>
                    <a:pt x="150206" y="163"/>
                  </a:lnTo>
                  <a:lnTo>
                    <a:pt x="0" y="88303"/>
                  </a:lnTo>
                  <a:lnTo>
                    <a:pt x="68197" y="88303"/>
                  </a:lnTo>
                  <a:lnTo>
                    <a:pt x="133836" y="69918"/>
                  </a:lnTo>
                  <a:lnTo>
                    <a:pt x="169742" y="19830"/>
                  </a:lnTo>
                  <a:lnTo>
                    <a:pt x="170212" y="13642"/>
                  </a:lnTo>
                  <a:lnTo>
                    <a:pt x="167926" y="7970"/>
                  </a:lnTo>
                  <a:lnTo>
                    <a:pt x="163291" y="3434"/>
                  </a:lnTo>
                  <a:lnTo>
                    <a:pt x="156718" y="652"/>
                  </a:lnTo>
                  <a:lnTo>
                    <a:pt x="154571" y="169"/>
                  </a:lnTo>
                  <a:lnTo>
                    <a:pt x="152424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31408" y="9061626"/>
              <a:ext cx="226275" cy="132832"/>
            </a:xfrm>
            <a:prstGeom prst="rect">
              <a:avLst/>
            </a:prstGeom>
          </p:spPr>
        </p:pic>
        <p:sp>
          <p:nvSpPr>
            <p:cNvPr id="259" name="object 259" descr=""/>
            <p:cNvSpPr/>
            <p:nvPr/>
          </p:nvSpPr>
          <p:spPr>
            <a:xfrm>
              <a:off x="3231408" y="9061626"/>
              <a:ext cx="226695" cy="133350"/>
            </a:xfrm>
            <a:custGeom>
              <a:avLst/>
              <a:gdLst/>
              <a:ahLst/>
              <a:cxnLst/>
              <a:rect l="l" t="t" r="r" b="b"/>
              <a:pathLst>
                <a:path w="226695" h="133350">
                  <a:moveTo>
                    <a:pt x="226275" y="103883"/>
                  </a:moveTo>
                  <a:lnTo>
                    <a:pt x="226275" y="117270"/>
                  </a:lnTo>
                  <a:lnTo>
                    <a:pt x="221240" y="123723"/>
                  </a:lnTo>
                  <a:lnTo>
                    <a:pt x="214387" y="128631"/>
                  </a:lnTo>
                  <a:lnTo>
                    <a:pt x="206178" y="131750"/>
                  </a:lnTo>
                  <a:lnTo>
                    <a:pt x="197078" y="132832"/>
                  </a:lnTo>
                  <a:lnTo>
                    <a:pt x="197078" y="119136"/>
                  </a:lnTo>
                  <a:lnTo>
                    <a:pt x="194246" y="109698"/>
                  </a:lnTo>
                  <a:lnTo>
                    <a:pt x="189501" y="100902"/>
                  </a:lnTo>
                  <a:lnTo>
                    <a:pt x="182999" y="92947"/>
                  </a:lnTo>
                  <a:lnTo>
                    <a:pt x="174894" y="86032"/>
                  </a:lnTo>
                  <a:lnTo>
                    <a:pt x="37354" y="18623"/>
                  </a:lnTo>
                  <a:lnTo>
                    <a:pt x="26868" y="19704"/>
                  </a:lnTo>
                  <a:lnTo>
                    <a:pt x="16959" y="22502"/>
                  </a:lnTo>
                  <a:lnTo>
                    <a:pt x="7909" y="26907"/>
                  </a:lnTo>
                  <a:lnTo>
                    <a:pt x="0" y="32808"/>
                  </a:lnTo>
                  <a:lnTo>
                    <a:pt x="3884" y="24397"/>
                  </a:lnTo>
                  <a:lnTo>
                    <a:pt x="9875" y="17052"/>
                  </a:lnTo>
                  <a:lnTo>
                    <a:pt x="17691" y="11042"/>
                  </a:lnTo>
                  <a:lnTo>
                    <a:pt x="27049" y="6636"/>
                  </a:lnTo>
                  <a:lnTo>
                    <a:pt x="203017" y="73750"/>
                  </a:lnTo>
                  <a:lnTo>
                    <a:pt x="222319" y="95406"/>
                  </a:lnTo>
                  <a:lnTo>
                    <a:pt x="226275" y="103883"/>
                  </a:lnTo>
                  <a:close/>
                </a:path>
              </a:pathLst>
            </a:custGeom>
            <a:ln w="45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0" name="object 260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306761" y="9150636"/>
              <a:ext cx="121724" cy="116443"/>
            </a:xfrm>
            <a:prstGeom prst="rect">
              <a:avLst/>
            </a:prstGeom>
          </p:spPr>
        </p:pic>
        <p:sp>
          <p:nvSpPr>
            <p:cNvPr id="261" name="object 261" descr=""/>
            <p:cNvSpPr/>
            <p:nvPr/>
          </p:nvSpPr>
          <p:spPr>
            <a:xfrm>
              <a:off x="3306761" y="9150636"/>
              <a:ext cx="121920" cy="116839"/>
            </a:xfrm>
            <a:custGeom>
              <a:avLst/>
              <a:gdLst/>
              <a:ahLst/>
              <a:cxnLst/>
              <a:rect l="l" t="t" r="r" b="b"/>
              <a:pathLst>
                <a:path w="121920" h="116840">
                  <a:moveTo>
                    <a:pt x="121724" y="58889"/>
                  </a:moveTo>
                  <a:lnTo>
                    <a:pt x="8157" y="113708"/>
                  </a:lnTo>
                  <a:lnTo>
                    <a:pt x="5724" y="115109"/>
                  </a:lnTo>
                  <a:lnTo>
                    <a:pt x="2933" y="116045"/>
                  </a:lnTo>
                  <a:lnTo>
                    <a:pt x="0" y="116443"/>
                  </a:lnTo>
                  <a:lnTo>
                    <a:pt x="0" y="86274"/>
                  </a:lnTo>
                  <a:lnTo>
                    <a:pt x="56032" y="8242"/>
                  </a:lnTo>
                  <a:lnTo>
                    <a:pt x="73063" y="0"/>
                  </a:lnTo>
                  <a:lnTo>
                    <a:pt x="121724" y="43822"/>
                  </a:lnTo>
                  <a:lnTo>
                    <a:pt x="121724" y="58889"/>
                  </a:lnTo>
                  <a:close/>
                </a:path>
              </a:pathLst>
            </a:custGeom>
            <a:ln w="47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269406" y="9104078"/>
              <a:ext cx="110418" cy="54800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3269406" y="9104078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89" h="55245">
                  <a:moveTo>
                    <a:pt x="17890" y="0"/>
                  </a:moveTo>
                  <a:lnTo>
                    <a:pt x="110418" y="46558"/>
                  </a:lnTo>
                  <a:lnTo>
                    <a:pt x="93386" y="54800"/>
                  </a:lnTo>
                  <a:lnTo>
                    <a:pt x="71131" y="43913"/>
                  </a:lnTo>
                  <a:lnTo>
                    <a:pt x="70773" y="32385"/>
                  </a:lnTo>
                  <a:lnTo>
                    <a:pt x="57463" y="26304"/>
                  </a:lnTo>
                  <a:lnTo>
                    <a:pt x="57391" y="37143"/>
                  </a:lnTo>
                  <a:lnTo>
                    <a:pt x="31629" y="24480"/>
                  </a:lnTo>
                  <a:lnTo>
                    <a:pt x="31629" y="13218"/>
                  </a:lnTo>
                  <a:lnTo>
                    <a:pt x="18677" y="7119"/>
                  </a:lnTo>
                  <a:lnTo>
                    <a:pt x="18605" y="18496"/>
                  </a:lnTo>
                  <a:lnTo>
                    <a:pt x="0" y="8973"/>
                  </a:lnTo>
                  <a:lnTo>
                    <a:pt x="17890" y="0"/>
                  </a:lnTo>
                  <a:close/>
                </a:path>
              </a:pathLst>
            </a:custGeom>
            <a:ln w="4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231408" y="9080250"/>
              <a:ext cx="197078" cy="114712"/>
            </a:xfrm>
            <a:prstGeom prst="rect">
              <a:avLst/>
            </a:prstGeom>
          </p:spPr>
        </p:pic>
        <p:sp>
          <p:nvSpPr>
            <p:cNvPr id="265" name="object 265" descr=""/>
            <p:cNvSpPr/>
            <p:nvPr/>
          </p:nvSpPr>
          <p:spPr>
            <a:xfrm>
              <a:off x="3231408" y="9080250"/>
              <a:ext cx="197485" cy="114935"/>
            </a:xfrm>
            <a:custGeom>
              <a:avLst/>
              <a:gdLst/>
              <a:ahLst/>
              <a:cxnLst/>
              <a:rect l="l" t="t" r="r" b="b"/>
              <a:pathLst>
                <a:path w="197485" h="114934">
                  <a:moveTo>
                    <a:pt x="148416" y="70386"/>
                  </a:moveTo>
                  <a:lnTo>
                    <a:pt x="154213" y="87639"/>
                  </a:lnTo>
                  <a:lnTo>
                    <a:pt x="154571" y="102699"/>
                  </a:lnTo>
                  <a:lnTo>
                    <a:pt x="163708" y="108827"/>
                  </a:lnTo>
                  <a:lnTo>
                    <a:pt x="174160" y="112874"/>
                  </a:lnTo>
                  <a:lnTo>
                    <a:pt x="185445" y="114712"/>
                  </a:lnTo>
                  <a:lnTo>
                    <a:pt x="197078" y="114209"/>
                  </a:lnTo>
                  <a:lnTo>
                    <a:pt x="197078" y="100513"/>
                  </a:lnTo>
                  <a:lnTo>
                    <a:pt x="194215" y="91088"/>
                  </a:lnTo>
                  <a:lnTo>
                    <a:pt x="189474" y="82299"/>
                  </a:lnTo>
                  <a:lnTo>
                    <a:pt x="182989" y="74341"/>
                  </a:lnTo>
                  <a:lnTo>
                    <a:pt x="174894" y="67409"/>
                  </a:lnTo>
                  <a:lnTo>
                    <a:pt x="37354" y="0"/>
                  </a:lnTo>
                  <a:lnTo>
                    <a:pt x="26868" y="1081"/>
                  </a:lnTo>
                  <a:lnTo>
                    <a:pt x="16959" y="3879"/>
                  </a:lnTo>
                  <a:lnTo>
                    <a:pt x="7909" y="8283"/>
                  </a:lnTo>
                  <a:lnTo>
                    <a:pt x="0" y="14184"/>
                  </a:lnTo>
                  <a:lnTo>
                    <a:pt x="0" y="29033"/>
                  </a:lnTo>
                  <a:lnTo>
                    <a:pt x="37998" y="32802"/>
                  </a:lnTo>
                  <a:lnTo>
                    <a:pt x="55888" y="23828"/>
                  </a:lnTo>
                  <a:lnTo>
                    <a:pt x="148416" y="70386"/>
                  </a:lnTo>
                  <a:close/>
                </a:path>
              </a:pathLst>
            </a:custGeom>
            <a:ln w="4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214305" y="9111198"/>
              <a:ext cx="148488" cy="125713"/>
            </a:xfrm>
            <a:prstGeom prst="rect">
              <a:avLst/>
            </a:prstGeom>
          </p:spPr>
        </p:pic>
        <p:sp>
          <p:nvSpPr>
            <p:cNvPr id="267" name="object 267" descr=""/>
            <p:cNvSpPr/>
            <p:nvPr/>
          </p:nvSpPr>
          <p:spPr>
            <a:xfrm>
              <a:off x="3214305" y="9111198"/>
              <a:ext cx="148590" cy="125730"/>
            </a:xfrm>
            <a:custGeom>
              <a:avLst/>
              <a:gdLst/>
              <a:ahLst/>
              <a:cxnLst/>
              <a:rect l="l" t="t" r="r" b="b"/>
              <a:pathLst>
                <a:path w="148589" h="125729">
                  <a:moveTo>
                    <a:pt x="0" y="80525"/>
                  </a:moveTo>
                  <a:lnTo>
                    <a:pt x="92456" y="125713"/>
                  </a:lnTo>
                  <a:lnTo>
                    <a:pt x="148488" y="47681"/>
                  </a:lnTo>
                  <a:lnTo>
                    <a:pt x="126233" y="36793"/>
                  </a:lnTo>
                  <a:lnTo>
                    <a:pt x="125875" y="25265"/>
                  </a:lnTo>
                  <a:lnTo>
                    <a:pt x="112565" y="19184"/>
                  </a:lnTo>
                  <a:lnTo>
                    <a:pt x="112493" y="30024"/>
                  </a:lnTo>
                  <a:lnTo>
                    <a:pt x="86731" y="17361"/>
                  </a:lnTo>
                  <a:lnTo>
                    <a:pt x="86731" y="6099"/>
                  </a:lnTo>
                  <a:lnTo>
                    <a:pt x="73779" y="0"/>
                  </a:lnTo>
                  <a:lnTo>
                    <a:pt x="73707" y="11376"/>
                  </a:lnTo>
                  <a:lnTo>
                    <a:pt x="55101" y="1853"/>
                  </a:lnTo>
                  <a:lnTo>
                    <a:pt x="0" y="80525"/>
                  </a:lnTo>
                  <a:close/>
                </a:path>
              </a:pathLst>
            </a:custGeom>
            <a:ln w="4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253019" y="9146578"/>
              <a:ext cx="76784" cy="71280"/>
            </a:xfrm>
            <a:prstGeom prst="rect">
              <a:avLst/>
            </a:prstGeom>
          </p:spPr>
        </p:pic>
        <p:sp>
          <p:nvSpPr>
            <p:cNvPr id="269" name="object 269" descr=""/>
            <p:cNvSpPr/>
            <p:nvPr/>
          </p:nvSpPr>
          <p:spPr>
            <a:xfrm>
              <a:off x="3253019" y="9146578"/>
              <a:ext cx="76835" cy="71755"/>
            </a:xfrm>
            <a:custGeom>
              <a:avLst/>
              <a:gdLst/>
              <a:ahLst/>
              <a:cxnLst/>
              <a:rect l="l" t="t" r="r" b="b"/>
              <a:pathLst>
                <a:path w="76835" h="71754">
                  <a:moveTo>
                    <a:pt x="36996" y="69505"/>
                  </a:moveTo>
                  <a:lnTo>
                    <a:pt x="40789" y="71280"/>
                  </a:lnTo>
                  <a:lnTo>
                    <a:pt x="48518" y="60314"/>
                  </a:lnTo>
                  <a:lnTo>
                    <a:pt x="44582" y="58683"/>
                  </a:lnTo>
                  <a:lnTo>
                    <a:pt x="36996" y="69505"/>
                  </a:lnTo>
                  <a:close/>
                </a:path>
                <a:path w="76835" h="71754">
                  <a:moveTo>
                    <a:pt x="46586" y="56093"/>
                  </a:moveTo>
                  <a:lnTo>
                    <a:pt x="50378" y="57868"/>
                  </a:lnTo>
                  <a:lnTo>
                    <a:pt x="58107" y="46896"/>
                  </a:lnTo>
                  <a:lnTo>
                    <a:pt x="54171" y="45271"/>
                  </a:lnTo>
                  <a:lnTo>
                    <a:pt x="46586" y="56093"/>
                  </a:lnTo>
                  <a:close/>
                </a:path>
                <a:path w="76835" h="71754">
                  <a:moveTo>
                    <a:pt x="55960" y="42536"/>
                  </a:moveTo>
                  <a:lnTo>
                    <a:pt x="59681" y="44305"/>
                  </a:lnTo>
                  <a:lnTo>
                    <a:pt x="67410" y="33339"/>
                  </a:lnTo>
                  <a:lnTo>
                    <a:pt x="63545" y="31709"/>
                  </a:lnTo>
                  <a:lnTo>
                    <a:pt x="55960" y="42536"/>
                  </a:lnTo>
                  <a:close/>
                </a:path>
                <a:path w="76835" h="71754">
                  <a:moveTo>
                    <a:pt x="65334" y="29215"/>
                  </a:moveTo>
                  <a:lnTo>
                    <a:pt x="69056" y="30990"/>
                  </a:lnTo>
                  <a:lnTo>
                    <a:pt x="76784" y="20018"/>
                  </a:lnTo>
                  <a:lnTo>
                    <a:pt x="72920" y="18393"/>
                  </a:lnTo>
                  <a:lnTo>
                    <a:pt x="65334" y="29215"/>
                  </a:lnTo>
                  <a:close/>
                </a:path>
                <a:path w="76835" h="71754">
                  <a:moveTo>
                    <a:pt x="47015" y="19921"/>
                  </a:moveTo>
                  <a:lnTo>
                    <a:pt x="50808" y="21696"/>
                  </a:lnTo>
                  <a:lnTo>
                    <a:pt x="58536" y="10724"/>
                  </a:lnTo>
                  <a:lnTo>
                    <a:pt x="54600" y="9100"/>
                  </a:lnTo>
                  <a:lnTo>
                    <a:pt x="47015" y="19921"/>
                  </a:lnTo>
                  <a:close/>
                </a:path>
                <a:path w="76835" h="71754">
                  <a:moveTo>
                    <a:pt x="37712" y="33242"/>
                  </a:moveTo>
                  <a:lnTo>
                    <a:pt x="41433" y="35012"/>
                  </a:lnTo>
                  <a:lnTo>
                    <a:pt x="49162" y="24045"/>
                  </a:lnTo>
                  <a:lnTo>
                    <a:pt x="45226" y="22415"/>
                  </a:lnTo>
                  <a:lnTo>
                    <a:pt x="37712" y="33242"/>
                  </a:lnTo>
                  <a:close/>
                </a:path>
                <a:path w="76835" h="71754">
                  <a:moveTo>
                    <a:pt x="28338" y="46799"/>
                  </a:moveTo>
                  <a:lnTo>
                    <a:pt x="32059" y="48575"/>
                  </a:lnTo>
                  <a:lnTo>
                    <a:pt x="39787" y="37602"/>
                  </a:lnTo>
                  <a:lnTo>
                    <a:pt x="35923" y="35978"/>
                  </a:lnTo>
                  <a:lnTo>
                    <a:pt x="28338" y="46799"/>
                  </a:lnTo>
                  <a:close/>
                </a:path>
                <a:path w="76835" h="71754">
                  <a:moveTo>
                    <a:pt x="18748" y="60211"/>
                  </a:moveTo>
                  <a:lnTo>
                    <a:pt x="22470" y="61986"/>
                  </a:lnTo>
                  <a:lnTo>
                    <a:pt x="30198" y="51020"/>
                  </a:lnTo>
                  <a:lnTo>
                    <a:pt x="26334" y="49390"/>
                  </a:lnTo>
                  <a:lnTo>
                    <a:pt x="18748" y="60211"/>
                  </a:lnTo>
                  <a:close/>
                </a:path>
                <a:path w="76835" h="71754">
                  <a:moveTo>
                    <a:pt x="0" y="51111"/>
                  </a:moveTo>
                  <a:lnTo>
                    <a:pt x="3721" y="52886"/>
                  </a:lnTo>
                  <a:lnTo>
                    <a:pt x="11449" y="41914"/>
                  </a:lnTo>
                  <a:lnTo>
                    <a:pt x="7585" y="40290"/>
                  </a:lnTo>
                  <a:lnTo>
                    <a:pt x="0" y="51111"/>
                  </a:lnTo>
                  <a:close/>
                </a:path>
                <a:path w="76835" h="71754">
                  <a:moveTo>
                    <a:pt x="9589" y="37699"/>
                  </a:moveTo>
                  <a:lnTo>
                    <a:pt x="13310" y="39474"/>
                  </a:lnTo>
                  <a:lnTo>
                    <a:pt x="21038" y="28502"/>
                  </a:lnTo>
                  <a:lnTo>
                    <a:pt x="17174" y="26878"/>
                  </a:lnTo>
                  <a:lnTo>
                    <a:pt x="9589" y="37699"/>
                  </a:lnTo>
                  <a:close/>
                </a:path>
                <a:path w="76835" h="71754">
                  <a:moveTo>
                    <a:pt x="18963" y="24136"/>
                  </a:moveTo>
                  <a:lnTo>
                    <a:pt x="22684" y="25911"/>
                  </a:lnTo>
                  <a:lnTo>
                    <a:pt x="30413" y="14939"/>
                  </a:lnTo>
                  <a:lnTo>
                    <a:pt x="26549" y="13315"/>
                  </a:lnTo>
                  <a:lnTo>
                    <a:pt x="18963" y="24136"/>
                  </a:lnTo>
                  <a:close/>
                </a:path>
                <a:path w="76835" h="71754">
                  <a:moveTo>
                    <a:pt x="28338" y="10821"/>
                  </a:moveTo>
                  <a:lnTo>
                    <a:pt x="32059" y="12590"/>
                  </a:lnTo>
                  <a:lnTo>
                    <a:pt x="39787" y="1624"/>
                  </a:lnTo>
                  <a:lnTo>
                    <a:pt x="35851" y="0"/>
                  </a:lnTo>
                  <a:lnTo>
                    <a:pt x="28338" y="10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240925" y="9140576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44725" y="58683"/>
                  </a:moveTo>
                  <a:lnTo>
                    <a:pt x="36996" y="69698"/>
                  </a:lnTo>
                  <a:lnTo>
                    <a:pt x="49090" y="75507"/>
                  </a:lnTo>
                  <a:lnTo>
                    <a:pt x="56676" y="64686"/>
                  </a:lnTo>
                  <a:lnTo>
                    <a:pt x="44725" y="58683"/>
                  </a:lnTo>
                  <a:close/>
                </a:path>
                <a:path w="85089" h="75565">
                  <a:moveTo>
                    <a:pt x="26405" y="49390"/>
                  </a:moveTo>
                  <a:lnTo>
                    <a:pt x="18748" y="60404"/>
                  </a:lnTo>
                  <a:lnTo>
                    <a:pt x="30842" y="66214"/>
                  </a:lnTo>
                  <a:lnTo>
                    <a:pt x="38428" y="55392"/>
                  </a:lnTo>
                  <a:lnTo>
                    <a:pt x="26405" y="49390"/>
                  </a:lnTo>
                  <a:close/>
                </a:path>
                <a:path w="85089" h="75565">
                  <a:moveTo>
                    <a:pt x="54314" y="45271"/>
                  </a:moveTo>
                  <a:lnTo>
                    <a:pt x="46586" y="56286"/>
                  </a:lnTo>
                  <a:lnTo>
                    <a:pt x="58679" y="62095"/>
                  </a:lnTo>
                  <a:lnTo>
                    <a:pt x="66265" y="51274"/>
                  </a:lnTo>
                  <a:lnTo>
                    <a:pt x="54314" y="45271"/>
                  </a:lnTo>
                  <a:close/>
                </a:path>
                <a:path w="85089" h="75565">
                  <a:moveTo>
                    <a:pt x="7728" y="40290"/>
                  </a:moveTo>
                  <a:lnTo>
                    <a:pt x="0" y="51304"/>
                  </a:lnTo>
                  <a:lnTo>
                    <a:pt x="12093" y="57113"/>
                  </a:lnTo>
                  <a:lnTo>
                    <a:pt x="19679" y="46292"/>
                  </a:lnTo>
                  <a:lnTo>
                    <a:pt x="7728" y="40290"/>
                  </a:lnTo>
                  <a:close/>
                </a:path>
                <a:path w="85089" h="75565">
                  <a:moveTo>
                    <a:pt x="36066" y="35978"/>
                  </a:moveTo>
                  <a:lnTo>
                    <a:pt x="28338" y="46992"/>
                  </a:lnTo>
                  <a:lnTo>
                    <a:pt x="40431" y="52802"/>
                  </a:lnTo>
                  <a:lnTo>
                    <a:pt x="48017" y="41980"/>
                  </a:lnTo>
                  <a:lnTo>
                    <a:pt x="36066" y="35978"/>
                  </a:lnTo>
                  <a:close/>
                </a:path>
                <a:path w="85089" h="75565">
                  <a:moveTo>
                    <a:pt x="63689" y="31709"/>
                  </a:moveTo>
                  <a:lnTo>
                    <a:pt x="55960" y="42723"/>
                  </a:lnTo>
                  <a:lnTo>
                    <a:pt x="68054" y="48538"/>
                  </a:lnTo>
                  <a:lnTo>
                    <a:pt x="75639" y="37711"/>
                  </a:lnTo>
                  <a:lnTo>
                    <a:pt x="63689" y="31709"/>
                  </a:lnTo>
                  <a:close/>
                </a:path>
                <a:path w="85089" h="75565">
                  <a:moveTo>
                    <a:pt x="17317" y="26878"/>
                  </a:moveTo>
                  <a:lnTo>
                    <a:pt x="9589" y="37886"/>
                  </a:lnTo>
                  <a:lnTo>
                    <a:pt x="21682" y="43701"/>
                  </a:lnTo>
                  <a:lnTo>
                    <a:pt x="29268" y="32880"/>
                  </a:lnTo>
                  <a:lnTo>
                    <a:pt x="17317" y="26878"/>
                  </a:lnTo>
                  <a:close/>
                </a:path>
                <a:path w="85089" h="75565">
                  <a:moveTo>
                    <a:pt x="45369" y="22415"/>
                  </a:moveTo>
                  <a:lnTo>
                    <a:pt x="37712" y="33430"/>
                  </a:lnTo>
                  <a:lnTo>
                    <a:pt x="49806" y="39245"/>
                  </a:lnTo>
                  <a:lnTo>
                    <a:pt x="57320" y="28417"/>
                  </a:lnTo>
                  <a:lnTo>
                    <a:pt x="45369" y="22415"/>
                  </a:lnTo>
                  <a:close/>
                </a:path>
                <a:path w="85089" h="75565">
                  <a:moveTo>
                    <a:pt x="73063" y="18393"/>
                  </a:moveTo>
                  <a:lnTo>
                    <a:pt x="65334" y="29408"/>
                  </a:lnTo>
                  <a:lnTo>
                    <a:pt x="77428" y="35217"/>
                  </a:lnTo>
                  <a:lnTo>
                    <a:pt x="85014" y="24396"/>
                  </a:lnTo>
                  <a:lnTo>
                    <a:pt x="73063" y="18393"/>
                  </a:lnTo>
                  <a:close/>
                </a:path>
                <a:path w="85089" h="75565">
                  <a:moveTo>
                    <a:pt x="26620" y="13315"/>
                  </a:moveTo>
                  <a:lnTo>
                    <a:pt x="18963" y="24329"/>
                  </a:lnTo>
                  <a:lnTo>
                    <a:pt x="31057" y="30139"/>
                  </a:lnTo>
                  <a:lnTo>
                    <a:pt x="38642" y="19317"/>
                  </a:lnTo>
                  <a:lnTo>
                    <a:pt x="26620" y="13315"/>
                  </a:lnTo>
                  <a:close/>
                </a:path>
                <a:path w="85089" h="75565">
                  <a:moveTo>
                    <a:pt x="54743" y="9100"/>
                  </a:moveTo>
                  <a:lnTo>
                    <a:pt x="47086" y="20114"/>
                  </a:lnTo>
                  <a:lnTo>
                    <a:pt x="59109" y="25924"/>
                  </a:lnTo>
                  <a:lnTo>
                    <a:pt x="66694" y="15102"/>
                  </a:lnTo>
                  <a:lnTo>
                    <a:pt x="54743" y="9100"/>
                  </a:lnTo>
                  <a:close/>
                </a:path>
                <a:path w="85089" h="75565">
                  <a:moveTo>
                    <a:pt x="35995" y="0"/>
                  </a:moveTo>
                  <a:lnTo>
                    <a:pt x="28338" y="11008"/>
                  </a:lnTo>
                  <a:lnTo>
                    <a:pt x="40431" y="16823"/>
                  </a:lnTo>
                  <a:lnTo>
                    <a:pt x="47945" y="6002"/>
                  </a:lnTo>
                  <a:lnTo>
                    <a:pt x="35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240925" y="9140576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28338" y="11008"/>
                  </a:moveTo>
                  <a:lnTo>
                    <a:pt x="40431" y="16823"/>
                  </a:lnTo>
                  <a:lnTo>
                    <a:pt x="47945" y="6002"/>
                  </a:lnTo>
                  <a:lnTo>
                    <a:pt x="35995" y="0"/>
                  </a:lnTo>
                  <a:lnTo>
                    <a:pt x="28338" y="11008"/>
                  </a:lnTo>
                  <a:close/>
                </a:path>
                <a:path w="85089" h="75565">
                  <a:moveTo>
                    <a:pt x="18963" y="24329"/>
                  </a:moveTo>
                  <a:lnTo>
                    <a:pt x="31057" y="30139"/>
                  </a:lnTo>
                  <a:lnTo>
                    <a:pt x="38642" y="19317"/>
                  </a:lnTo>
                  <a:lnTo>
                    <a:pt x="26620" y="13315"/>
                  </a:lnTo>
                  <a:lnTo>
                    <a:pt x="18963" y="24329"/>
                  </a:lnTo>
                  <a:close/>
                </a:path>
                <a:path w="85089" h="75565">
                  <a:moveTo>
                    <a:pt x="9589" y="37886"/>
                  </a:moveTo>
                  <a:lnTo>
                    <a:pt x="21682" y="43701"/>
                  </a:lnTo>
                  <a:lnTo>
                    <a:pt x="29268" y="32880"/>
                  </a:lnTo>
                  <a:lnTo>
                    <a:pt x="17317" y="26878"/>
                  </a:lnTo>
                  <a:lnTo>
                    <a:pt x="9589" y="37886"/>
                  </a:lnTo>
                  <a:close/>
                </a:path>
                <a:path w="85089" h="75565">
                  <a:moveTo>
                    <a:pt x="0" y="51304"/>
                  </a:moveTo>
                  <a:lnTo>
                    <a:pt x="12093" y="57113"/>
                  </a:lnTo>
                  <a:lnTo>
                    <a:pt x="19679" y="46292"/>
                  </a:lnTo>
                  <a:lnTo>
                    <a:pt x="7728" y="40290"/>
                  </a:lnTo>
                  <a:lnTo>
                    <a:pt x="0" y="51304"/>
                  </a:lnTo>
                  <a:close/>
                </a:path>
                <a:path w="85089" h="75565">
                  <a:moveTo>
                    <a:pt x="18748" y="60404"/>
                  </a:moveTo>
                  <a:lnTo>
                    <a:pt x="30842" y="66214"/>
                  </a:lnTo>
                  <a:lnTo>
                    <a:pt x="38428" y="55392"/>
                  </a:lnTo>
                  <a:lnTo>
                    <a:pt x="26405" y="49390"/>
                  </a:lnTo>
                  <a:lnTo>
                    <a:pt x="18748" y="60404"/>
                  </a:lnTo>
                  <a:close/>
                </a:path>
                <a:path w="85089" h="75565">
                  <a:moveTo>
                    <a:pt x="28338" y="46992"/>
                  </a:moveTo>
                  <a:lnTo>
                    <a:pt x="40431" y="52802"/>
                  </a:lnTo>
                  <a:lnTo>
                    <a:pt x="48017" y="41980"/>
                  </a:lnTo>
                  <a:lnTo>
                    <a:pt x="36066" y="35978"/>
                  </a:lnTo>
                  <a:lnTo>
                    <a:pt x="28338" y="46992"/>
                  </a:lnTo>
                  <a:close/>
                </a:path>
                <a:path w="85089" h="75565">
                  <a:moveTo>
                    <a:pt x="37712" y="33430"/>
                  </a:moveTo>
                  <a:lnTo>
                    <a:pt x="49806" y="39245"/>
                  </a:lnTo>
                  <a:lnTo>
                    <a:pt x="57320" y="28417"/>
                  </a:lnTo>
                  <a:lnTo>
                    <a:pt x="45369" y="22415"/>
                  </a:lnTo>
                  <a:lnTo>
                    <a:pt x="37712" y="33430"/>
                  </a:lnTo>
                  <a:close/>
                </a:path>
                <a:path w="85089" h="75565">
                  <a:moveTo>
                    <a:pt x="47086" y="20114"/>
                  </a:moveTo>
                  <a:lnTo>
                    <a:pt x="59109" y="25924"/>
                  </a:lnTo>
                  <a:lnTo>
                    <a:pt x="66694" y="15102"/>
                  </a:lnTo>
                  <a:lnTo>
                    <a:pt x="54743" y="9100"/>
                  </a:lnTo>
                  <a:lnTo>
                    <a:pt x="47086" y="20114"/>
                  </a:lnTo>
                  <a:close/>
                </a:path>
                <a:path w="85089" h="75565">
                  <a:moveTo>
                    <a:pt x="65334" y="29408"/>
                  </a:moveTo>
                  <a:lnTo>
                    <a:pt x="77428" y="35217"/>
                  </a:lnTo>
                  <a:lnTo>
                    <a:pt x="85014" y="24396"/>
                  </a:lnTo>
                  <a:lnTo>
                    <a:pt x="73063" y="18393"/>
                  </a:lnTo>
                  <a:lnTo>
                    <a:pt x="65334" y="29408"/>
                  </a:lnTo>
                  <a:close/>
                </a:path>
                <a:path w="85089" h="75565">
                  <a:moveTo>
                    <a:pt x="55960" y="42723"/>
                  </a:moveTo>
                  <a:lnTo>
                    <a:pt x="68054" y="48538"/>
                  </a:lnTo>
                  <a:lnTo>
                    <a:pt x="75639" y="37711"/>
                  </a:lnTo>
                  <a:lnTo>
                    <a:pt x="63689" y="31709"/>
                  </a:lnTo>
                  <a:lnTo>
                    <a:pt x="55960" y="42723"/>
                  </a:lnTo>
                  <a:close/>
                </a:path>
                <a:path w="85089" h="75565">
                  <a:moveTo>
                    <a:pt x="46586" y="56286"/>
                  </a:moveTo>
                  <a:lnTo>
                    <a:pt x="58679" y="62095"/>
                  </a:lnTo>
                  <a:lnTo>
                    <a:pt x="66265" y="51274"/>
                  </a:lnTo>
                  <a:lnTo>
                    <a:pt x="54314" y="45271"/>
                  </a:lnTo>
                  <a:lnTo>
                    <a:pt x="46586" y="56286"/>
                  </a:lnTo>
                  <a:close/>
                </a:path>
                <a:path w="85089" h="75565">
                  <a:moveTo>
                    <a:pt x="36996" y="69698"/>
                  </a:moveTo>
                  <a:lnTo>
                    <a:pt x="49090" y="75507"/>
                  </a:lnTo>
                  <a:lnTo>
                    <a:pt x="56676" y="64686"/>
                  </a:lnTo>
                  <a:lnTo>
                    <a:pt x="44725" y="58683"/>
                  </a:lnTo>
                  <a:lnTo>
                    <a:pt x="36996" y="69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14305" y="9192358"/>
              <a:ext cx="92456" cy="74680"/>
            </a:xfrm>
            <a:prstGeom prst="rect">
              <a:avLst/>
            </a:prstGeom>
          </p:spPr>
        </p:pic>
        <p:sp>
          <p:nvSpPr>
            <p:cNvPr id="273" name="object 273" descr=""/>
            <p:cNvSpPr/>
            <p:nvPr/>
          </p:nvSpPr>
          <p:spPr>
            <a:xfrm>
              <a:off x="3214305" y="9192357"/>
              <a:ext cx="92710" cy="74930"/>
            </a:xfrm>
            <a:custGeom>
              <a:avLst/>
              <a:gdLst/>
              <a:ahLst/>
              <a:cxnLst/>
              <a:rect l="l" t="t" r="r" b="b"/>
              <a:pathLst>
                <a:path w="92710" h="74929">
                  <a:moveTo>
                    <a:pt x="0" y="30857"/>
                  </a:moveTo>
                  <a:lnTo>
                    <a:pt x="84370" y="71938"/>
                  </a:lnTo>
                  <a:lnTo>
                    <a:pt x="86803" y="73345"/>
                  </a:lnTo>
                  <a:lnTo>
                    <a:pt x="89594" y="74281"/>
                  </a:lnTo>
                  <a:lnTo>
                    <a:pt x="92456" y="74680"/>
                  </a:lnTo>
                  <a:lnTo>
                    <a:pt x="92456" y="44553"/>
                  </a:lnTo>
                  <a:lnTo>
                    <a:pt x="0" y="0"/>
                  </a:lnTo>
                  <a:lnTo>
                    <a:pt x="0" y="30857"/>
                  </a:lnTo>
                  <a:close/>
                </a:path>
              </a:pathLst>
            </a:custGeom>
            <a:ln w="46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3213661" y="9061626"/>
              <a:ext cx="244475" cy="206375"/>
            </a:xfrm>
            <a:custGeom>
              <a:avLst/>
              <a:gdLst/>
              <a:ahLst/>
              <a:cxnLst/>
              <a:rect l="l" t="t" r="r" b="b"/>
              <a:pathLst>
                <a:path w="244475" h="206375">
                  <a:moveTo>
                    <a:pt x="244022" y="103883"/>
                  </a:moveTo>
                  <a:lnTo>
                    <a:pt x="240217" y="95318"/>
                  </a:lnTo>
                  <a:lnTo>
                    <a:pt x="234996" y="87360"/>
                  </a:lnTo>
                  <a:lnTo>
                    <a:pt x="228474" y="80130"/>
                  </a:lnTo>
                  <a:lnTo>
                    <a:pt x="220764" y="73750"/>
                  </a:lnTo>
                  <a:lnTo>
                    <a:pt x="68769" y="0"/>
                  </a:lnTo>
                  <a:lnTo>
                    <a:pt x="44797" y="6636"/>
                  </a:lnTo>
                  <a:lnTo>
                    <a:pt x="35619" y="11160"/>
                  </a:lnTo>
                  <a:lnTo>
                    <a:pt x="27890" y="17190"/>
                  </a:lnTo>
                  <a:lnTo>
                    <a:pt x="21852" y="24486"/>
                  </a:lnTo>
                  <a:lnTo>
                    <a:pt x="17747" y="32808"/>
                  </a:lnTo>
                  <a:lnTo>
                    <a:pt x="17747" y="47657"/>
                  </a:lnTo>
                  <a:lnTo>
                    <a:pt x="23177" y="54039"/>
                  </a:lnTo>
                  <a:lnTo>
                    <a:pt x="30279" y="58901"/>
                  </a:lnTo>
                  <a:lnTo>
                    <a:pt x="38628" y="62031"/>
                  </a:lnTo>
                  <a:lnTo>
                    <a:pt x="47802" y="63212"/>
                  </a:lnTo>
                  <a:lnTo>
                    <a:pt x="5510" y="123249"/>
                  </a:lnTo>
                  <a:lnTo>
                    <a:pt x="1789" y="126540"/>
                  </a:lnTo>
                  <a:lnTo>
                    <a:pt x="0" y="131057"/>
                  </a:lnTo>
                  <a:lnTo>
                    <a:pt x="644" y="135574"/>
                  </a:lnTo>
                  <a:lnTo>
                    <a:pt x="644" y="161588"/>
                  </a:lnTo>
                  <a:lnTo>
                    <a:pt x="85014" y="202669"/>
                  </a:lnTo>
                  <a:lnTo>
                    <a:pt x="89737" y="206015"/>
                  </a:lnTo>
                  <a:lnTo>
                    <a:pt x="96535" y="206015"/>
                  </a:lnTo>
                  <a:lnTo>
                    <a:pt x="101258" y="202669"/>
                  </a:lnTo>
                  <a:lnTo>
                    <a:pt x="214825" y="147899"/>
                  </a:lnTo>
                  <a:lnTo>
                    <a:pt x="214825" y="132832"/>
                  </a:lnTo>
                  <a:lnTo>
                    <a:pt x="224066" y="132108"/>
                  </a:lnTo>
                  <a:lnTo>
                    <a:pt x="232402" y="129069"/>
                  </a:lnTo>
                  <a:lnTo>
                    <a:pt x="239248" y="124021"/>
                  </a:lnTo>
                  <a:lnTo>
                    <a:pt x="244022" y="117270"/>
                  </a:lnTo>
                  <a:lnTo>
                    <a:pt x="244022" y="103883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5" name="object 275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142805" y="8945557"/>
              <a:ext cx="179975" cy="94674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29024" y="8699789"/>
              <a:ext cx="26763" cy="276420"/>
            </a:xfrm>
            <a:prstGeom prst="rect">
              <a:avLst/>
            </a:prstGeom>
          </p:spPr>
        </p:pic>
        <p:sp>
          <p:nvSpPr>
            <p:cNvPr id="277" name="object 277" descr=""/>
            <p:cNvSpPr/>
            <p:nvPr/>
          </p:nvSpPr>
          <p:spPr>
            <a:xfrm>
              <a:off x="4029024" y="8699789"/>
              <a:ext cx="27305" cy="276860"/>
            </a:xfrm>
            <a:custGeom>
              <a:avLst/>
              <a:gdLst/>
              <a:ahLst/>
              <a:cxnLst/>
              <a:rect l="l" t="t" r="r" b="b"/>
              <a:pathLst>
                <a:path w="27304" h="276859">
                  <a:moveTo>
                    <a:pt x="0" y="272060"/>
                  </a:moveTo>
                  <a:lnTo>
                    <a:pt x="8658" y="276420"/>
                  </a:lnTo>
                  <a:lnTo>
                    <a:pt x="8658" y="21799"/>
                  </a:lnTo>
                  <a:lnTo>
                    <a:pt x="26763" y="13043"/>
                  </a:lnTo>
                  <a:lnTo>
                    <a:pt x="0" y="0"/>
                  </a:lnTo>
                  <a:lnTo>
                    <a:pt x="0" y="272060"/>
                  </a:lnTo>
                  <a:close/>
                </a:path>
              </a:pathLst>
            </a:custGeom>
            <a:ln w="5144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10060" y="8699789"/>
              <a:ext cx="18963" cy="276420"/>
            </a:xfrm>
            <a:prstGeom prst="rect">
              <a:avLst/>
            </a:prstGeom>
          </p:spPr>
        </p:pic>
        <p:sp>
          <p:nvSpPr>
            <p:cNvPr id="279" name="object 279" descr=""/>
            <p:cNvSpPr/>
            <p:nvPr/>
          </p:nvSpPr>
          <p:spPr>
            <a:xfrm>
              <a:off x="4010060" y="8699789"/>
              <a:ext cx="19050" cy="276860"/>
            </a:xfrm>
            <a:custGeom>
              <a:avLst/>
              <a:gdLst/>
              <a:ahLst/>
              <a:cxnLst/>
              <a:rect l="l" t="t" r="r" b="b"/>
              <a:pathLst>
                <a:path w="19050" h="276859">
                  <a:moveTo>
                    <a:pt x="0" y="276420"/>
                  </a:moveTo>
                  <a:lnTo>
                    <a:pt x="18963" y="272060"/>
                  </a:lnTo>
                  <a:lnTo>
                    <a:pt x="18963" y="0"/>
                  </a:lnTo>
                  <a:lnTo>
                    <a:pt x="0" y="8695"/>
                  </a:lnTo>
                  <a:lnTo>
                    <a:pt x="0" y="276420"/>
                  </a:lnTo>
                  <a:close/>
                </a:path>
              </a:pathLst>
            </a:custGeom>
            <a:ln w="5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42805" y="8699789"/>
              <a:ext cx="146556" cy="340442"/>
            </a:xfrm>
            <a:prstGeom prst="rect">
              <a:avLst/>
            </a:prstGeom>
          </p:spPr>
        </p:pic>
        <p:sp>
          <p:nvSpPr>
            <p:cNvPr id="281" name="object 281" descr=""/>
            <p:cNvSpPr/>
            <p:nvPr/>
          </p:nvSpPr>
          <p:spPr>
            <a:xfrm>
              <a:off x="4142805" y="8699789"/>
              <a:ext cx="146685" cy="340995"/>
            </a:xfrm>
            <a:custGeom>
              <a:avLst/>
              <a:gdLst/>
              <a:ahLst/>
              <a:cxnLst/>
              <a:rect l="l" t="t" r="r" b="b"/>
              <a:pathLst>
                <a:path w="146685" h="340995">
                  <a:moveTo>
                    <a:pt x="0" y="340442"/>
                  </a:moveTo>
                  <a:lnTo>
                    <a:pt x="146556" y="267694"/>
                  </a:lnTo>
                  <a:lnTo>
                    <a:pt x="146556" y="0"/>
                  </a:lnTo>
                  <a:lnTo>
                    <a:pt x="0" y="72705"/>
                  </a:lnTo>
                  <a:lnTo>
                    <a:pt x="0" y="340442"/>
                  </a:lnTo>
                  <a:close/>
                </a:path>
              </a:pathLst>
            </a:custGeom>
            <a:ln w="50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944582" y="8603714"/>
              <a:ext cx="344779" cy="168780"/>
            </a:xfrm>
            <a:prstGeom prst="rect">
              <a:avLst/>
            </a:prstGeom>
          </p:spPr>
        </p:pic>
        <p:sp>
          <p:nvSpPr>
            <p:cNvPr id="283" name="object 283" descr=""/>
            <p:cNvSpPr/>
            <p:nvPr/>
          </p:nvSpPr>
          <p:spPr>
            <a:xfrm>
              <a:off x="3944582" y="8603714"/>
              <a:ext cx="344805" cy="168910"/>
            </a:xfrm>
            <a:custGeom>
              <a:avLst/>
              <a:gdLst/>
              <a:ahLst/>
              <a:cxnLst/>
              <a:rect l="l" t="t" r="r" b="b"/>
              <a:pathLst>
                <a:path w="344804" h="168909">
                  <a:moveTo>
                    <a:pt x="0" y="72765"/>
                  </a:moveTo>
                  <a:lnTo>
                    <a:pt x="65478" y="104770"/>
                  </a:lnTo>
                  <a:lnTo>
                    <a:pt x="84441" y="96075"/>
                  </a:lnTo>
                  <a:lnTo>
                    <a:pt x="111205" y="109118"/>
                  </a:lnTo>
                  <a:lnTo>
                    <a:pt x="93100" y="117874"/>
                  </a:lnTo>
                  <a:lnTo>
                    <a:pt x="198223" y="168780"/>
                  </a:lnTo>
                  <a:lnTo>
                    <a:pt x="344779" y="96075"/>
                  </a:lnTo>
                  <a:lnTo>
                    <a:pt x="146556" y="0"/>
                  </a:lnTo>
                  <a:lnTo>
                    <a:pt x="0" y="72765"/>
                  </a:lnTo>
                  <a:close/>
                </a:path>
              </a:pathLst>
            </a:custGeom>
            <a:ln w="45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44582" y="8676480"/>
              <a:ext cx="65478" cy="299729"/>
            </a:xfrm>
            <a:prstGeom prst="rect">
              <a:avLst/>
            </a:prstGeom>
          </p:spPr>
        </p:pic>
        <p:sp>
          <p:nvSpPr>
            <p:cNvPr id="285" name="object 285" descr=""/>
            <p:cNvSpPr/>
            <p:nvPr/>
          </p:nvSpPr>
          <p:spPr>
            <a:xfrm>
              <a:off x="3944582" y="8676480"/>
              <a:ext cx="66040" cy="300355"/>
            </a:xfrm>
            <a:custGeom>
              <a:avLst/>
              <a:gdLst/>
              <a:ahLst/>
              <a:cxnLst/>
              <a:rect l="l" t="t" r="r" b="b"/>
              <a:pathLst>
                <a:path w="66039" h="300354">
                  <a:moveTo>
                    <a:pt x="0" y="267724"/>
                  </a:moveTo>
                  <a:lnTo>
                    <a:pt x="65478" y="299729"/>
                  </a:lnTo>
                  <a:lnTo>
                    <a:pt x="65478" y="32004"/>
                  </a:lnTo>
                  <a:lnTo>
                    <a:pt x="0" y="0"/>
                  </a:lnTo>
                  <a:lnTo>
                    <a:pt x="0" y="267724"/>
                  </a:lnTo>
                  <a:close/>
                </a:path>
              </a:pathLst>
            </a:custGeom>
            <a:ln w="5115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037683" y="8721589"/>
              <a:ext cx="105122" cy="318642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4037683" y="8721589"/>
              <a:ext cx="105410" cy="318770"/>
            </a:xfrm>
            <a:custGeom>
              <a:avLst/>
              <a:gdLst/>
              <a:ahLst/>
              <a:cxnLst/>
              <a:rect l="l" t="t" r="r" b="b"/>
              <a:pathLst>
                <a:path w="105410" h="318770">
                  <a:moveTo>
                    <a:pt x="0" y="267718"/>
                  </a:moveTo>
                  <a:lnTo>
                    <a:pt x="105122" y="318642"/>
                  </a:lnTo>
                  <a:lnTo>
                    <a:pt x="105122" y="50905"/>
                  </a:lnTo>
                  <a:lnTo>
                    <a:pt x="0" y="0"/>
                  </a:lnTo>
                  <a:lnTo>
                    <a:pt x="0" y="267718"/>
                  </a:lnTo>
                  <a:close/>
                </a:path>
              </a:pathLst>
            </a:custGeom>
            <a:ln w="5073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4050563" y="8816160"/>
              <a:ext cx="85090" cy="73025"/>
            </a:xfrm>
            <a:custGeom>
              <a:avLst/>
              <a:gdLst/>
              <a:ahLst/>
              <a:cxnLst/>
              <a:rect l="l" t="t" r="r" b="b"/>
              <a:pathLst>
                <a:path w="85089" h="73025">
                  <a:moveTo>
                    <a:pt x="0" y="0"/>
                  </a:moveTo>
                  <a:lnTo>
                    <a:pt x="84513" y="42198"/>
                  </a:lnTo>
                  <a:lnTo>
                    <a:pt x="84513" y="72753"/>
                  </a:lnTo>
                </a:path>
              </a:pathLst>
            </a:custGeom>
            <a:ln w="46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960039" y="8701238"/>
              <a:ext cx="170815" cy="299720"/>
            </a:xfrm>
            <a:custGeom>
              <a:avLst/>
              <a:gdLst/>
              <a:ahLst/>
              <a:cxnLst/>
              <a:rect l="l" t="t" r="r" b="b"/>
              <a:pathLst>
                <a:path w="170814" h="299720">
                  <a:moveTo>
                    <a:pt x="0" y="61111"/>
                  </a:moveTo>
                  <a:lnTo>
                    <a:pt x="37927" y="80012"/>
                  </a:lnTo>
                </a:path>
                <a:path w="170814" h="299720">
                  <a:moveTo>
                    <a:pt x="0" y="50905"/>
                  </a:moveTo>
                  <a:lnTo>
                    <a:pt x="37927" y="69807"/>
                  </a:lnTo>
                </a:path>
                <a:path w="170814" h="299720">
                  <a:moveTo>
                    <a:pt x="0" y="40700"/>
                  </a:moveTo>
                  <a:lnTo>
                    <a:pt x="37927" y="59058"/>
                  </a:lnTo>
                </a:path>
                <a:path w="170814" h="299720">
                  <a:moveTo>
                    <a:pt x="0" y="30555"/>
                  </a:moveTo>
                  <a:lnTo>
                    <a:pt x="37927" y="48852"/>
                  </a:lnTo>
                </a:path>
                <a:path w="170814" h="299720">
                  <a:moveTo>
                    <a:pt x="0" y="20350"/>
                  </a:moveTo>
                  <a:lnTo>
                    <a:pt x="37927" y="38707"/>
                  </a:lnTo>
                </a:path>
                <a:path w="170814" h="299720">
                  <a:moveTo>
                    <a:pt x="0" y="10144"/>
                  </a:moveTo>
                  <a:lnTo>
                    <a:pt x="37927" y="28502"/>
                  </a:lnTo>
                </a:path>
                <a:path w="170814" h="299720">
                  <a:moveTo>
                    <a:pt x="0" y="0"/>
                  </a:moveTo>
                  <a:lnTo>
                    <a:pt x="37927" y="18901"/>
                  </a:lnTo>
                </a:path>
                <a:path w="170814" h="299720">
                  <a:moveTo>
                    <a:pt x="87948" y="103261"/>
                  </a:moveTo>
                  <a:lnTo>
                    <a:pt x="170743" y="144022"/>
                  </a:lnTo>
                </a:path>
                <a:path w="170814" h="299720">
                  <a:moveTo>
                    <a:pt x="87948" y="93116"/>
                  </a:moveTo>
                  <a:lnTo>
                    <a:pt x="170743" y="133841"/>
                  </a:lnTo>
                </a:path>
                <a:path w="170814" h="299720">
                  <a:moveTo>
                    <a:pt x="87948" y="82910"/>
                  </a:moveTo>
                  <a:lnTo>
                    <a:pt x="170743" y="123653"/>
                  </a:lnTo>
                </a:path>
                <a:path w="170814" h="299720">
                  <a:moveTo>
                    <a:pt x="87948" y="72705"/>
                  </a:moveTo>
                  <a:lnTo>
                    <a:pt x="170743" y="113466"/>
                  </a:lnTo>
                </a:path>
                <a:path w="170814" h="299720">
                  <a:moveTo>
                    <a:pt x="87948" y="62560"/>
                  </a:moveTo>
                  <a:lnTo>
                    <a:pt x="170743" y="103261"/>
                  </a:lnTo>
                </a:path>
                <a:path w="170814" h="299720">
                  <a:moveTo>
                    <a:pt x="87948" y="52355"/>
                  </a:moveTo>
                  <a:lnTo>
                    <a:pt x="170743" y="93116"/>
                  </a:lnTo>
                </a:path>
                <a:path w="170814" h="299720">
                  <a:moveTo>
                    <a:pt x="87948" y="42149"/>
                  </a:moveTo>
                  <a:lnTo>
                    <a:pt x="170743" y="82910"/>
                  </a:lnTo>
                </a:path>
                <a:path w="170814" h="299720">
                  <a:moveTo>
                    <a:pt x="87948" y="258968"/>
                  </a:moveTo>
                  <a:lnTo>
                    <a:pt x="170743" y="299705"/>
                  </a:lnTo>
                </a:path>
                <a:path w="170814" h="299720">
                  <a:moveTo>
                    <a:pt x="87948" y="248781"/>
                  </a:moveTo>
                  <a:lnTo>
                    <a:pt x="170743" y="289524"/>
                  </a:lnTo>
                </a:path>
              </a:pathLst>
            </a:custGeom>
            <a:ln w="4750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047987" y="8819071"/>
              <a:ext cx="82795" cy="69843"/>
            </a:xfrm>
            <a:prstGeom prst="rect">
              <a:avLst/>
            </a:prstGeom>
          </p:spPr>
        </p:pic>
        <p:sp>
          <p:nvSpPr>
            <p:cNvPr id="291" name="object 291" descr=""/>
            <p:cNvSpPr/>
            <p:nvPr/>
          </p:nvSpPr>
          <p:spPr>
            <a:xfrm>
              <a:off x="4047987" y="8819071"/>
              <a:ext cx="83185" cy="69850"/>
            </a:xfrm>
            <a:custGeom>
              <a:avLst/>
              <a:gdLst/>
              <a:ahLst/>
              <a:cxnLst/>
              <a:rect l="l" t="t" r="r" b="b"/>
              <a:pathLst>
                <a:path w="83185" h="69850">
                  <a:moveTo>
                    <a:pt x="0" y="29100"/>
                  </a:moveTo>
                  <a:lnTo>
                    <a:pt x="82795" y="69843"/>
                  </a:lnTo>
                  <a:lnTo>
                    <a:pt x="82795" y="40742"/>
                  </a:lnTo>
                  <a:lnTo>
                    <a:pt x="0" y="0"/>
                  </a:lnTo>
                  <a:lnTo>
                    <a:pt x="0" y="29100"/>
                  </a:lnTo>
                  <a:close/>
                </a:path>
              </a:pathLst>
            </a:custGeom>
            <a:ln w="4682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2" name="object 292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57720" y="8835834"/>
              <a:ext cx="11592" cy="12173"/>
            </a:xfrm>
            <a:prstGeom prst="rect">
              <a:avLst/>
            </a:prstGeom>
          </p:spPr>
        </p:pic>
        <p:sp>
          <p:nvSpPr>
            <p:cNvPr id="293" name="object 293" descr=""/>
            <p:cNvSpPr/>
            <p:nvPr/>
          </p:nvSpPr>
          <p:spPr>
            <a:xfrm>
              <a:off x="4057720" y="8835834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9660" y="4202"/>
                  </a:moveTo>
                  <a:lnTo>
                    <a:pt x="7728" y="1419"/>
                  </a:lnTo>
                  <a:lnTo>
                    <a:pt x="4436" y="0"/>
                  </a:lnTo>
                  <a:lnTo>
                    <a:pt x="2361" y="1038"/>
                  </a:lnTo>
                  <a:lnTo>
                    <a:pt x="214" y="2077"/>
                  </a:lnTo>
                  <a:lnTo>
                    <a:pt x="0" y="5181"/>
                  </a:lnTo>
                  <a:lnTo>
                    <a:pt x="1932" y="7965"/>
                  </a:lnTo>
                  <a:lnTo>
                    <a:pt x="3864" y="10754"/>
                  </a:lnTo>
                  <a:lnTo>
                    <a:pt x="7084" y="12173"/>
                  </a:lnTo>
                  <a:lnTo>
                    <a:pt x="9231" y="11135"/>
                  </a:lnTo>
                  <a:lnTo>
                    <a:pt x="11378" y="10096"/>
                  </a:lnTo>
                  <a:lnTo>
                    <a:pt x="11592" y="6992"/>
                  </a:lnTo>
                  <a:lnTo>
                    <a:pt x="9660" y="420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4" name="object 294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081907" y="8847610"/>
              <a:ext cx="11521" cy="12173"/>
            </a:xfrm>
            <a:prstGeom prst="rect">
              <a:avLst/>
            </a:prstGeom>
          </p:spPr>
        </p:pic>
        <p:sp>
          <p:nvSpPr>
            <p:cNvPr id="295" name="object 295" descr=""/>
            <p:cNvSpPr/>
            <p:nvPr/>
          </p:nvSpPr>
          <p:spPr>
            <a:xfrm>
              <a:off x="4081907" y="8847610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9589" y="4208"/>
                  </a:moveTo>
                  <a:lnTo>
                    <a:pt x="7728" y="1419"/>
                  </a:lnTo>
                  <a:lnTo>
                    <a:pt x="4436" y="0"/>
                  </a:lnTo>
                  <a:lnTo>
                    <a:pt x="2289" y="1038"/>
                  </a:lnTo>
                  <a:lnTo>
                    <a:pt x="143" y="2077"/>
                  </a:lnTo>
                  <a:lnTo>
                    <a:pt x="0" y="5181"/>
                  </a:lnTo>
                  <a:lnTo>
                    <a:pt x="1932" y="7971"/>
                  </a:lnTo>
                  <a:lnTo>
                    <a:pt x="3792" y="10754"/>
                  </a:lnTo>
                  <a:lnTo>
                    <a:pt x="7084" y="12173"/>
                  </a:lnTo>
                  <a:lnTo>
                    <a:pt x="9231" y="11135"/>
                  </a:lnTo>
                  <a:lnTo>
                    <a:pt x="11378" y="10096"/>
                  </a:lnTo>
                  <a:lnTo>
                    <a:pt x="11521" y="6992"/>
                  </a:lnTo>
                  <a:lnTo>
                    <a:pt x="9589" y="420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944582" y="8603714"/>
              <a:ext cx="344805" cy="436880"/>
            </a:xfrm>
            <a:custGeom>
              <a:avLst/>
              <a:gdLst/>
              <a:ahLst/>
              <a:cxnLst/>
              <a:rect l="l" t="t" r="r" b="b"/>
              <a:pathLst>
                <a:path w="344804" h="436879">
                  <a:moveTo>
                    <a:pt x="344779" y="96075"/>
                  </a:moveTo>
                  <a:lnTo>
                    <a:pt x="146556" y="0"/>
                  </a:lnTo>
                  <a:lnTo>
                    <a:pt x="0" y="72765"/>
                  </a:lnTo>
                  <a:lnTo>
                    <a:pt x="0" y="340490"/>
                  </a:lnTo>
                  <a:lnTo>
                    <a:pt x="16248" y="348659"/>
                  </a:lnTo>
                  <a:lnTo>
                    <a:pt x="32578" y="356717"/>
                  </a:lnTo>
                  <a:lnTo>
                    <a:pt x="48987" y="364662"/>
                  </a:lnTo>
                  <a:lnTo>
                    <a:pt x="65478" y="372495"/>
                  </a:lnTo>
                  <a:lnTo>
                    <a:pt x="71846" y="371064"/>
                  </a:lnTo>
                  <a:lnTo>
                    <a:pt x="78144" y="369608"/>
                  </a:lnTo>
                  <a:lnTo>
                    <a:pt x="84441" y="368135"/>
                  </a:lnTo>
                  <a:lnTo>
                    <a:pt x="93100" y="372495"/>
                  </a:lnTo>
                  <a:lnTo>
                    <a:pt x="93100" y="385593"/>
                  </a:lnTo>
                  <a:lnTo>
                    <a:pt x="119035" y="398774"/>
                  </a:lnTo>
                  <a:lnTo>
                    <a:pt x="145205" y="411657"/>
                  </a:lnTo>
                  <a:lnTo>
                    <a:pt x="171603" y="424239"/>
                  </a:lnTo>
                  <a:lnTo>
                    <a:pt x="198223" y="436517"/>
                  </a:lnTo>
                  <a:lnTo>
                    <a:pt x="344779" y="363769"/>
                  </a:lnTo>
                  <a:lnTo>
                    <a:pt x="344779" y="96075"/>
                  </a:lnTo>
                  <a:close/>
                </a:path>
              </a:pathLst>
            </a:custGeom>
            <a:ln w="10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4629132" y="6297123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79" h="0">
                  <a:moveTo>
                    <a:pt x="0" y="0"/>
                  </a:moveTo>
                  <a:lnTo>
                    <a:pt x="347928" y="0"/>
                  </a:lnTo>
                </a:path>
              </a:pathLst>
            </a:custGeom>
            <a:ln w="13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966899" y="6084924"/>
              <a:ext cx="31486" cy="325182"/>
            </a:xfrm>
            <a:prstGeom prst="rect">
              <a:avLst/>
            </a:prstGeom>
          </p:spPr>
        </p:pic>
        <p:sp>
          <p:nvSpPr>
            <p:cNvPr id="299" name="object 299" descr=""/>
            <p:cNvSpPr/>
            <p:nvPr/>
          </p:nvSpPr>
          <p:spPr>
            <a:xfrm>
              <a:off x="4966899" y="6084924"/>
              <a:ext cx="31750" cy="325755"/>
            </a:xfrm>
            <a:custGeom>
              <a:avLst/>
              <a:gdLst/>
              <a:ahLst/>
              <a:cxnLst/>
              <a:rect l="l" t="t" r="r" b="b"/>
              <a:pathLst>
                <a:path w="31750" h="325754">
                  <a:moveTo>
                    <a:pt x="0" y="320049"/>
                  </a:moveTo>
                  <a:lnTo>
                    <a:pt x="10161" y="325182"/>
                  </a:lnTo>
                  <a:lnTo>
                    <a:pt x="10161" y="25664"/>
                  </a:lnTo>
                  <a:lnTo>
                    <a:pt x="31486" y="15398"/>
                  </a:lnTo>
                  <a:lnTo>
                    <a:pt x="0" y="0"/>
                  </a:lnTo>
                  <a:lnTo>
                    <a:pt x="0" y="320049"/>
                  </a:lnTo>
                  <a:close/>
                </a:path>
              </a:pathLst>
            </a:custGeom>
            <a:ln w="5144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0" name="object 300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944572" y="6084924"/>
              <a:ext cx="22326" cy="325182"/>
            </a:xfrm>
            <a:prstGeom prst="rect">
              <a:avLst/>
            </a:prstGeom>
          </p:spPr>
        </p:pic>
        <p:sp>
          <p:nvSpPr>
            <p:cNvPr id="301" name="object 301" descr=""/>
            <p:cNvSpPr/>
            <p:nvPr/>
          </p:nvSpPr>
          <p:spPr>
            <a:xfrm>
              <a:off x="4944572" y="6084924"/>
              <a:ext cx="22860" cy="325755"/>
            </a:xfrm>
            <a:custGeom>
              <a:avLst/>
              <a:gdLst/>
              <a:ahLst/>
              <a:cxnLst/>
              <a:rect l="l" t="t" r="r" b="b"/>
              <a:pathLst>
                <a:path w="22860" h="325754">
                  <a:moveTo>
                    <a:pt x="0" y="325182"/>
                  </a:moveTo>
                  <a:lnTo>
                    <a:pt x="22326" y="320049"/>
                  </a:lnTo>
                  <a:lnTo>
                    <a:pt x="22326" y="0"/>
                  </a:lnTo>
                  <a:lnTo>
                    <a:pt x="0" y="10265"/>
                  </a:lnTo>
                  <a:lnTo>
                    <a:pt x="0" y="325182"/>
                  </a:lnTo>
                  <a:close/>
                </a:path>
              </a:pathLst>
            </a:custGeom>
            <a:ln w="5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2" name="object 30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100789" y="6374055"/>
              <a:ext cx="211712" cy="111413"/>
            </a:xfrm>
            <a:prstGeom prst="rect">
              <a:avLst/>
            </a:prstGeom>
          </p:spPr>
        </p:pic>
        <p:pic>
          <p:nvPicPr>
            <p:cNvPr id="303" name="object 303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100789" y="6084924"/>
              <a:ext cx="172389" cy="400545"/>
            </a:xfrm>
            <a:prstGeom prst="rect">
              <a:avLst/>
            </a:prstGeom>
          </p:spPr>
        </p:pic>
        <p:sp>
          <p:nvSpPr>
            <p:cNvPr id="304" name="object 304" descr=""/>
            <p:cNvSpPr/>
            <p:nvPr/>
          </p:nvSpPr>
          <p:spPr>
            <a:xfrm>
              <a:off x="5100789" y="6084924"/>
              <a:ext cx="172720" cy="400685"/>
            </a:xfrm>
            <a:custGeom>
              <a:avLst/>
              <a:gdLst/>
              <a:ahLst/>
              <a:cxnLst/>
              <a:rect l="l" t="t" r="r" b="b"/>
              <a:pathLst>
                <a:path w="172720" h="400685">
                  <a:moveTo>
                    <a:pt x="0" y="400545"/>
                  </a:moveTo>
                  <a:lnTo>
                    <a:pt x="172389" y="314916"/>
                  </a:lnTo>
                  <a:lnTo>
                    <a:pt x="172389" y="0"/>
                  </a:lnTo>
                  <a:lnTo>
                    <a:pt x="0" y="85567"/>
                  </a:lnTo>
                  <a:lnTo>
                    <a:pt x="0" y="400545"/>
                  </a:lnTo>
                  <a:close/>
                </a:path>
              </a:pathLst>
            </a:custGeom>
            <a:ln w="50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5" name="object 305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867501" y="5971940"/>
              <a:ext cx="405677" cy="198551"/>
            </a:xfrm>
            <a:prstGeom prst="rect">
              <a:avLst/>
            </a:prstGeom>
          </p:spPr>
        </p:pic>
        <p:sp>
          <p:nvSpPr>
            <p:cNvPr id="306" name="object 306" descr=""/>
            <p:cNvSpPr/>
            <p:nvPr/>
          </p:nvSpPr>
          <p:spPr>
            <a:xfrm>
              <a:off x="4867501" y="5971940"/>
              <a:ext cx="405765" cy="198755"/>
            </a:xfrm>
            <a:custGeom>
              <a:avLst/>
              <a:gdLst/>
              <a:ahLst/>
              <a:cxnLst/>
              <a:rect l="l" t="t" r="r" b="b"/>
              <a:pathLst>
                <a:path w="405764" h="198754">
                  <a:moveTo>
                    <a:pt x="0" y="85567"/>
                  </a:moveTo>
                  <a:lnTo>
                    <a:pt x="77070" y="123249"/>
                  </a:lnTo>
                  <a:lnTo>
                    <a:pt x="99397" y="112983"/>
                  </a:lnTo>
                  <a:lnTo>
                    <a:pt x="130884" y="128382"/>
                  </a:lnTo>
                  <a:lnTo>
                    <a:pt x="109559" y="138647"/>
                  </a:lnTo>
                  <a:lnTo>
                    <a:pt x="233288" y="198551"/>
                  </a:lnTo>
                  <a:lnTo>
                    <a:pt x="405677" y="112983"/>
                  </a:lnTo>
                  <a:lnTo>
                    <a:pt x="172461" y="0"/>
                  </a:lnTo>
                  <a:lnTo>
                    <a:pt x="0" y="85567"/>
                  </a:lnTo>
                  <a:close/>
                </a:path>
              </a:pathLst>
            </a:custGeom>
            <a:ln w="45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7" name="object 307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67501" y="6057508"/>
              <a:ext cx="77070" cy="352598"/>
            </a:xfrm>
            <a:prstGeom prst="rect">
              <a:avLst/>
            </a:prstGeom>
          </p:spPr>
        </p:pic>
        <p:sp>
          <p:nvSpPr>
            <p:cNvPr id="308" name="object 308" descr=""/>
            <p:cNvSpPr/>
            <p:nvPr/>
          </p:nvSpPr>
          <p:spPr>
            <a:xfrm>
              <a:off x="4867501" y="6057508"/>
              <a:ext cx="77470" cy="353060"/>
            </a:xfrm>
            <a:custGeom>
              <a:avLst/>
              <a:gdLst/>
              <a:ahLst/>
              <a:cxnLst/>
              <a:rect l="l" t="t" r="r" b="b"/>
              <a:pathLst>
                <a:path w="77470" h="353060">
                  <a:moveTo>
                    <a:pt x="0" y="314977"/>
                  </a:moveTo>
                  <a:lnTo>
                    <a:pt x="77070" y="352598"/>
                  </a:lnTo>
                  <a:lnTo>
                    <a:pt x="77070" y="37681"/>
                  </a:lnTo>
                  <a:lnTo>
                    <a:pt x="0" y="0"/>
                  </a:lnTo>
                  <a:lnTo>
                    <a:pt x="0" y="314977"/>
                  </a:lnTo>
                  <a:close/>
                </a:path>
              </a:pathLst>
            </a:custGeom>
            <a:ln w="5115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9" name="object 309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977060" y="6110588"/>
              <a:ext cx="123728" cy="374880"/>
            </a:xfrm>
            <a:prstGeom prst="rect">
              <a:avLst/>
            </a:prstGeom>
          </p:spPr>
        </p:pic>
        <p:sp>
          <p:nvSpPr>
            <p:cNvPr id="310" name="object 310" descr=""/>
            <p:cNvSpPr/>
            <p:nvPr/>
          </p:nvSpPr>
          <p:spPr>
            <a:xfrm>
              <a:off x="4977060" y="6110588"/>
              <a:ext cx="123825" cy="375285"/>
            </a:xfrm>
            <a:custGeom>
              <a:avLst/>
              <a:gdLst/>
              <a:ahLst/>
              <a:cxnLst/>
              <a:rect l="l" t="t" r="r" b="b"/>
              <a:pathLst>
                <a:path w="123825" h="375285">
                  <a:moveTo>
                    <a:pt x="0" y="314916"/>
                  </a:moveTo>
                  <a:lnTo>
                    <a:pt x="123728" y="374880"/>
                  </a:lnTo>
                  <a:lnTo>
                    <a:pt x="123728" y="59903"/>
                  </a:lnTo>
                  <a:lnTo>
                    <a:pt x="0" y="0"/>
                  </a:lnTo>
                  <a:lnTo>
                    <a:pt x="0" y="314916"/>
                  </a:lnTo>
                  <a:close/>
                </a:path>
              </a:pathLst>
            </a:custGeom>
            <a:ln w="5073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4992231" y="6221820"/>
              <a:ext cx="99695" cy="85725"/>
            </a:xfrm>
            <a:custGeom>
              <a:avLst/>
              <a:gdLst/>
              <a:ahLst/>
              <a:cxnLst/>
              <a:rect l="l" t="t" r="r" b="b"/>
              <a:pathLst>
                <a:path w="99695" h="85725">
                  <a:moveTo>
                    <a:pt x="0" y="0"/>
                  </a:moveTo>
                  <a:lnTo>
                    <a:pt x="99397" y="49637"/>
                  </a:lnTo>
                  <a:lnTo>
                    <a:pt x="99397" y="85628"/>
                  </a:lnTo>
                </a:path>
              </a:pathLst>
            </a:custGeom>
            <a:ln w="46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4885749" y="6086615"/>
              <a:ext cx="201295" cy="353060"/>
            </a:xfrm>
            <a:custGeom>
              <a:avLst/>
              <a:gdLst/>
              <a:ahLst/>
              <a:cxnLst/>
              <a:rect l="l" t="t" r="r" b="b"/>
              <a:pathLst>
                <a:path w="201295" h="353060">
                  <a:moveTo>
                    <a:pt x="0" y="71860"/>
                  </a:moveTo>
                  <a:lnTo>
                    <a:pt x="44653" y="94142"/>
                  </a:lnTo>
                </a:path>
                <a:path w="201295" h="353060">
                  <a:moveTo>
                    <a:pt x="0" y="59903"/>
                  </a:moveTo>
                  <a:lnTo>
                    <a:pt x="44653" y="82186"/>
                  </a:lnTo>
                </a:path>
                <a:path w="201295" h="353060">
                  <a:moveTo>
                    <a:pt x="0" y="47947"/>
                  </a:moveTo>
                  <a:lnTo>
                    <a:pt x="44653" y="69505"/>
                  </a:lnTo>
                </a:path>
                <a:path w="201295" h="353060">
                  <a:moveTo>
                    <a:pt x="0" y="35930"/>
                  </a:moveTo>
                  <a:lnTo>
                    <a:pt x="44653" y="57488"/>
                  </a:lnTo>
                </a:path>
                <a:path w="201295" h="353060">
                  <a:moveTo>
                    <a:pt x="0" y="23973"/>
                  </a:moveTo>
                  <a:lnTo>
                    <a:pt x="44653" y="45531"/>
                  </a:lnTo>
                </a:path>
                <a:path w="201295" h="353060">
                  <a:moveTo>
                    <a:pt x="0" y="11956"/>
                  </a:moveTo>
                  <a:lnTo>
                    <a:pt x="44653" y="33514"/>
                  </a:lnTo>
                </a:path>
                <a:path w="201295" h="353060">
                  <a:moveTo>
                    <a:pt x="0" y="0"/>
                  </a:moveTo>
                  <a:lnTo>
                    <a:pt x="44653" y="22222"/>
                  </a:lnTo>
                </a:path>
                <a:path w="201295" h="353060">
                  <a:moveTo>
                    <a:pt x="103476" y="121498"/>
                  </a:moveTo>
                  <a:lnTo>
                    <a:pt x="200871" y="169445"/>
                  </a:lnTo>
                </a:path>
                <a:path w="201295" h="353060">
                  <a:moveTo>
                    <a:pt x="103476" y="109541"/>
                  </a:moveTo>
                  <a:lnTo>
                    <a:pt x="200871" y="157488"/>
                  </a:lnTo>
                </a:path>
                <a:path w="201295" h="353060">
                  <a:moveTo>
                    <a:pt x="103476" y="97584"/>
                  </a:moveTo>
                  <a:lnTo>
                    <a:pt x="200871" y="145471"/>
                  </a:lnTo>
                </a:path>
                <a:path w="201295" h="353060">
                  <a:moveTo>
                    <a:pt x="103476" y="85567"/>
                  </a:moveTo>
                  <a:lnTo>
                    <a:pt x="200871" y="133515"/>
                  </a:lnTo>
                </a:path>
                <a:path w="201295" h="353060">
                  <a:moveTo>
                    <a:pt x="103476" y="73611"/>
                  </a:moveTo>
                  <a:lnTo>
                    <a:pt x="200871" y="121498"/>
                  </a:lnTo>
                </a:path>
                <a:path w="201295" h="353060">
                  <a:moveTo>
                    <a:pt x="103476" y="61594"/>
                  </a:moveTo>
                  <a:lnTo>
                    <a:pt x="200871" y="109541"/>
                  </a:lnTo>
                </a:path>
                <a:path w="201295" h="353060">
                  <a:moveTo>
                    <a:pt x="103476" y="49637"/>
                  </a:moveTo>
                  <a:lnTo>
                    <a:pt x="200871" y="97584"/>
                  </a:lnTo>
                </a:path>
                <a:path w="201295" h="353060">
                  <a:moveTo>
                    <a:pt x="103476" y="304711"/>
                  </a:moveTo>
                  <a:lnTo>
                    <a:pt x="200871" y="352598"/>
                  </a:lnTo>
                </a:path>
                <a:path w="201295" h="353060">
                  <a:moveTo>
                    <a:pt x="103476" y="292694"/>
                  </a:moveTo>
                  <a:lnTo>
                    <a:pt x="200871" y="340641"/>
                  </a:lnTo>
                </a:path>
              </a:pathLst>
            </a:custGeom>
            <a:ln w="4750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3" name="object 313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989226" y="6225262"/>
              <a:ext cx="97394" cy="82186"/>
            </a:xfrm>
            <a:prstGeom prst="rect">
              <a:avLst/>
            </a:prstGeom>
          </p:spPr>
        </p:pic>
        <p:sp>
          <p:nvSpPr>
            <p:cNvPr id="314" name="object 314" descr=""/>
            <p:cNvSpPr/>
            <p:nvPr/>
          </p:nvSpPr>
          <p:spPr>
            <a:xfrm>
              <a:off x="4989226" y="6225262"/>
              <a:ext cx="97790" cy="82550"/>
            </a:xfrm>
            <a:custGeom>
              <a:avLst/>
              <a:gdLst/>
              <a:ahLst/>
              <a:cxnLst/>
              <a:rect l="l" t="t" r="r" b="b"/>
              <a:pathLst>
                <a:path w="97789" h="82550">
                  <a:moveTo>
                    <a:pt x="0" y="34239"/>
                  </a:moveTo>
                  <a:lnTo>
                    <a:pt x="97394" y="82186"/>
                  </a:lnTo>
                  <a:lnTo>
                    <a:pt x="97394" y="47947"/>
                  </a:lnTo>
                  <a:lnTo>
                    <a:pt x="0" y="0"/>
                  </a:lnTo>
                  <a:lnTo>
                    <a:pt x="0" y="34239"/>
                  </a:lnTo>
                  <a:close/>
                </a:path>
              </a:pathLst>
            </a:custGeom>
            <a:ln w="4682">
              <a:solidFill>
                <a:srgbClr val="A784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5" name="object 315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000675" y="6244948"/>
              <a:ext cx="13596" cy="14372"/>
            </a:xfrm>
            <a:prstGeom prst="rect">
              <a:avLst/>
            </a:prstGeom>
          </p:spPr>
        </p:pic>
        <p:sp>
          <p:nvSpPr>
            <p:cNvPr id="316" name="object 316" descr=""/>
            <p:cNvSpPr/>
            <p:nvPr/>
          </p:nvSpPr>
          <p:spPr>
            <a:xfrm>
              <a:off x="5000675" y="6244948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11306" y="4951"/>
                  </a:moveTo>
                  <a:lnTo>
                    <a:pt x="9088" y="1690"/>
                  </a:lnTo>
                  <a:lnTo>
                    <a:pt x="5223" y="0"/>
                  </a:lnTo>
                  <a:lnTo>
                    <a:pt x="2719" y="1268"/>
                  </a:lnTo>
                  <a:lnTo>
                    <a:pt x="214" y="2475"/>
                  </a:lnTo>
                  <a:lnTo>
                    <a:pt x="0" y="6099"/>
                  </a:lnTo>
                  <a:lnTo>
                    <a:pt x="2218" y="9420"/>
                  </a:lnTo>
                  <a:lnTo>
                    <a:pt x="4508" y="12681"/>
                  </a:lnTo>
                  <a:lnTo>
                    <a:pt x="8372" y="14372"/>
                  </a:lnTo>
                  <a:lnTo>
                    <a:pt x="10877" y="13103"/>
                  </a:lnTo>
                  <a:lnTo>
                    <a:pt x="13381" y="11896"/>
                  </a:lnTo>
                  <a:lnTo>
                    <a:pt x="13596" y="8272"/>
                  </a:lnTo>
                  <a:lnTo>
                    <a:pt x="11306" y="4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7" name="object 317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029085" y="6258837"/>
              <a:ext cx="13596" cy="14311"/>
            </a:xfrm>
            <a:prstGeom prst="rect">
              <a:avLst/>
            </a:prstGeom>
          </p:spPr>
        </p:pic>
        <p:sp>
          <p:nvSpPr>
            <p:cNvPr id="318" name="object 318" descr=""/>
            <p:cNvSpPr/>
            <p:nvPr/>
          </p:nvSpPr>
          <p:spPr>
            <a:xfrm>
              <a:off x="5029085" y="6258837"/>
              <a:ext cx="13970" cy="14604"/>
            </a:xfrm>
            <a:custGeom>
              <a:avLst/>
              <a:gdLst/>
              <a:ahLst/>
              <a:cxnLst/>
              <a:rect l="l" t="t" r="r" b="b"/>
              <a:pathLst>
                <a:path w="13970" h="14604">
                  <a:moveTo>
                    <a:pt x="11378" y="4951"/>
                  </a:moveTo>
                  <a:lnTo>
                    <a:pt x="9088" y="1690"/>
                  </a:lnTo>
                  <a:lnTo>
                    <a:pt x="5223" y="0"/>
                  </a:lnTo>
                  <a:lnTo>
                    <a:pt x="2719" y="1207"/>
                  </a:lnTo>
                  <a:lnTo>
                    <a:pt x="214" y="2415"/>
                  </a:lnTo>
                  <a:lnTo>
                    <a:pt x="0" y="6099"/>
                  </a:lnTo>
                  <a:lnTo>
                    <a:pt x="2289" y="9359"/>
                  </a:lnTo>
                  <a:lnTo>
                    <a:pt x="4508" y="12620"/>
                  </a:lnTo>
                  <a:lnTo>
                    <a:pt x="8372" y="14311"/>
                  </a:lnTo>
                  <a:lnTo>
                    <a:pt x="10877" y="13103"/>
                  </a:lnTo>
                  <a:lnTo>
                    <a:pt x="13381" y="11896"/>
                  </a:lnTo>
                  <a:lnTo>
                    <a:pt x="13596" y="8212"/>
                  </a:lnTo>
                  <a:lnTo>
                    <a:pt x="11378" y="495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4867501" y="5971940"/>
              <a:ext cx="405765" cy="513715"/>
            </a:xfrm>
            <a:custGeom>
              <a:avLst/>
              <a:gdLst/>
              <a:ahLst/>
              <a:cxnLst/>
              <a:rect l="l" t="t" r="r" b="b"/>
              <a:pathLst>
                <a:path w="405764" h="513714">
                  <a:moveTo>
                    <a:pt x="405677" y="112983"/>
                  </a:moveTo>
                  <a:lnTo>
                    <a:pt x="172461" y="0"/>
                  </a:lnTo>
                  <a:lnTo>
                    <a:pt x="0" y="85567"/>
                  </a:lnTo>
                  <a:lnTo>
                    <a:pt x="0" y="400545"/>
                  </a:lnTo>
                  <a:lnTo>
                    <a:pt x="19146" y="410134"/>
                  </a:lnTo>
                  <a:lnTo>
                    <a:pt x="38374" y="419604"/>
                  </a:lnTo>
                  <a:lnTo>
                    <a:pt x="57682" y="428950"/>
                  </a:lnTo>
                  <a:lnTo>
                    <a:pt x="77070" y="438165"/>
                  </a:lnTo>
                  <a:lnTo>
                    <a:pt x="84513" y="436475"/>
                  </a:lnTo>
                  <a:lnTo>
                    <a:pt x="91955" y="434784"/>
                  </a:lnTo>
                  <a:lnTo>
                    <a:pt x="99397" y="433033"/>
                  </a:lnTo>
                  <a:lnTo>
                    <a:pt x="109559" y="438165"/>
                  </a:lnTo>
                  <a:lnTo>
                    <a:pt x="109559" y="453564"/>
                  </a:lnTo>
                  <a:lnTo>
                    <a:pt x="140082" y="469099"/>
                  </a:lnTo>
                  <a:lnTo>
                    <a:pt x="170887" y="484271"/>
                  </a:lnTo>
                  <a:lnTo>
                    <a:pt x="201960" y="499081"/>
                  </a:lnTo>
                  <a:lnTo>
                    <a:pt x="233288" y="513528"/>
                  </a:lnTo>
                  <a:lnTo>
                    <a:pt x="405677" y="427900"/>
                  </a:lnTo>
                  <a:lnTo>
                    <a:pt x="405677" y="112983"/>
                  </a:lnTo>
                  <a:close/>
                </a:path>
              </a:pathLst>
            </a:custGeom>
            <a:ln w="100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4299523" y="6975447"/>
              <a:ext cx="894080" cy="357505"/>
            </a:xfrm>
            <a:custGeom>
              <a:avLst/>
              <a:gdLst/>
              <a:ahLst/>
              <a:cxnLst/>
              <a:rect l="l" t="t" r="r" b="b"/>
              <a:pathLst>
                <a:path w="894079" h="357504">
                  <a:moveTo>
                    <a:pt x="0" y="357308"/>
                  </a:moveTo>
                  <a:lnTo>
                    <a:pt x="893793" y="0"/>
                  </a:lnTo>
                </a:path>
              </a:pathLst>
            </a:custGeom>
            <a:ln w="133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4351977" y="7081606"/>
              <a:ext cx="784225" cy="145415"/>
            </a:xfrm>
            <a:custGeom>
              <a:avLst/>
              <a:gdLst/>
              <a:ahLst/>
              <a:cxnLst/>
              <a:rect l="l" t="t" r="r" b="b"/>
              <a:pathLst>
                <a:path w="784225" h="145415">
                  <a:moveTo>
                    <a:pt x="783661" y="0"/>
                  </a:moveTo>
                  <a:lnTo>
                    <a:pt x="0" y="0"/>
                  </a:lnTo>
                  <a:lnTo>
                    <a:pt x="0" y="144928"/>
                  </a:lnTo>
                  <a:lnTo>
                    <a:pt x="783661" y="144928"/>
                  </a:lnTo>
                  <a:lnTo>
                    <a:pt x="783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2" name="object 322" descr=""/>
          <p:cNvSpPr txBox="1"/>
          <p:nvPr/>
        </p:nvSpPr>
        <p:spPr>
          <a:xfrm>
            <a:off x="2499093" y="7062867"/>
            <a:ext cx="2652395" cy="550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36445" marR="5080" indent="-181610">
              <a:lnSpc>
                <a:spcPct val="105700"/>
              </a:lnSpc>
              <a:spcBef>
                <a:spcPts val="9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65">
                <a:latin typeface="Arial"/>
                <a:cs typeface="Arial"/>
              </a:rPr>
              <a:t>Sede1</a:t>
            </a:r>
            <a:r>
              <a:rPr dirty="0" sz="450" spc="50">
                <a:latin typeface="Arial"/>
                <a:cs typeface="Arial"/>
              </a:rPr>
              <a:t> (20MB)</a:t>
            </a:r>
            <a:r>
              <a:rPr dirty="0" sz="450" spc="20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Colt</a:t>
            </a:r>
            <a:r>
              <a:rPr dirty="0" sz="450" spc="30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Telecom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">
              <a:latin typeface="Arial"/>
              <a:cs typeface="Arial"/>
            </a:endParaRPr>
          </a:p>
          <a:p>
            <a:pPr algn="ctr" marL="55880">
              <a:lnSpc>
                <a:spcPct val="100000"/>
              </a:lnSpc>
              <a:spcBef>
                <a:spcPts val="5"/>
              </a:spcBef>
            </a:pPr>
            <a:r>
              <a:rPr dirty="0" sz="550" spc="80">
                <a:latin typeface="Arial"/>
                <a:cs typeface="Arial"/>
              </a:rPr>
              <a:t>SEDE</a:t>
            </a:r>
            <a:r>
              <a:rPr dirty="0" sz="550" spc="40">
                <a:latin typeface="Arial"/>
                <a:cs typeface="Arial"/>
              </a:rPr>
              <a:t> </a:t>
            </a:r>
            <a:r>
              <a:rPr dirty="0" sz="550" spc="70">
                <a:latin typeface="Arial"/>
                <a:cs typeface="Arial"/>
              </a:rPr>
              <a:t>CENTRAL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50">
                <a:latin typeface="Arial"/>
                <a:cs typeface="Arial"/>
              </a:rPr>
              <a:t> </a:t>
            </a:r>
            <a:r>
              <a:rPr dirty="0" sz="450" spc="60">
                <a:latin typeface="Arial"/>
                <a:cs typeface="Arial"/>
              </a:rPr>
              <a:t>Europa2</a:t>
            </a:r>
            <a:r>
              <a:rPr dirty="0" sz="450" spc="50">
                <a:latin typeface="Arial"/>
                <a:cs typeface="Arial"/>
              </a:rPr>
              <a:t> (20MB)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3" name="object 323" descr=""/>
          <p:cNvGrpSpPr/>
          <p:nvPr/>
        </p:nvGrpSpPr>
        <p:grpSpPr>
          <a:xfrm>
            <a:off x="2644323" y="6454664"/>
            <a:ext cx="3724275" cy="2843530"/>
            <a:chOff x="2644323" y="6454664"/>
            <a:chExt cx="3724275" cy="2843530"/>
          </a:xfrm>
        </p:grpSpPr>
        <p:sp>
          <p:nvSpPr>
            <p:cNvPr id="324" name="object 324" descr=""/>
            <p:cNvSpPr/>
            <p:nvPr/>
          </p:nvSpPr>
          <p:spPr>
            <a:xfrm>
              <a:off x="5587617" y="6562462"/>
              <a:ext cx="639445" cy="929005"/>
            </a:xfrm>
            <a:custGeom>
              <a:avLst/>
              <a:gdLst/>
              <a:ahLst/>
              <a:cxnLst/>
              <a:rect l="l" t="t" r="r" b="b"/>
              <a:pathLst>
                <a:path w="639445" h="929004">
                  <a:moveTo>
                    <a:pt x="638965" y="0"/>
                  </a:moveTo>
                  <a:lnTo>
                    <a:pt x="638965" y="273914"/>
                  </a:lnTo>
                  <a:lnTo>
                    <a:pt x="638965" y="273914"/>
                  </a:lnTo>
                </a:path>
                <a:path w="639445" h="929004">
                  <a:moveTo>
                    <a:pt x="0" y="573432"/>
                  </a:moveTo>
                  <a:lnTo>
                    <a:pt x="0" y="573432"/>
                  </a:lnTo>
                  <a:lnTo>
                    <a:pt x="0" y="928626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5593771" y="7532152"/>
              <a:ext cx="224790" cy="134620"/>
            </a:xfrm>
            <a:custGeom>
              <a:avLst/>
              <a:gdLst/>
              <a:ahLst/>
              <a:cxnLst/>
              <a:rect l="l" t="t" r="r" b="b"/>
              <a:pathLst>
                <a:path w="224789" h="134620">
                  <a:moveTo>
                    <a:pt x="165376" y="0"/>
                  </a:moveTo>
                  <a:lnTo>
                    <a:pt x="0" y="134420"/>
                  </a:lnTo>
                  <a:lnTo>
                    <a:pt x="81149" y="134420"/>
                  </a:lnTo>
                  <a:lnTo>
                    <a:pt x="120598" y="127786"/>
                  </a:lnTo>
                  <a:lnTo>
                    <a:pt x="157317" y="114727"/>
                  </a:lnTo>
                  <a:lnTo>
                    <a:pt x="218403" y="71256"/>
                  </a:lnTo>
                  <a:lnTo>
                    <a:pt x="224624" y="52632"/>
                  </a:lnTo>
                  <a:lnTo>
                    <a:pt x="222124" y="34043"/>
                  </a:lnTo>
                  <a:lnTo>
                    <a:pt x="194072" y="5434"/>
                  </a:lnTo>
                  <a:lnTo>
                    <a:pt x="16537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6" name="object 326" descr="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93771" y="7564760"/>
              <a:ext cx="153927" cy="101811"/>
            </a:xfrm>
            <a:prstGeom prst="rect">
              <a:avLst/>
            </a:prstGeom>
          </p:spPr>
        </p:pic>
        <p:sp>
          <p:nvSpPr>
            <p:cNvPr id="327" name="object 327" descr=""/>
            <p:cNvSpPr/>
            <p:nvPr/>
          </p:nvSpPr>
          <p:spPr>
            <a:xfrm>
              <a:off x="5593771" y="7564761"/>
              <a:ext cx="154305" cy="102235"/>
            </a:xfrm>
            <a:custGeom>
              <a:avLst/>
              <a:gdLst/>
              <a:ahLst/>
              <a:cxnLst/>
              <a:rect l="l" t="t" r="r" b="b"/>
              <a:pathLst>
                <a:path w="154304" h="102234">
                  <a:moveTo>
                    <a:pt x="71" y="75483"/>
                  </a:moveTo>
                  <a:lnTo>
                    <a:pt x="153927" y="0"/>
                  </a:lnTo>
                  <a:lnTo>
                    <a:pt x="143550" y="31582"/>
                  </a:lnTo>
                  <a:lnTo>
                    <a:pt x="0" y="101811"/>
                  </a:lnTo>
                  <a:lnTo>
                    <a:pt x="71" y="75483"/>
                  </a:lnTo>
                  <a:close/>
                </a:path>
              </a:pathLst>
            </a:custGeom>
            <a:ln w="45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8" name="object 328" descr="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726731" y="7431427"/>
              <a:ext cx="68841" cy="143780"/>
            </a:xfrm>
            <a:prstGeom prst="rect">
              <a:avLst/>
            </a:prstGeom>
          </p:spPr>
        </p:pic>
        <p:sp>
          <p:nvSpPr>
            <p:cNvPr id="329" name="object 329" descr=""/>
            <p:cNvSpPr/>
            <p:nvPr/>
          </p:nvSpPr>
          <p:spPr>
            <a:xfrm>
              <a:off x="5726731" y="7431427"/>
              <a:ext cx="69215" cy="144145"/>
            </a:xfrm>
            <a:custGeom>
              <a:avLst/>
              <a:gdLst/>
              <a:ahLst/>
              <a:cxnLst/>
              <a:rect l="l" t="t" r="r" b="b"/>
              <a:pathLst>
                <a:path w="69214" h="144145">
                  <a:moveTo>
                    <a:pt x="0" y="143780"/>
                  </a:moveTo>
                  <a:lnTo>
                    <a:pt x="50521" y="0"/>
                  </a:lnTo>
                  <a:lnTo>
                    <a:pt x="68841" y="0"/>
                  </a:lnTo>
                  <a:lnTo>
                    <a:pt x="20967" y="133333"/>
                  </a:lnTo>
                  <a:lnTo>
                    <a:pt x="0" y="143780"/>
                  </a:lnTo>
                  <a:close/>
                </a:path>
              </a:pathLst>
            </a:custGeom>
            <a:ln w="50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0" name="object 330" descr="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63501" y="7327682"/>
              <a:ext cx="232071" cy="103744"/>
            </a:xfrm>
            <a:prstGeom prst="rect">
              <a:avLst/>
            </a:prstGeom>
          </p:spPr>
        </p:pic>
        <p:sp>
          <p:nvSpPr>
            <p:cNvPr id="331" name="object 331" descr=""/>
            <p:cNvSpPr/>
            <p:nvPr/>
          </p:nvSpPr>
          <p:spPr>
            <a:xfrm>
              <a:off x="5563501" y="7327682"/>
              <a:ext cx="232410" cy="104139"/>
            </a:xfrm>
            <a:custGeom>
              <a:avLst/>
              <a:gdLst/>
              <a:ahLst/>
              <a:cxnLst/>
              <a:rect l="l" t="t" r="r" b="b"/>
              <a:pathLst>
                <a:path w="232410" h="104140">
                  <a:moveTo>
                    <a:pt x="0" y="603"/>
                  </a:moveTo>
                  <a:lnTo>
                    <a:pt x="18892" y="0"/>
                  </a:lnTo>
                  <a:lnTo>
                    <a:pt x="167380" y="66425"/>
                  </a:lnTo>
                  <a:lnTo>
                    <a:pt x="232071" y="103744"/>
                  </a:lnTo>
                  <a:lnTo>
                    <a:pt x="213751" y="103744"/>
                  </a:lnTo>
                  <a:lnTo>
                    <a:pt x="170747" y="83504"/>
                  </a:lnTo>
                  <a:lnTo>
                    <a:pt x="127866" y="63073"/>
                  </a:lnTo>
                  <a:lnTo>
                    <a:pt x="85112" y="42448"/>
                  </a:lnTo>
                  <a:lnTo>
                    <a:pt x="42489" y="21626"/>
                  </a:lnTo>
                  <a:lnTo>
                    <a:pt x="0" y="603"/>
                  </a:lnTo>
                  <a:close/>
                </a:path>
              </a:pathLst>
            </a:custGeom>
            <a:ln w="44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2" name="object 332" descr="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379733" y="7471463"/>
              <a:ext cx="346998" cy="168780"/>
            </a:xfrm>
            <a:prstGeom prst="rect">
              <a:avLst/>
            </a:prstGeom>
          </p:spPr>
        </p:pic>
        <p:sp>
          <p:nvSpPr>
            <p:cNvPr id="333" name="object 333" descr=""/>
            <p:cNvSpPr/>
            <p:nvPr/>
          </p:nvSpPr>
          <p:spPr>
            <a:xfrm>
              <a:off x="5379733" y="7471463"/>
              <a:ext cx="347345" cy="168910"/>
            </a:xfrm>
            <a:custGeom>
              <a:avLst/>
              <a:gdLst/>
              <a:ahLst/>
              <a:cxnLst/>
              <a:rect l="l" t="t" r="r" b="b"/>
              <a:pathLst>
                <a:path w="347345" h="168909">
                  <a:moveTo>
                    <a:pt x="0" y="65278"/>
                  </a:moveTo>
                  <a:lnTo>
                    <a:pt x="133890" y="0"/>
                  </a:lnTo>
                  <a:lnTo>
                    <a:pt x="346998" y="103744"/>
                  </a:lnTo>
                  <a:lnTo>
                    <a:pt x="214109" y="168780"/>
                  </a:lnTo>
                  <a:lnTo>
                    <a:pt x="167475" y="154306"/>
                  </a:lnTo>
                  <a:lnTo>
                    <a:pt x="122523" y="136608"/>
                  </a:lnTo>
                  <a:lnTo>
                    <a:pt x="79478" y="115798"/>
                  </a:lnTo>
                  <a:lnTo>
                    <a:pt x="38562" y="91984"/>
                  </a:lnTo>
                  <a:lnTo>
                    <a:pt x="0" y="65278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4" name="object 334" descr="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13623" y="7327682"/>
              <a:ext cx="263629" cy="247525"/>
            </a:xfrm>
            <a:prstGeom prst="rect">
              <a:avLst/>
            </a:prstGeom>
          </p:spPr>
        </p:pic>
        <p:sp>
          <p:nvSpPr>
            <p:cNvPr id="335" name="object 335" descr=""/>
            <p:cNvSpPr/>
            <p:nvPr/>
          </p:nvSpPr>
          <p:spPr>
            <a:xfrm>
              <a:off x="5513623" y="7327682"/>
              <a:ext cx="264160" cy="247650"/>
            </a:xfrm>
            <a:custGeom>
              <a:avLst/>
              <a:gdLst/>
              <a:ahLst/>
              <a:cxnLst/>
              <a:rect l="l" t="t" r="r" b="b"/>
              <a:pathLst>
                <a:path w="264160" h="247650">
                  <a:moveTo>
                    <a:pt x="213107" y="247525"/>
                  </a:moveTo>
                  <a:lnTo>
                    <a:pt x="170575" y="226648"/>
                  </a:lnTo>
                  <a:lnTo>
                    <a:pt x="127995" y="205833"/>
                  </a:lnTo>
                  <a:lnTo>
                    <a:pt x="85370" y="185081"/>
                  </a:lnTo>
                  <a:lnTo>
                    <a:pt x="42704" y="164396"/>
                  </a:lnTo>
                  <a:lnTo>
                    <a:pt x="0" y="143780"/>
                  </a:lnTo>
                  <a:lnTo>
                    <a:pt x="50450" y="0"/>
                  </a:lnTo>
                  <a:lnTo>
                    <a:pt x="263629" y="103744"/>
                  </a:lnTo>
                  <a:lnTo>
                    <a:pt x="213107" y="247525"/>
                  </a:lnTo>
                  <a:close/>
                </a:path>
              </a:pathLst>
            </a:custGeom>
            <a:ln w="4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6" name="object 336" descr="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379733" y="7536741"/>
              <a:ext cx="214109" cy="129831"/>
            </a:xfrm>
            <a:prstGeom prst="rect">
              <a:avLst/>
            </a:prstGeom>
          </p:spPr>
        </p:pic>
        <p:pic>
          <p:nvPicPr>
            <p:cNvPr id="337" name="object 337" descr="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377422" y="7534430"/>
              <a:ext cx="218731" cy="134453"/>
            </a:xfrm>
            <a:prstGeom prst="rect">
              <a:avLst/>
            </a:prstGeom>
          </p:spPr>
        </p:pic>
        <p:sp>
          <p:nvSpPr>
            <p:cNvPr id="338" name="object 338" descr=""/>
            <p:cNvSpPr/>
            <p:nvPr/>
          </p:nvSpPr>
          <p:spPr>
            <a:xfrm>
              <a:off x="5379733" y="7327682"/>
              <a:ext cx="415925" cy="339090"/>
            </a:xfrm>
            <a:custGeom>
              <a:avLst/>
              <a:gdLst/>
              <a:ahLst/>
              <a:cxnLst/>
              <a:rect l="l" t="t" r="r" b="b"/>
              <a:pathLst>
                <a:path w="415925" h="339090">
                  <a:moveTo>
                    <a:pt x="214038" y="338890"/>
                  </a:moveTo>
                  <a:lnTo>
                    <a:pt x="357589" y="268660"/>
                  </a:lnTo>
                  <a:lnTo>
                    <a:pt x="415839" y="103744"/>
                  </a:lnTo>
                  <a:lnTo>
                    <a:pt x="202660" y="0"/>
                  </a:lnTo>
                  <a:lnTo>
                    <a:pt x="184340" y="0"/>
                  </a:lnTo>
                  <a:lnTo>
                    <a:pt x="133890" y="143780"/>
                  </a:lnTo>
                  <a:lnTo>
                    <a:pt x="0" y="209058"/>
                  </a:lnTo>
                  <a:lnTo>
                    <a:pt x="0" y="233575"/>
                  </a:lnTo>
                  <a:lnTo>
                    <a:pt x="37559" y="261803"/>
                  </a:lnTo>
                  <a:lnTo>
                    <a:pt x="78061" y="286603"/>
                  </a:lnTo>
                  <a:lnTo>
                    <a:pt x="121188" y="307819"/>
                  </a:lnTo>
                  <a:lnTo>
                    <a:pt x="166620" y="325299"/>
                  </a:lnTo>
                  <a:lnTo>
                    <a:pt x="214038" y="338890"/>
                  </a:lnTo>
                  <a:close/>
                </a:path>
              </a:pathLst>
            </a:custGeom>
            <a:ln w="9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5529438" y="7344591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189229" h="215900">
                  <a:moveTo>
                    <a:pt x="44081" y="0"/>
                  </a:moveTo>
                  <a:lnTo>
                    <a:pt x="0" y="124215"/>
                  </a:lnTo>
                  <a:lnTo>
                    <a:pt x="188777" y="215822"/>
                  </a:lnTo>
                </a:path>
              </a:pathLst>
            </a:custGeom>
            <a:ln w="4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5605936" y="7599906"/>
              <a:ext cx="92075" cy="60325"/>
            </a:xfrm>
            <a:custGeom>
              <a:avLst/>
              <a:gdLst/>
              <a:ahLst/>
              <a:cxnLst/>
              <a:rect l="l" t="t" r="r" b="b"/>
              <a:pathLst>
                <a:path w="92075" h="60325">
                  <a:moveTo>
                    <a:pt x="91883" y="0"/>
                  </a:moveTo>
                  <a:lnTo>
                    <a:pt x="0" y="44867"/>
                  </a:lnTo>
                  <a:lnTo>
                    <a:pt x="0" y="60326"/>
                  </a:lnTo>
                </a:path>
              </a:pathLst>
            </a:custGeom>
            <a:ln w="4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1" name="object 341" descr="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35234" y="7344591"/>
              <a:ext cx="226203" cy="215822"/>
            </a:xfrm>
            <a:prstGeom prst="rect">
              <a:avLst/>
            </a:prstGeom>
          </p:spPr>
        </p:pic>
        <p:sp>
          <p:nvSpPr>
            <p:cNvPr id="342" name="object 342" descr=""/>
            <p:cNvSpPr/>
            <p:nvPr/>
          </p:nvSpPr>
          <p:spPr>
            <a:xfrm>
              <a:off x="5535234" y="7344591"/>
              <a:ext cx="226695" cy="215900"/>
            </a:xfrm>
            <a:custGeom>
              <a:avLst/>
              <a:gdLst/>
              <a:ahLst/>
              <a:cxnLst/>
              <a:rect l="l" t="t" r="r" b="b"/>
              <a:pathLst>
                <a:path w="226695" h="215900">
                  <a:moveTo>
                    <a:pt x="0" y="122826"/>
                  </a:moveTo>
                  <a:lnTo>
                    <a:pt x="42435" y="2113"/>
                  </a:lnTo>
                  <a:lnTo>
                    <a:pt x="38284" y="0"/>
                  </a:lnTo>
                  <a:lnTo>
                    <a:pt x="85529" y="22499"/>
                  </a:lnTo>
                  <a:lnTo>
                    <a:pt x="132593" y="45259"/>
                  </a:lnTo>
                  <a:lnTo>
                    <a:pt x="179482" y="68291"/>
                  </a:lnTo>
                  <a:lnTo>
                    <a:pt x="226203" y="91606"/>
                  </a:lnTo>
                  <a:lnTo>
                    <a:pt x="182980" y="215822"/>
                  </a:lnTo>
                  <a:lnTo>
                    <a:pt x="183767" y="212319"/>
                  </a:lnTo>
                  <a:lnTo>
                    <a:pt x="137544" y="190387"/>
                  </a:lnTo>
                  <a:lnTo>
                    <a:pt x="91508" y="168161"/>
                  </a:lnTo>
                  <a:lnTo>
                    <a:pt x="45660" y="145641"/>
                  </a:lnTo>
                  <a:lnTo>
                    <a:pt x="0" y="122826"/>
                  </a:lnTo>
                  <a:close/>
                </a:path>
              </a:pathLst>
            </a:custGeom>
            <a:ln w="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5409788" y="7483540"/>
              <a:ext cx="292100" cy="142240"/>
            </a:xfrm>
            <a:custGeom>
              <a:avLst/>
              <a:gdLst/>
              <a:ahLst/>
              <a:cxnLst/>
              <a:rect l="l" t="t" r="r" b="b"/>
              <a:pathLst>
                <a:path w="292100" h="142240">
                  <a:moveTo>
                    <a:pt x="191067" y="123853"/>
                  </a:moveTo>
                  <a:lnTo>
                    <a:pt x="172962" y="132669"/>
                  </a:lnTo>
                  <a:lnTo>
                    <a:pt x="192212" y="142029"/>
                  </a:lnTo>
                  <a:lnTo>
                    <a:pt x="210245" y="133213"/>
                  </a:lnTo>
                  <a:lnTo>
                    <a:pt x="191067" y="123853"/>
                  </a:lnTo>
                  <a:close/>
                </a:path>
                <a:path w="292100" h="142240">
                  <a:moveTo>
                    <a:pt x="218188" y="110628"/>
                  </a:moveTo>
                  <a:lnTo>
                    <a:pt x="200083" y="119444"/>
                  </a:lnTo>
                  <a:lnTo>
                    <a:pt x="219333" y="128804"/>
                  </a:lnTo>
                  <a:lnTo>
                    <a:pt x="237366" y="120048"/>
                  </a:lnTo>
                  <a:lnTo>
                    <a:pt x="218188" y="110628"/>
                  </a:lnTo>
                  <a:close/>
                </a:path>
                <a:path w="292100" h="142240">
                  <a:moveTo>
                    <a:pt x="162228" y="109843"/>
                  </a:moveTo>
                  <a:lnTo>
                    <a:pt x="144123" y="118599"/>
                  </a:lnTo>
                  <a:lnTo>
                    <a:pt x="163373" y="128019"/>
                  </a:lnTo>
                  <a:lnTo>
                    <a:pt x="181478" y="119203"/>
                  </a:lnTo>
                  <a:lnTo>
                    <a:pt x="162228" y="109843"/>
                  </a:lnTo>
                  <a:close/>
                </a:path>
                <a:path w="292100" h="142240">
                  <a:moveTo>
                    <a:pt x="245238" y="97464"/>
                  </a:moveTo>
                  <a:lnTo>
                    <a:pt x="227205" y="106280"/>
                  </a:lnTo>
                  <a:lnTo>
                    <a:pt x="246383" y="115640"/>
                  </a:lnTo>
                  <a:lnTo>
                    <a:pt x="264488" y="106824"/>
                  </a:lnTo>
                  <a:lnTo>
                    <a:pt x="245238" y="97464"/>
                  </a:lnTo>
                  <a:close/>
                </a:path>
                <a:path w="292100" h="142240">
                  <a:moveTo>
                    <a:pt x="189349" y="96618"/>
                  </a:moveTo>
                  <a:lnTo>
                    <a:pt x="171244" y="105435"/>
                  </a:lnTo>
                  <a:lnTo>
                    <a:pt x="190494" y="114795"/>
                  </a:lnTo>
                  <a:lnTo>
                    <a:pt x="208528" y="105978"/>
                  </a:lnTo>
                  <a:lnTo>
                    <a:pt x="189349" y="96618"/>
                  </a:lnTo>
                  <a:close/>
                </a:path>
                <a:path w="292100" h="142240">
                  <a:moveTo>
                    <a:pt x="75782" y="67693"/>
                  </a:moveTo>
                  <a:lnTo>
                    <a:pt x="57677" y="76509"/>
                  </a:lnTo>
                  <a:lnTo>
                    <a:pt x="134534" y="113949"/>
                  </a:lnTo>
                  <a:lnTo>
                    <a:pt x="152639" y="105133"/>
                  </a:lnTo>
                  <a:lnTo>
                    <a:pt x="75782" y="67693"/>
                  </a:lnTo>
                  <a:close/>
                </a:path>
                <a:path w="292100" h="142240">
                  <a:moveTo>
                    <a:pt x="272360" y="84239"/>
                  </a:moveTo>
                  <a:lnTo>
                    <a:pt x="254326" y="93055"/>
                  </a:lnTo>
                  <a:lnTo>
                    <a:pt x="273505" y="102415"/>
                  </a:lnTo>
                  <a:lnTo>
                    <a:pt x="291610" y="93599"/>
                  </a:lnTo>
                  <a:lnTo>
                    <a:pt x="272360" y="84239"/>
                  </a:lnTo>
                  <a:close/>
                </a:path>
                <a:path w="292100" h="142240">
                  <a:moveTo>
                    <a:pt x="216471" y="83394"/>
                  </a:moveTo>
                  <a:lnTo>
                    <a:pt x="198366" y="92210"/>
                  </a:lnTo>
                  <a:lnTo>
                    <a:pt x="217616" y="101570"/>
                  </a:lnTo>
                  <a:lnTo>
                    <a:pt x="235649" y="92753"/>
                  </a:lnTo>
                  <a:lnTo>
                    <a:pt x="216471" y="83394"/>
                  </a:lnTo>
                  <a:close/>
                </a:path>
                <a:path w="292100" h="142240">
                  <a:moveTo>
                    <a:pt x="160510" y="82548"/>
                  </a:moveTo>
                  <a:lnTo>
                    <a:pt x="142405" y="91365"/>
                  </a:lnTo>
                  <a:lnTo>
                    <a:pt x="161655" y="100725"/>
                  </a:lnTo>
                  <a:lnTo>
                    <a:pt x="179760" y="91908"/>
                  </a:lnTo>
                  <a:lnTo>
                    <a:pt x="160510" y="82548"/>
                  </a:lnTo>
                  <a:close/>
                </a:path>
                <a:path w="292100" h="142240">
                  <a:moveTo>
                    <a:pt x="243592" y="70169"/>
                  </a:moveTo>
                  <a:lnTo>
                    <a:pt x="225487" y="78985"/>
                  </a:lnTo>
                  <a:lnTo>
                    <a:pt x="244737" y="88345"/>
                  </a:lnTo>
                  <a:lnTo>
                    <a:pt x="262771" y="79529"/>
                  </a:lnTo>
                  <a:lnTo>
                    <a:pt x="243592" y="70169"/>
                  </a:lnTo>
                  <a:close/>
                </a:path>
                <a:path w="292100" h="142240">
                  <a:moveTo>
                    <a:pt x="187632" y="69384"/>
                  </a:moveTo>
                  <a:lnTo>
                    <a:pt x="169527" y="78140"/>
                  </a:lnTo>
                  <a:lnTo>
                    <a:pt x="188777" y="87500"/>
                  </a:lnTo>
                  <a:lnTo>
                    <a:pt x="206810" y="78744"/>
                  </a:lnTo>
                  <a:lnTo>
                    <a:pt x="187632" y="69384"/>
                  </a:lnTo>
                  <a:close/>
                </a:path>
                <a:path w="292100" h="142240">
                  <a:moveTo>
                    <a:pt x="131671" y="68538"/>
                  </a:moveTo>
                  <a:lnTo>
                    <a:pt x="113638" y="77355"/>
                  </a:lnTo>
                  <a:lnTo>
                    <a:pt x="132816" y="86715"/>
                  </a:lnTo>
                  <a:lnTo>
                    <a:pt x="150921" y="77898"/>
                  </a:lnTo>
                  <a:lnTo>
                    <a:pt x="131671" y="68538"/>
                  </a:lnTo>
                  <a:close/>
                </a:path>
                <a:path w="292100" h="142240">
                  <a:moveTo>
                    <a:pt x="214753" y="56159"/>
                  </a:moveTo>
                  <a:lnTo>
                    <a:pt x="196648" y="64976"/>
                  </a:lnTo>
                  <a:lnTo>
                    <a:pt x="215898" y="74336"/>
                  </a:lnTo>
                  <a:lnTo>
                    <a:pt x="233932" y="65519"/>
                  </a:lnTo>
                  <a:lnTo>
                    <a:pt x="214753" y="56159"/>
                  </a:lnTo>
                  <a:close/>
                </a:path>
                <a:path w="292100" h="142240">
                  <a:moveTo>
                    <a:pt x="158793" y="55314"/>
                  </a:moveTo>
                  <a:lnTo>
                    <a:pt x="140759" y="64130"/>
                  </a:lnTo>
                  <a:lnTo>
                    <a:pt x="159938" y="73490"/>
                  </a:lnTo>
                  <a:lnTo>
                    <a:pt x="178043" y="64674"/>
                  </a:lnTo>
                  <a:lnTo>
                    <a:pt x="158793" y="55314"/>
                  </a:lnTo>
                  <a:close/>
                </a:path>
                <a:path w="292100" h="142240">
                  <a:moveTo>
                    <a:pt x="102832" y="54468"/>
                  </a:moveTo>
                  <a:lnTo>
                    <a:pt x="84799" y="63285"/>
                  </a:lnTo>
                  <a:lnTo>
                    <a:pt x="103977" y="72645"/>
                  </a:lnTo>
                  <a:lnTo>
                    <a:pt x="122082" y="63828"/>
                  </a:lnTo>
                  <a:lnTo>
                    <a:pt x="102832" y="54468"/>
                  </a:lnTo>
                  <a:close/>
                </a:path>
                <a:path w="292100" h="142240">
                  <a:moveTo>
                    <a:pt x="46943" y="53623"/>
                  </a:moveTo>
                  <a:lnTo>
                    <a:pt x="28838" y="62439"/>
                  </a:lnTo>
                  <a:lnTo>
                    <a:pt x="48088" y="71799"/>
                  </a:lnTo>
                  <a:lnTo>
                    <a:pt x="66122" y="62983"/>
                  </a:lnTo>
                  <a:lnTo>
                    <a:pt x="46943" y="53623"/>
                  </a:lnTo>
                  <a:close/>
                </a:path>
                <a:path w="292100" h="142240">
                  <a:moveTo>
                    <a:pt x="185914" y="42089"/>
                  </a:moveTo>
                  <a:lnTo>
                    <a:pt x="167809" y="50905"/>
                  </a:lnTo>
                  <a:lnTo>
                    <a:pt x="187059" y="60265"/>
                  </a:lnTo>
                  <a:lnTo>
                    <a:pt x="205164" y="51449"/>
                  </a:lnTo>
                  <a:lnTo>
                    <a:pt x="185914" y="42089"/>
                  </a:lnTo>
                  <a:close/>
                </a:path>
                <a:path w="292100" h="142240">
                  <a:moveTo>
                    <a:pt x="129954" y="41304"/>
                  </a:moveTo>
                  <a:lnTo>
                    <a:pt x="111921" y="50060"/>
                  </a:lnTo>
                  <a:lnTo>
                    <a:pt x="131099" y="59420"/>
                  </a:lnTo>
                  <a:lnTo>
                    <a:pt x="149204" y="50664"/>
                  </a:lnTo>
                  <a:lnTo>
                    <a:pt x="129954" y="41304"/>
                  </a:lnTo>
                  <a:close/>
                </a:path>
                <a:path w="292100" h="142240">
                  <a:moveTo>
                    <a:pt x="74065" y="40459"/>
                  </a:moveTo>
                  <a:lnTo>
                    <a:pt x="55960" y="49275"/>
                  </a:lnTo>
                  <a:lnTo>
                    <a:pt x="75210" y="58635"/>
                  </a:lnTo>
                  <a:lnTo>
                    <a:pt x="93243" y="49819"/>
                  </a:lnTo>
                  <a:lnTo>
                    <a:pt x="74065" y="40459"/>
                  </a:lnTo>
                  <a:close/>
                </a:path>
                <a:path w="292100" h="142240">
                  <a:moveTo>
                    <a:pt x="18104" y="39613"/>
                  </a:moveTo>
                  <a:lnTo>
                    <a:pt x="0" y="48430"/>
                  </a:lnTo>
                  <a:lnTo>
                    <a:pt x="19249" y="57790"/>
                  </a:lnTo>
                  <a:lnTo>
                    <a:pt x="37354" y="48973"/>
                  </a:lnTo>
                  <a:lnTo>
                    <a:pt x="18104" y="39613"/>
                  </a:lnTo>
                  <a:close/>
                </a:path>
                <a:path w="292100" h="142240">
                  <a:moveTo>
                    <a:pt x="157075" y="28079"/>
                  </a:moveTo>
                  <a:lnTo>
                    <a:pt x="139042" y="36896"/>
                  </a:lnTo>
                  <a:lnTo>
                    <a:pt x="158220" y="46256"/>
                  </a:lnTo>
                  <a:lnTo>
                    <a:pt x="176325" y="37439"/>
                  </a:lnTo>
                  <a:lnTo>
                    <a:pt x="157075" y="28079"/>
                  </a:lnTo>
                  <a:close/>
                </a:path>
                <a:path w="292100" h="142240">
                  <a:moveTo>
                    <a:pt x="101186" y="27234"/>
                  </a:moveTo>
                  <a:lnTo>
                    <a:pt x="83082" y="36050"/>
                  </a:lnTo>
                  <a:lnTo>
                    <a:pt x="102260" y="45410"/>
                  </a:lnTo>
                  <a:lnTo>
                    <a:pt x="120365" y="36594"/>
                  </a:lnTo>
                  <a:lnTo>
                    <a:pt x="101186" y="27234"/>
                  </a:lnTo>
                  <a:close/>
                </a:path>
                <a:path w="292100" h="142240">
                  <a:moveTo>
                    <a:pt x="45226" y="26388"/>
                  </a:moveTo>
                  <a:lnTo>
                    <a:pt x="27121" y="35205"/>
                  </a:lnTo>
                  <a:lnTo>
                    <a:pt x="46371" y="44565"/>
                  </a:lnTo>
                  <a:lnTo>
                    <a:pt x="64404" y="35748"/>
                  </a:lnTo>
                  <a:lnTo>
                    <a:pt x="45226" y="26388"/>
                  </a:lnTo>
                  <a:close/>
                </a:path>
                <a:path w="292100" h="142240">
                  <a:moveTo>
                    <a:pt x="128236" y="14009"/>
                  </a:moveTo>
                  <a:lnTo>
                    <a:pt x="110203" y="22826"/>
                  </a:lnTo>
                  <a:lnTo>
                    <a:pt x="129381" y="32186"/>
                  </a:lnTo>
                  <a:lnTo>
                    <a:pt x="147486" y="23369"/>
                  </a:lnTo>
                  <a:lnTo>
                    <a:pt x="128236" y="14009"/>
                  </a:lnTo>
                  <a:close/>
                </a:path>
                <a:path w="292100" h="142240">
                  <a:moveTo>
                    <a:pt x="72347" y="13164"/>
                  </a:moveTo>
                  <a:lnTo>
                    <a:pt x="54243" y="21980"/>
                  </a:lnTo>
                  <a:lnTo>
                    <a:pt x="73492" y="31340"/>
                  </a:lnTo>
                  <a:lnTo>
                    <a:pt x="91526" y="22524"/>
                  </a:lnTo>
                  <a:lnTo>
                    <a:pt x="72347" y="13164"/>
                  </a:lnTo>
                  <a:close/>
                </a:path>
                <a:path w="292100" h="142240">
                  <a:moveTo>
                    <a:pt x="99469" y="0"/>
                  </a:moveTo>
                  <a:lnTo>
                    <a:pt x="81364" y="8816"/>
                  </a:lnTo>
                  <a:lnTo>
                    <a:pt x="100614" y="18176"/>
                  </a:lnTo>
                  <a:lnTo>
                    <a:pt x="118647" y="9359"/>
                  </a:lnTo>
                  <a:lnTo>
                    <a:pt x="99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5409788" y="7492357"/>
              <a:ext cx="292100" cy="137160"/>
            </a:xfrm>
            <a:custGeom>
              <a:avLst/>
              <a:gdLst/>
              <a:ahLst/>
              <a:cxnLst/>
              <a:rect l="l" t="t" r="r" b="b"/>
              <a:pathLst>
                <a:path w="292100" h="137159">
                  <a:moveTo>
                    <a:pt x="81364" y="0"/>
                  </a:moveTo>
                  <a:lnTo>
                    <a:pt x="81364" y="3502"/>
                  </a:lnTo>
                  <a:lnTo>
                    <a:pt x="100614" y="12862"/>
                  </a:lnTo>
                  <a:lnTo>
                    <a:pt x="100614" y="9359"/>
                  </a:lnTo>
                  <a:lnTo>
                    <a:pt x="81364" y="0"/>
                  </a:lnTo>
                  <a:close/>
                </a:path>
                <a:path w="292100" h="137159">
                  <a:moveTo>
                    <a:pt x="118647" y="543"/>
                  </a:moveTo>
                  <a:lnTo>
                    <a:pt x="100614" y="9359"/>
                  </a:lnTo>
                  <a:lnTo>
                    <a:pt x="100614" y="12862"/>
                  </a:lnTo>
                  <a:lnTo>
                    <a:pt x="118647" y="4045"/>
                  </a:lnTo>
                  <a:lnTo>
                    <a:pt x="118647" y="543"/>
                  </a:lnTo>
                  <a:close/>
                </a:path>
                <a:path w="292100" h="137159">
                  <a:moveTo>
                    <a:pt x="110203" y="14009"/>
                  </a:moveTo>
                  <a:lnTo>
                    <a:pt x="110203" y="17512"/>
                  </a:lnTo>
                  <a:lnTo>
                    <a:pt x="129381" y="26872"/>
                  </a:lnTo>
                  <a:lnTo>
                    <a:pt x="129381" y="23369"/>
                  </a:lnTo>
                  <a:lnTo>
                    <a:pt x="110203" y="14009"/>
                  </a:lnTo>
                  <a:close/>
                </a:path>
                <a:path w="292100" h="137159">
                  <a:moveTo>
                    <a:pt x="147486" y="14553"/>
                  </a:moveTo>
                  <a:lnTo>
                    <a:pt x="129381" y="23369"/>
                  </a:lnTo>
                  <a:lnTo>
                    <a:pt x="129381" y="26872"/>
                  </a:lnTo>
                  <a:lnTo>
                    <a:pt x="147486" y="18055"/>
                  </a:lnTo>
                  <a:lnTo>
                    <a:pt x="147486" y="14553"/>
                  </a:lnTo>
                  <a:close/>
                </a:path>
                <a:path w="292100" h="137159">
                  <a:moveTo>
                    <a:pt x="139042" y="28079"/>
                  </a:moveTo>
                  <a:lnTo>
                    <a:pt x="139042" y="31582"/>
                  </a:lnTo>
                  <a:lnTo>
                    <a:pt x="158220" y="40942"/>
                  </a:lnTo>
                  <a:lnTo>
                    <a:pt x="158220" y="37439"/>
                  </a:lnTo>
                  <a:lnTo>
                    <a:pt x="139042" y="28079"/>
                  </a:lnTo>
                  <a:close/>
                </a:path>
                <a:path w="292100" h="137159">
                  <a:moveTo>
                    <a:pt x="176325" y="28623"/>
                  </a:moveTo>
                  <a:lnTo>
                    <a:pt x="158220" y="37439"/>
                  </a:lnTo>
                  <a:lnTo>
                    <a:pt x="158220" y="40942"/>
                  </a:lnTo>
                  <a:lnTo>
                    <a:pt x="176325" y="32125"/>
                  </a:lnTo>
                  <a:lnTo>
                    <a:pt x="176325" y="28623"/>
                  </a:lnTo>
                  <a:close/>
                </a:path>
                <a:path w="292100" h="137159">
                  <a:moveTo>
                    <a:pt x="167809" y="42089"/>
                  </a:moveTo>
                  <a:lnTo>
                    <a:pt x="167809" y="45591"/>
                  </a:lnTo>
                  <a:lnTo>
                    <a:pt x="187059" y="54951"/>
                  </a:lnTo>
                  <a:lnTo>
                    <a:pt x="187059" y="51449"/>
                  </a:lnTo>
                  <a:lnTo>
                    <a:pt x="167809" y="42089"/>
                  </a:lnTo>
                  <a:close/>
                </a:path>
                <a:path w="292100" h="137159">
                  <a:moveTo>
                    <a:pt x="205164" y="42633"/>
                  </a:moveTo>
                  <a:lnTo>
                    <a:pt x="187059" y="51449"/>
                  </a:lnTo>
                  <a:lnTo>
                    <a:pt x="187059" y="54951"/>
                  </a:lnTo>
                  <a:lnTo>
                    <a:pt x="205164" y="46135"/>
                  </a:lnTo>
                  <a:lnTo>
                    <a:pt x="205164" y="42633"/>
                  </a:lnTo>
                  <a:close/>
                </a:path>
                <a:path w="292100" h="137159">
                  <a:moveTo>
                    <a:pt x="196648" y="56159"/>
                  </a:moveTo>
                  <a:lnTo>
                    <a:pt x="196648" y="59662"/>
                  </a:lnTo>
                  <a:lnTo>
                    <a:pt x="215898" y="69022"/>
                  </a:lnTo>
                  <a:lnTo>
                    <a:pt x="215898" y="65519"/>
                  </a:lnTo>
                  <a:lnTo>
                    <a:pt x="196648" y="56159"/>
                  </a:lnTo>
                  <a:close/>
                </a:path>
                <a:path w="292100" h="137159">
                  <a:moveTo>
                    <a:pt x="233932" y="56703"/>
                  </a:moveTo>
                  <a:lnTo>
                    <a:pt x="215898" y="65519"/>
                  </a:lnTo>
                  <a:lnTo>
                    <a:pt x="215898" y="69022"/>
                  </a:lnTo>
                  <a:lnTo>
                    <a:pt x="233932" y="60205"/>
                  </a:lnTo>
                  <a:lnTo>
                    <a:pt x="233932" y="56703"/>
                  </a:lnTo>
                  <a:close/>
                </a:path>
                <a:path w="292100" h="137159">
                  <a:moveTo>
                    <a:pt x="225487" y="70169"/>
                  </a:moveTo>
                  <a:lnTo>
                    <a:pt x="225487" y="73671"/>
                  </a:lnTo>
                  <a:lnTo>
                    <a:pt x="244737" y="83031"/>
                  </a:lnTo>
                  <a:lnTo>
                    <a:pt x="244737" y="79529"/>
                  </a:lnTo>
                  <a:lnTo>
                    <a:pt x="225487" y="70169"/>
                  </a:lnTo>
                  <a:close/>
                </a:path>
                <a:path w="292100" h="137159">
                  <a:moveTo>
                    <a:pt x="262771" y="70712"/>
                  </a:moveTo>
                  <a:lnTo>
                    <a:pt x="244737" y="79529"/>
                  </a:lnTo>
                  <a:lnTo>
                    <a:pt x="244737" y="83031"/>
                  </a:lnTo>
                  <a:lnTo>
                    <a:pt x="262771" y="74275"/>
                  </a:lnTo>
                  <a:lnTo>
                    <a:pt x="262771" y="70712"/>
                  </a:lnTo>
                  <a:close/>
                </a:path>
                <a:path w="292100" h="137159">
                  <a:moveTo>
                    <a:pt x="254326" y="84239"/>
                  </a:moveTo>
                  <a:lnTo>
                    <a:pt x="254326" y="87741"/>
                  </a:lnTo>
                  <a:lnTo>
                    <a:pt x="273505" y="97101"/>
                  </a:lnTo>
                  <a:lnTo>
                    <a:pt x="273505" y="93599"/>
                  </a:lnTo>
                  <a:lnTo>
                    <a:pt x="254326" y="84239"/>
                  </a:lnTo>
                  <a:close/>
                </a:path>
                <a:path w="292100" h="137159">
                  <a:moveTo>
                    <a:pt x="291610" y="84782"/>
                  </a:moveTo>
                  <a:lnTo>
                    <a:pt x="273505" y="93599"/>
                  </a:lnTo>
                  <a:lnTo>
                    <a:pt x="273505" y="97101"/>
                  </a:lnTo>
                  <a:lnTo>
                    <a:pt x="291610" y="88285"/>
                  </a:lnTo>
                  <a:lnTo>
                    <a:pt x="291610" y="84782"/>
                  </a:lnTo>
                  <a:close/>
                </a:path>
                <a:path w="292100" h="137159">
                  <a:moveTo>
                    <a:pt x="54243" y="13164"/>
                  </a:moveTo>
                  <a:lnTo>
                    <a:pt x="54243" y="16666"/>
                  </a:lnTo>
                  <a:lnTo>
                    <a:pt x="73492" y="26026"/>
                  </a:lnTo>
                  <a:lnTo>
                    <a:pt x="73492" y="22524"/>
                  </a:lnTo>
                  <a:lnTo>
                    <a:pt x="54243" y="13164"/>
                  </a:lnTo>
                  <a:close/>
                </a:path>
                <a:path w="292100" h="137159">
                  <a:moveTo>
                    <a:pt x="91526" y="13707"/>
                  </a:moveTo>
                  <a:lnTo>
                    <a:pt x="73492" y="22524"/>
                  </a:lnTo>
                  <a:lnTo>
                    <a:pt x="73492" y="26026"/>
                  </a:lnTo>
                  <a:lnTo>
                    <a:pt x="91526" y="17270"/>
                  </a:lnTo>
                  <a:lnTo>
                    <a:pt x="91526" y="13707"/>
                  </a:lnTo>
                  <a:close/>
                </a:path>
                <a:path w="292100" h="137159">
                  <a:moveTo>
                    <a:pt x="83082" y="27234"/>
                  </a:moveTo>
                  <a:lnTo>
                    <a:pt x="83082" y="30736"/>
                  </a:lnTo>
                  <a:lnTo>
                    <a:pt x="102260" y="40096"/>
                  </a:lnTo>
                  <a:lnTo>
                    <a:pt x="102260" y="36594"/>
                  </a:lnTo>
                  <a:lnTo>
                    <a:pt x="83082" y="27234"/>
                  </a:lnTo>
                  <a:close/>
                </a:path>
                <a:path w="292100" h="137159">
                  <a:moveTo>
                    <a:pt x="120365" y="27777"/>
                  </a:moveTo>
                  <a:lnTo>
                    <a:pt x="102260" y="36594"/>
                  </a:lnTo>
                  <a:lnTo>
                    <a:pt x="102260" y="40096"/>
                  </a:lnTo>
                  <a:lnTo>
                    <a:pt x="120365" y="31280"/>
                  </a:lnTo>
                  <a:lnTo>
                    <a:pt x="120365" y="27777"/>
                  </a:lnTo>
                  <a:close/>
                </a:path>
                <a:path w="292100" h="137159">
                  <a:moveTo>
                    <a:pt x="111921" y="41244"/>
                  </a:moveTo>
                  <a:lnTo>
                    <a:pt x="111921" y="44746"/>
                  </a:lnTo>
                  <a:lnTo>
                    <a:pt x="131099" y="54106"/>
                  </a:lnTo>
                  <a:lnTo>
                    <a:pt x="131099" y="50604"/>
                  </a:lnTo>
                  <a:lnTo>
                    <a:pt x="111921" y="41244"/>
                  </a:lnTo>
                  <a:close/>
                </a:path>
                <a:path w="292100" h="137159">
                  <a:moveTo>
                    <a:pt x="149204" y="41847"/>
                  </a:moveTo>
                  <a:lnTo>
                    <a:pt x="131099" y="50604"/>
                  </a:lnTo>
                  <a:lnTo>
                    <a:pt x="131099" y="54106"/>
                  </a:lnTo>
                  <a:lnTo>
                    <a:pt x="149204" y="45350"/>
                  </a:lnTo>
                  <a:lnTo>
                    <a:pt x="149204" y="41847"/>
                  </a:lnTo>
                  <a:close/>
                </a:path>
                <a:path w="292100" h="137159">
                  <a:moveTo>
                    <a:pt x="140759" y="55314"/>
                  </a:moveTo>
                  <a:lnTo>
                    <a:pt x="140759" y="58816"/>
                  </a:lnTo>
                  <a:lnTo>
                    <a:pt x="159938" y="68176"/>
                  </a:lnTo>
                  <a:lnTo>
                    <a:pt x="159938" y="64674"/>
                  </a:lnTo>
                  <a:lnTo>
                    <a:pt x="140759" y="55314"/>
                  </a:lnTo>
                  <a:close/>
                </a:path>
                <a:path w="292100" h="137159">
                  <a:moveTo>
                    <a:pt x="178043" y="55857"/>
                  </a:moveTo>
                  <a:lnTo>
                    <a:pt x="159938" y="64674"/>
                  </a:lnTo>
                  <a:lnTo>
                    <a:pt x="159938" y="68176"/>
                  </a:lnTo>
                  <a:lnTo>
                    <a:pt x="178043" y="59360"/>
                  </a:lnTo>
                  <a:lnTo>
                    <a:pt x="178043" y="55857"/>
                  </a:lnTo>
                  <a:close/>
                </a:path>
                <a:path w="292100" h="137159">
                  <a:moveTo>
                    <a:pt x="169527" y="69323"/>
                  </a:moveTo>
                  <a:lnTo>
                    <a:pt x="169527" y="72886"/>
                  </a:lnTo>
                  <a:lnTo>
                    <a:pt x="188777" y="82246"/>
                  </a:lnTo>
                  <a:lnTo>
                    <a:pt x="188777" y="78683"/>
                  </a:lnTo>
                  <a:lnTo>
                    <a:pt x="169527" y="69323"/>
                  </a:lnTo>
                  <a:close/>
                </a:path>
                <a:path w="292100" h="137159">
                  <a:moveTo>
                    <a:pt x="206810" y="69927"/>
                  </a:moveTo>
                  <a:lnTo>
                    <a:pt x="188777" y="78683"/>
                  </a:lnTo>
                  <a:lnTo>
                    <a:pt x="188777" y="82246"/>
                  </a:lnTo>
                  <a:lnTo>
                    <a:pt x="206810" y="73430"/>
                  </a:lnTo>
                  <a:lnTo>
                    <a:pt x="206810" y="69927"/>
                  </a:lnTo>
                  <a:close/>
                </a:path>
                <a:path w="292100" h="137159">
                  <a:moveTo>
                    <a:pt x="198366" y="83394"/>
                  </a:moveTo>
                  <a:lnTo>
                    <a:pt x="198366" y="86896"/>
                  </a:lnTo>
                  <a:lnTo>
                    <a:pt x="217616" y="96256"/>
                  </a:lnTo>
                  <a:lnTo>
                    <a:pt x="217616" y="92753"/>
                  </a:lnTo>
                  <a:lnTo>
                    <a:pt x="198366" y="83394"/>
                  </a:lnTo>
                  <a:close/>
                </a:path>
                <a:path w="292100" h="137159">
                  <a:moveTo>
                    <a:pt x="235649" y="83937"/>
                  </a:moveTo>
                  <a:lnTo>
                    <a:pt x="217616" y="92753"/>
                  </a:lnTo>
                  <a:lnTo>
                    <a:pt x="217616" y="96256"/>
                  </a:lnTo>
                  <a:lnTo>
                    <a:pt x="235649" y="87439"/>
                  </a:lnTo>
                  <a:lnTo>
                    <a:pt x="235649" y="83937"/>
                  </a:lnTo>
                  <a:close/>
                </a:path>
                <a:path w="292100" h="137159">
                  <a:moveTo>
                    <a:pt x="227205" y="97464"/>
                  </a:moveTo>
                  <a:lnTo>
                    <a:pt x="227205" y="100966"/>
                  </a:lnTo>
                  <a:lnTo>
                    <a:pt x="246383" y="110326"/>
                  </a:lnTo>
                  <a:lnTo>
                    <a:pt x="246383" y="106824"/>
                  </a:lnTo>
                  <a:lnTo>
                    <a:pt x="227205" y="97464"/>
                  </a:lnTo>
                  <a:close/>
                </a:path>
                <a:path w="292100" h="137159">
                  <a:moveTo>
                    <a:pt x="264488" y="98007"/>
                  </a:moveTo>
                  <a:lnTo>
                    <a:pt x="246383" y="106824"/>
                  </a:lnTo>
                  <a:lnTo>
                    <a:pt x="246383" y="110326"/>
                  </a:lnTo>
                  <a:lnTo>
                    <a:pt x="264488" y="101510"/>
                  </a:lnTo>
                  <a:lnTo>
                    <a:pt x="264488" y="98007"/>
                  </a:lnTo>
                  <a:close/>
                </a:path>
                <a:path w="292100" h="137159">
                  <a:moveTo>
                    <a:pt x="27121" y="26388"/>
                  </a:moveTo>
                  <a:lnTo>
                    <a:pt x="27121" y="29891"/>
                  </a:lnTo>
                  <a:lnTo>
                    <a:pt x="46371" y="39251"/>
                  </a:lnTo>
                  <a:lnTo>
                    <a:pt x="46371" y="35748"/>
                  </a:lnTo>
                  <a:lnTo>
                    <a:pt x="27121" y="26388"/>
                  </a:lnTo>
                  <a:close/>
                </a:path>
                <a:path w="292100" h="137159">
                  <a:moveTo>
                    <a:pt x="64404" y="26932"/>
                  </a:moveTo>
                  <a:lnTo>
                    <a:pt x="46371" y="35748"/>
                  </a:lnTo>
                  <a:lnTo>
                    <a:pt x="46371" y="39251"/>
                  </a:lnTo>
                  <a:lnTo>
                    <a:pt x="64404" y="30434"/>
                  </a:lnTo>
                  <a:lnTo>
                    <a:pt x="64404" y="26932"/>
                  </a:lnTo>
                  <a:close/>
                </a:path>
                <a:path w="292100" h="137159">
                  <a:moveTo>
                    <a:pt x="55960" y="40459"/>
                  </a:moveTo>
                  <a:lnTo>
                    <a:pt x="55960" y="43961"/>
                  </a:lnTo>
                  <a:lnTo>
                    <a:pt x="75210" y="53321"/>
                  </a:lnTo>
                  <a:lnTo>
                    <a:pt x="75210" y="49819"/>
                  </a:lnTo>
                  <a:lnTo>
                    <a:pt x="55960" y="40459"/>
                  </a:lnTo>
                  <a:close/>
                </a:path>
                <a:path w="292100" h="137159">
                  <a:moveTo>
                    <a:pt x="93243" y="41002"/>
                  </a:moveTo>
                  <a:lnTo>
                    <a:pt x="75210" y="49819"/>
                  </a:lnTo>
                  <a:lnTo>
                    <a:pt x="75210" y="53321"/>
                  </a:lnTo>
                  <a:lnTo>
                    <a:pt x="93243" y="44505"/>
                  </a:lnTo>
                  <a:lnTo>
                    <a:pt x="93243" y="41002"/>
                  </a:lnTo>
                  <a:close/>
                </a:path>
                <a:path w="292100" h="137159">
                  <a:moveTo>
                    <a:pt x="84799" y="54468"/>
                  </a:moveTo>
                  <a:lnTo>
                    <a:pt x="84799" y="57971"/>
                  </a:lnTo>
                  <a:lnTo>
                    <a:pt x="103977" y="67331"/>
                  </a:lnTo>
                  <a:lnTo>
                    <a:pt x="103977" y="63828"/>
                  </a:lnTo>
                  <a:lnTo>
                    <a:pt x="84799" y="54468"/>
                  </a:lnTo>
                  <a:close/>
                </a:path>
                <a:path w="292100" h="137159">
                  <a:moveTo>
                    <a:pt x="122082" y="55012"/>
                  </a:moveTo>
                  <a:lnTo>
                    <a:pt x="103977" y="63828"/>
                  </a:lnTo>
                  <a:lnTo>
                    <a:pt x="103977" y="67331"/>
                  </a:lnTo>
                  <a:lnTo>
                    <a:pt x="122082" y="58514"/>
                  </a:lnTo>
                  <a:lnTo>
                    <a:pt x="122082" y="55012"/>
                  </a:lnTo>
                  <a:close/>
                </a:path>
                <a:path w="292100" h="137159">
                  <a:moveTo>
                    <a:pt x="171244" y="96618"/>
                  </a:moveTo>
                  <a:lnTo>
                    <a:pt x="171244" y="100121"/>
                  </a:lnTo>
                  <a:lnTo>
                    <a:pt x="190494" y="109481"/>
                  </a:lnTo>
                  <a:lnTo>
                    <a:pt x="190494" y="105978"/>
                  </a:lnTo>
                  <a:lnTo>
                    <a:pt x="171244" y="96618"/>
                  </a:lnTo>
                  <a:close/>
                </a:path>
                <a:path w="292100" h="137159">
                  <a:moveTo>
                    <a:pt x="208528" y="97162"/>
                  </a:moveTo>
                  <a:lnTo>
                    <a:pt x="190494" y="105978"/>
                  </a:lnTo>
                  <a:lnTo>
                    <a:pt x="190494" y="109481"/>
                  </a:lnTo>
                  <a:lnTo>
                    <a:pt x="208528" y="100664"/>
                  </a:lnTo>
                  <a:lnTo>
                    <a:pt x="208528" y="97162"/>
                  </a:lnTo>
                  <a:close/>
                </a:path>
                <a:path w="292100" h="137159">
                  <a:moveTo>
                    <a:pt x="57677" y="67693"/>
                  </a:moveTo>
                  <a:lnTo>
                    <a:pt x="57677" y="71195"/>
                  </a:lnTo>
                  <a:lnTo>
                    <a:pt x="134534" y="108635"/>
                  </a:lnTo>
                  <a:lnTo>
                    <a:pt x="134534" y="105133"/>
                  </a:lnTo>
                  <a:lnTo>
                    <a:pt x="57677" y="67693"/>
                  </a:lnTo>
                  <a:close/>
                </a:path>
                <a:path w="292100" h="137159">
                  <a:moveTo>
                    <a:pt x="152639" y="96316"/>
                  </a:moveTo>
                  <a:lnTo>
                    <a:pt x="134534" y="105133"/>
                  </a:lnTo>
                  <a:lnTo>
                    <a:pt x="134534" y="108635"/>
                  </a:lnTo>
                  <a:lnTo>
                    <a:pt x="152639" y="99819"/>
                  </a:lnTo>
                  <a:lnTo>
                    <a:pt x="152639" y="96316"/>
                  </a:lnTo>
                  <a:close/>
                </a:path>
                <a:path w="292100" h="137159">
                  <a:moveTo>
                    <a:pt x="142405" y="82548"/>
                  </a:moveTo>
                  <a:lnTo>
                    <a:pt x="142405" y="86051"/>
                  </a:lnTo>
                  <a:lnTo>
                    <a:pt x="161655" y="95411"/>
                  </a:lnTo>
                  <a:lnTo>
                    <a:pt x="161655" y="91908"/>
                  </a:lnTo>
                  <a:lnTo>
                    <a:pt x="142405" y="82548"/>
                  </a:lnTo>
                  <a:close/>
                </a:path>
                <a:path w="292100" h="137159">
                  <a:moveTo>
                    <a:pt x="179760" y="83092"/>
                  </a:moveTo>
                  <a:lnTo>
                    <a:pt x="161655" y="91908"/>
                  </a:lnTo>
                  <a:lnTo>
                    <a:pt x="161655" y="95411"/>
                  </a:lnTo>
                  <a:lnTo>
                    <a:pt x="179760" y="86654"/>
                  </a:lnTo>
                  <a:lnTo>
                    <a:pt x="179760" y="83092"/>
                  </a:lnTo>
                  <a:close/>
                </a:path>
                <a:path w="292100" h="137159">
                  <a:moveTo>
                    <a:pt x="113638" y="68538"/>
                  </a:moveTo>
                  <a:lnTo>
                    <a:pt x="113638" y="72041"/>
                  </a:lnTo>
                  <a:lnTo>
                    <a:pt x="132816" y="81401"/>
                  </a:lnTo>
                  <a:lnTo>
                    <a:pt x="132816" y="77898"/>
                  </a:lnTo>
                  <a:lnTo>
                    <a:pt x="113638" y="68538"/>
                  </a:lnTo>
                  <a:close/>
                </a:path>
                <a:path w="292100" h="137159">
                  <a:moveTo>
                    <a:pt x="150921" y="69082"/>
                  </a:moveTo>
                  <a:lnTo>
                    <a:pt x="132816" y="77898"/>
                  </a:lnTo>
                  <a:lnTo>
                    <a:pt x="132816" y="81401"/>
                  </a:lnTo>
                  <a:lnTo>
                    <a:pt x="150921" y="72584"/>
                  </a:lnTo>
                  <a:lnTo>
                    <a:pt x="150921" y="69082"/>
                  </a:lnTo>
                  <a:close/>
                </a:path>
                <a:path w="292100" h="137159">
                  <a:moveTo>
                    <a:pt x="200083" y="110628"/>
                  </a:moveTo>
                  <a:lnTo>
                    <a:pt x="200083" y="114130"/>
                  </a:lnTo>
                  <a:lnTo>
                    <a:pt x="219333" y="123490"/>
                  </a:lnTo>
                  <a:lnTo>
                    <a:pt x="219333" y="119988"/>
                  </a:lnTo>
                  <a:lnTo>
                    <a:pt x="200083" y="110628"/>
                  </a:lnTo>
                  <a:close/>
                </a:path>
                <a:path w="292100" h="137159">
                  <a:moveTo>
                    <a:pt x="237366" y="111232"/>
                  </a:moveTo>
                  <a:lnTo>
                    <a:pt x="219333" y="119988"/>
                  </a:lnTo>
                  <a:lnTo>
                    <a:pt x="219333" y="123490"/>
                  </a:lnTo>
                  <a:lnTo>
                    <a:pt x="237366" y="114734"/>
                  </a:lnTo>
                  <a:lnTo>
                    <a:pt x="237366" y="111232"/>
                  </a:lnTo>
                  <a:close/>
                </a:path>
                <a:path w="292100" h="137159">
                  <a:moveTo>
                    <a:pt x="0" y="39613"/>
                  </a:moveTo>
                  <a:lnTo>
                    <a:pt x="0" y="43116"/>
                  </a:lnTo>
                  <a:lnTo>
                    <a:pt x="19249" y="52476"/>
                  </a:lnTo>
                  <a:lnTo>
                    <a:pt x="19249" y="48973"/>
                  </a:lnTo>
                  <a:lnTo>
                    <a:pt x="0" y="39613"/>
                  </a:lnTo>
                  <a:close/>
                </a:path>
                <a:path w="292100" h="137159">
                  <a:moveTo>
                    <a:pt x="37354" y="40157"/>
                  </a:moveTo>
                  <a:lnTo>
                    <a:pt x="19249" y="48973"/>
                  </a:lnTo>
                  <a:lnTo>
                    <a:pt x="19249" y="52476"/>
                  </a:lnTo>
                  <a:lnTo>
                    <a:pt x="37354" y="43659"/>
                  </a:lnTo>
                  <a:lnTo>
                    <a:pt x="37354" y="40157"/>
                  </a:lnTo>
                  <a:close/>
                </a:path>
                <a:path w="292100" h="137159">
                  <a:moveTo>
                    <a:pt x="28838" y="53623"/>
                  </a:moveTo>
                  <a:lnTo>
                    <a:pt x="28838" y="57125"/>
                  </a:lnTo>
                  <a:lnTo>
                    <a:pt x="48088" y="66485"/>
                  </a:lnTo>
                  <a:lnTo>
                    <a:pt x="48088" y="62983"/>
                  </a:lnTo>
                  <a:lnTo>
                    <a:pt x="28838" y="53623"/>
                  </a:lnTo>
                  <a:close/>
                </a:path>
                <a:path w="292100" h="137159">
                  <a:moveTo>
                    <a:pt x="66122" y="54166"/>
                  </a:moveTo>
                  <a:lnTo>
                    <a:pt x="48088" y="62983"/>
                  </a:lnTo>
                  <a:lnTo>
                    <a:pt x="48088" y="66485"/>
                  </a:lnTo>
                  <a:lnTo>
                    <a:pt x="66122" y="57729"/>
                  </a:lnTo>
                  <a:lnTo>
                    <a:pt x="66122" y="54166"/>
                  </a:lnTo>
                  <a:close/>
                </a:path>
                <a:path w="292100" h="137159">
                  <a:moveTo>
                    <a:pt x="144123" y="109783"/>
                  </a:moveTo>
                  <a:lnTo>
                    <a:pt x="144123" y="113345"/>
                  </a:lnTo>
                  <a:lnTo>
                    <a:pt x="163373" y="122705"/>
                  </a:lnTo>
                  <a:lnTo>
                    <a:pt x="163373" y="119203"/>
                  </a:lnTo>
                  <a:lnTo>
                    <a:pt x="144123" y="109783"/>
                  </a:lnTo>
                  <a:close/>
                </a:path>
                <a:path w="292100" h="137159">
                  <a:moveTo>
                    <a:pt x="181478" y="110386"/>
                  </a:moveTo>
                  <a:lnTo>
                    <a:pt x="163373" y="119203"/>
                  </a:lnTo>
                  <a:lnTo>
                    <a:pt x="163373" y="122705"/>
                  </a:lnTo>
                  <a:lnTo>
                    <a:pt x="181478" y="113889"/>
                  </a:lnTo>
                  <a:lnTo>
                    <a:pt x="181478" y="110386"/>
                  </a:lnTo>
                  <a:close/>
                </a:path>
                <a:path w="292100" h="137159">
                  <a:moveTo>
                    <a:pt x="172962" y="123853"/>
                  </a:moveTo>
                  <a:lnTo>
                    <a:pt x="172962" y="127355"/>
                  </a:lnTo>
                  <a:lnTo>
                    <a:pt x="192212" y="136715"/>
                  </a:lnTo>
                  <a:lnTo>
                    <a:pt x="192212" y="133213"/>
                  </a:lnTo>
                  <a:lnTo>
                    <a:pt x="172962" y="123853"/>
                  </a:lnTo>
                  <a:close/>
                </a:path>
                <a:path w="292100" h="137159">
                  <a:moveTo>
                    <a:pt x="210245" y="124396"/>
                  </a:moveTo>
                  <a:lnTo>
                    <a:pt x="192212" y="133213"/>
                  </a:lnTo>
                  <a:lnTo>
                    <a:pt x="192212" y="136715"/>
                  </a:lnTo>
                  <a:lnTo>
                    <a:pt x="210245" y="127899"/>
                  </a:lnTo>
                  <a:lnTo>
                    <a:pt x="210245" y="124396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6198101" y="6576894"/>
              <a:ext cx="170180" cy="88900"/>
            </a:xfrm>
            <a:custGeom>
              <a:avLst/>
              <a:gdLst/>
              <a:ahLst/>
              <a:cxnLst/>
              <a:rect l="l" t="t" r="r" b="b"/>
              <a:pathLst>
                <a:path w="170179" h="88900">
                  <a:moveTo>
                    <a:pt x="152352" y="0"/>
                  </a:moveTo>
                  <a:lnTo>
                    <a:pt x="150205" y="120"/>
                  </a:lnTo>
                  <a:lnTo>
                    <a:pt x="0" y="88285"/>
                  </a:lnTo>
                  <a:lnTo>
                    <a:pt x="68125" y="88285"/>
                  </a:lnTo>
                  <a:lnTo>
                    <a:pt x="133791" y="69897"/>
                  </a:lnTo>
                  <a:lnTo>
                    <a:pt x="169670" y="19806"/>
                  </a:lnTo>
                  <a:lnTo>
                    <a:pt x="170172" y="13613"/>
                  </a:lnTo>
                  <a:lnTo>
                    <a:pt x="167890" y="7940"/>
                  </a:lnTo>
                  <a:lnTo>
                    <a:pt x="163260" y="3400"/>
                  </a:lnTo>
                  <a:lnTo>
                    <a:pt x="156718" y="603"/>
                  </a:lnTo>
                  <a:lnTo>
                    <a:pt x="154571" y="120"/>
                  </a:lnTo>
                  <a:lnTo>
                    <a:pt x="15235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6" name="object 346" descr="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122032" y="6459744"/>
              <a:ext cx="226275" cy="132850"/>
            </a:xfrm>
            <a:prstGeom prst="rect">
              <a:avLst/>
            </a:prstGeom>
          </p:spPr>
        </p:pic>
        <p:sp>
          <p:nvSpPr>
            <p:cNvPr id="347" name="object 347" descr=""/>
            <p:cNvSpPr/>
            <p:nvPr/>
          </p:nvSpPr>
          <p:spPr>
            <a:xfrm>
              <a:off x="6122032" y="6459744"/>
              <a:ext cx="226695" cy="133350"/>
            </a:xfrm>
            <a:custGeom>
              <a:avLst/>
              <a:gdLst/>
              <a:ahLst/>
              <a:cxnLst/>
              <a:rect l="l" t="t" r="r" b="b"/>
              <a:pathLst>
                <a:path w="226695" h="133350">
                  <a:moveTo>
                    <a:pt x="226275" y="103925"/>
                  </a:moveTo>
                  <a:lnTo>
                    <a:pt x="226275" y="117270"/>
                  </a:lnTo>
                  <a:lnTo>
                    <a:pt x="221199" y="123730"/>
                  </a:lnTo>
                  <a:lnTo>
                    <a:pt x="214333" y="128638"/>
                  </a:lnTo>
                  <a:lnTo>
                    <a:pt x="206138" y="131758"/>
                  </a:lnTo>
                  <a:lnTo>
                    <a:pt x="197078" y="132850"/>
                  </a:lnTo>
                  <a:lnTo>
                    <a:pt x="197078" y="119142"/>
                  </a:lnTo>
                  <a:lnTo>
                    <a:pt x="194214" y="109709"/>
                  </a:lnTo>
                  <a:lnTo>
                    <a:pt x="189466" y="100921"/>
                  </a:lnTo>
                  <a:lnTo>
                    <a:pt x="182959" y="92971"/>
                  </a:lnTo>
                  <a:lnTo>
                    <a:pt x="174822" y="86051"/>
                  </a:lnTo>
                  <a:lnTo>
                    <a:pt x="37283" y="18659"/>
                  </a:lnTo>
                  <a:lnTo>
                    <a:pt x="26838" y="19738"/>
                  </a:lnTo>
                  <a:lnTo>
                    <a:pt x="16950" y="22539"/>
                  </a:lnTo>
                  <a:lnTo>
                    <a:pt x="7908" y="26947"/>
                  </a:lnTo>
                  <a:lnTo>
                    <a:pt x="0" y="32850"/>
                  </a:lnTo>
                  <a:lnTo>
                    <a:pt x="3883" y="24424"/>
                  </a:lnTo>
                  <a:lnTo>
                    <a:pt x="9866" y="17074"/>
                  </a:lnTo>
                  <a:lnTo>
                    <a:pt x="17660" y="11060"/>
                  </a:lnTo>
                  <a:lnTo>
                    <a:pt x="26978" y="6642"/>
                  </a:lnTo>
                  <a:lnTo>
                    <a:pt x="202946" y="73792"/>
                  </a:lnTo>
                  <a:lnTo>
                    <a:pt x="222287" y="95438"/>
                  </a:lnTo>
                  <a:lnTo>
                    <a:pt x="226275" y="103925"/>
                  </a:lnTo>
                  <a:close/>
                </a:path>
              </a:pathLst>
            </a:custGeom>
            <a:ln w="45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8" name="object 348" descr="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197386" y="6548754"/>
              <a:ext cx="121724" cy="116485"/>
            </a:xfrm>
            <a:prstGeom prst="rect">
              <a:avLst/>
            </a:prstGeom>
          </p:spPr>
        </p:pic>
        <p:sp>
          <p:nvSpPr>
            <p:cNvPr id="349" name="object 349" descr=""/>
            <p:cNvSpPr/>
            <p:nvPr/>
          </p:nvSpPr>
          <p:spPr>
            <a:xfrm>
              <a:off x="6197386" y="6548754"/>
              <a:ext cx="121920" cy="116839"/>
            </a:xfrm>
            <a:custGeom>
              <a:avLst/>
              <a:gdLst/>
              <a:ahLst/>
              <a:cxnLst/>
              <a:rect l="l" t="t" r="r" b="b"/>
              <a:pathLst>
                <a:path w="121920" h="116840">
                  <a:moveTo>
                    <a:pt x="121724" y="58937"/>
                  </a:moveTo>
                  <a:lnTo>
                    <a:pt x="8157" y="113708"/>
                  </a:lnTo>
                  <a:lnTo>
                    <a:pt x="5653" y="115157"/>
                  </a:lnTo>
                  <a:lnTo>
                    <a:pt x="2933" y="116063"/>
                  </a:lnTo>
                  <a:lnTo>
                    <a:pt x="0" y="116485"/>
                  </a:lnTo>
                  <a:lnTo>
                    <a:pt x="0" y="86292"/>
                  </a:lnTo>
                  <a:lnTo>
                    <a:pt x="56032" y="8272"/>
                  </a:lnTo>
                  <a:lnTo>
                    <a:pt x="73063" y="0"/>
                  </a:lnTo>
                  <a:lnTo>
                    <a:pt x="121724" y="43840"/>
                  </a:lnTo>
                  <a:lnTo>
                    <a:pt x="121724" y="58937"/>
                  </a:lnTo>
                  <a:close/>
                </a:path>
              </a:pathLst>
            </a:custGeom>
            <a:ln w="47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0" name="object 350" descr="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160031" y="6502196"/>
              <a:ext cx="110418" cy="54831"/>
            </a:xfrm>
            <a:prstGeom prst="rect">
              <a:avLst/>
            </a:prstGeom>
          </p:spPr>
        </p:pic>
        <p:sp>
          <p:nvSpPr>
            <p:cNvPr id="351" name="object 351" descr=""/>
            <p:cNvSpPr/>
            <p:nvPr/>
          </p:nvSpPr>
          <p:spPr>
            <a:xfrm>
              <a:off x="6160031" y="6502196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89" h="55245">
                  <a:moveTo>
                    <a:pt x="17890" y="0"/>
                  </a:moveTo>
                  <a:lnTo>
                    <a:pt x="110418" y="46558"/>
                  </a:lnTo>
                  <a:lnTo>
                    <a:pt x="93386" y="54831"/>
                  </a:lnTo>
                  <a:lnTo>
                    <a:pt x="71131" y="43961"/>
                  </a:lnTo>
                  <a:lnTo>
                    <a:pt x="70773" y="32427"/>
                  </a:lnTo>
                  <a:lnTo>
                    <a:pt x="57463" y="26328"/>
                  </a:lnTo>
                  <a:lnTo>
                    <a:pt x="57391" y="37137"/>
                  </a:lnTo>
                  <a:lnTo>
                    <a:pt x="31558" y="24517"/>
                  </a:lnTo>
                  <a:lnTo>
                    <a:pt x="31629" y="13224"/>
                  </a:lnTo>
                  <a:lnTo>
                    <a:pt x="18605" y="7125"/>
                  </a:lnTo>
                  <a:lnTo>
                    <a:pt x="18605" y="18538"/>
                  </a:lnTo>
                  <a:lnTo>
                    <a:pt x="0" y="8997"/>
                  </a:lnTo>
                  <a:lnTo>
                    <a:pt x="17890" y="0"/>
                  </a:lnTo>
                  <a:close/>
                </a:path>
              </a:pathLst>
            </a:custGeom>
            <a:ln w="4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2" name="object 352" descr="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121961" y="6478403"/>
              <a:ext cx="197149" cy="114698"/>
            </a:xfrm>
            <a:prstGeom prst="rect">
              <a:avLst/>
            </a:prstGeom>
          </p:spPr>
        </p:pic>
        <p:sp>
          <p:nvSpPr>
            <p:cNvPr id="353" name="object 353" descr=""/>
            <p:cNvSpPr/>
            <p:nvPr/>
          </p:nvSpPr>
          <p:spPr>
            <a:xfrm>
              <a:off x="6121961" y="6478404"/>
              <a:ext cx="197485" cy="114935"/>
            </a:xfrm>
            <a:custGeom>
              <a:avLst/>
              <a:gdLst/>
              <a:ahLst/>
              <a:cxnLst/>
              <a:rect l="l" t="t" r="r" b="b"/>
              <a:pathLst>
                <a:path w="197485" h="114934">
                  <a:moveTo>
                    <a:pt x="148488" y="70350"/>
                  </a:moveTo>
                  <a:lnTo>
                    <a:pt x="154284" y="87621"/>
                  </a:lnTo>
                  <a:lnTo>
                    <a:pt x="154571" y="102657"/>
                  </a:lnTo>
                  <a:lnTo>
                    <a:pt x="163749" y="108807"/>
                  </a:lnTo>
                  <a:lnTo>
                    <a:pt x="174223" y="112862"/>
                  </a:lnTo>
                  <a:lnTo>
                    <a:pt x="185515" y="114698"/>
                  </a:lnTo>
                  <a:lnTo>
                    <a:pt x="197149" y="114191"/>
                  </a:lnTo>
                  <a:lnTo>
                    <a:pt x="197149" y="100483"/>
                  </a:lnTo>
                  <a:lnTo>
                    <a:pt x="194246" y="91075"/>
                  </a:lnTo>
                  <a:lnTo>
                    <a:pt x="189483" y="82284"/>
                  </a:lnTo>
                  <a:lnTo>
                    <a:pt x="182990" y="74320"/>
                  </a:lnTo>
                  <a:lnTo>
                    <a:pt x="174894" y="67391"/>
                  </a:lnTo>
                  <a:lnTo>
                    <a:pt x="37354" y="0"/>
                  </a:lnTo>
                  <a:lnTo>
                    <a:pt x="26910" y="1079"/>
                  </a:lnTo>
                  <a:lnTo>
                    <a:pt x="17022" y="3879"/>
                  </a:lnTo>
                  <a:lnTo>
                    <a:pt x="7980" y="8288"/>
                  </a:lnTo>
                  <a:lnTo>
                    <a:pt x="71" y="14190"/>
                  </a:lnTo>
                  <a:lnTo>
                    <a:pt x="30127" y="44565"/>
                  </a:lnTo>
                  <a:lnTo>
                    <a:pt x="38070" y="32789"/>
                  </a:lnTo>
                  <a:lnTo>
                    <a:pt x="55960" y="23792"/>
                  </a:lnTo>
                  <a:lnTo>
                    <a:pt x="148488" y="70350"/>
                  </a:lnTo>
                  <a:close/>
                </a:path>
              </a:pathLst>
            </a:custGeom>
            <a:ln w="4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4" name="object 354" descr="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104929" y="6509321"/>
              <a:ext cx="148488" cy="125725"/>
            </a:xfrm>
            <a:prstGeom prst="rect">
              <a:avLst/>
            </a:prstGeom>
          </p:spPr>
        </p:pic>
        <p:sp>
          <p:nvSpPr>
            <p:cNvPr id="355" name="object 355" descr=""/>
            <p:cNvSpPr/>
            <p:nvPr/>
          </p:nvSpPr>
          <p:spPr>
            <a:xfrm>
              <a:off x="6104929" y="6509322"/>
              <a:ext cx="148590" cy="125730"/>
            </a:xfrm>
            <a:custGeom>
              <a:avLst/>
              <a:gdLst/>
              <a:ahLst/>
              <a:cxnLst/>
              <a:rect l="l" t="t" r="r" b="b"/>
              <a:pathLst>
                <a:path w="148589" h="125729">
                  <a:moveTo>
                    <a:pt x="0" y="80555"/>
                  </a:moveTo>
                  <a:lnTo>
                    <a:pt x="92456" y="125725"/>
                  </a:lnTo>
                  <a:lnTo>
                    <a:pt x="148488" y="47705"/>
                  </a:lnTo>
                  <a:lnTo>
                    <a:pt x="126233" y="36835"/>
                  </a:lnTo>
                  <a:lnTo>
                    <a:pt x="125875" y="25302"/>
                  </a:lnTo>
                  <a:lnTo>
                    <a:pt x="112565" y="19202"/>
                  </a:lnTo>
                  <a:lnTo>
                    <a:pt x="112493" y="30012"/>
                  </a:lnTo>
                  <a:lnTo>
                    <a:pt x="86660" y="17391"/>
                  </a:lnTo>
                  <a:lnTo>
                    <a:pt x="86731" y="6099"/>
                  </a:lnTo>
                  <a:lnTo>
                    <a:pt x="73707" y="0"/>
                  </a:lnTo>
                  <a:lnTo>
                    <a:pt x="73707" y="11413"/>
                  </a:lnTo>
                  <a:lnTo>
                    <a:pt x="55101" y="1871"/>
                  </a:lnTo>
                  <a:lnTo>
                    <a:pt x="0" y="80555"/>
                  </a:lnTo>
                  <a:close/>
                </a:path>
              </a:pathLst>
            </a:custGeom>
            <a:ln w="4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6" name="object 356" descr="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43643" y="6544708"/>
              <a:ext cx="76784" cy="71316"/>
            </a:xfrm>
            <a:prstGeom prst="rect">
              <a:avLst/>
            </a:prstGeom>
          </p:spPr>
        </p:pic>
        <p:sp>
          <p:nvSpPr>
            <p:cNvPr id="357" name="object 357" descr=""/>
            <p:cNvSpPr/>
            <p:nvPr/>
          </p:nvSpPr>
          <p:spPr>
            <a:xfrm>
              <a:off x="6143644" y="6544708"/>
              <a:ext cx="76835" cy="71755"/>
            </a:xfrm>
            <a:custGeom>
              <a:avLst/>
              <a:gdLst/>
              <a:ahLst/>
              <a:cxnLst/>
              <a:rect l="l" t="t" r="r" b="b"/>
              <a:pathLst>
                <a:path w="76835" h="71754">
                  <a:moveTo>
                    <a:pt x="36996" y="69505"/>
                  </a:moveTo>
                  <a:lnTo>
                    <a:pt x="40718" y="71316"/>
                  </a:lnTo>
                  <a:lnTo>
                    <a:pt x="48446" y="60326"/>
                  </a:lnTo>
                  <a:lnTo>
                    <a:pt x="44582" y="58695"/>
                  </a:lnTo>
                  <a:lnTo>
                    <a:pt x="36996" y="69505"/>
                  </a:lnTo>
                  <a:close/>
                </a:path>
                <a:path w="76835" h="71754">
                  <a:moveTo>
                    <a:pt x="46586" y="56099"/>
                  </a:moveTo>
                  <a:lnTo>
                    <a:pt x="50307" y="57850"/>
                  </a:lnTo>
                  <a:lnTo>
                    <a:pt x="58035" y="46920"/>
                  </a:lnTo>
                  <a:lnTo>
                    <a:pt x="54171" y="45290"/>
                  </a:lnTo>
                  <a:lnTo>
                    <a:pt x="46586" y="56099"/>
                  </a:lnTo>
                  <a:close/>
                </a:path>
                <a:path w="76835" h="71754">
                  <a:moveTo>
                    <a:pt x="55960" y="42572"/>
                  </a:moveTo>
                  <a:lnTo>
                    <a:pt x="59681" y="44323"/>
                  </a:lnTo>
                  <a:lnTo>
                    <a:pt x="67410" y="33333"/>
                  </a:lnTo>
                  <a:lnTo>
                    <a:pt x="63545" y="31703"/>
                  </a:lnTo>
                  <a:lnTo>
                    <a:pt x="55960" y="42572"/>
                  </a:lnTo>
                  <a:close/>
                </a:path>
                <a:path w="76835" h="71754">
                  <a:moveTo>
                    <a:pt x="65334" y="29227"/>
                  </a:moveTo>
                  <a:lnTo>
                    <a:pt x="69056" y="30978"/>
                  </a:lnTo>
                  <a:lnTo>
                    <a:pt x="76784" y="20048"/>
                  </a:lnTo>
                  <a:lnTo>
                    <a:pt x="72848" y="18417"/>
                  </a:lnTo>
                  <a:lnTo>
                    <a:pt x="65334" y="29227"/>
                  </a:lnTo>
                  <a:close/>
                </a:path>
                <a:path w="76835" h="71754">
                  <a:moveTo>
                    <a:pt x="47015" y="19927"/>
                  </a:moveTo>
                  <a:lnTo>
                    <a:pt x="50736" y="21678"/>
                  </a:lnTo>
                  <a:lnTo>
                    <a:pt x="58536" y="10748"/>
                  </a:lnTo>
                  <a:lnTo>
                    <a:pt x="54600" y="9118"/>
                  </a:lnTo>
                  <a:lnTo>
                    <a:pt x="47015" y="19927"/>
                  </a:lnTo>
                  <a:close/>
                </a:path>
                <a:path w="76835" h="71754">
                  <a:moveTo>
                    <a:pt x="37640" y="33273"/>
                  </a:moveTo>
                  <a:lnTo>
                    <a:pt x="41433" y="35024"/>
                  </a:lnTo>
                  <a:lnTo>
                    <a:pt x="49162" y="24033"/>
                  </a:lnTo>
                  <a:lnTo>
                    <a:pt x="45226" y="22403"/>
                  </a:lnTo>
                  <a:lnTo>
                    <a:pt x="37640" y="33273"/>
                  </a:lnTo>
                  <a:close/>
                </a:path>
                <a:path w="76835" h="71754">
                  <a:moveTo>
                    <a:pt x="28338" y="46799"/>
                  </a:moveTo>
                  <a:lnTo>
                    <a:pt x="32059" y="48611"/>
                  </a:lnTo>
                  <a:lnTo>
                    <a:pt x="39787" y="37620"/>
                  </a:lnTo>
                  <a:lnTo>
                    <a:pt x="35851" y="35990"/>
                  </a:lnTo>
                  <a:lnTo>
                    <a:pt x="28338" y="46799"/>
                  </a:lnTo>
                  <a:close/>
                </a:path>
                <a:path w="76835" h="71754">
                  <a:moveTo>
                    <a:pt x="18748" y="60205"/>
                  </a:moveTo>
                  <a:lnTo>
                    <a:pt x="22470" y="62017"/>
                  </a:lnTo>
                  <a:lnTo>
                    <a:pt x="30198" y="51026"/>
                  </a:lnTo>
                  <a:lnTo>
                    <a:pt x="26262" y="49396"/>
                  </a:lnTo>
                  <a:lnTo>
                    <a:pt x="18748" y="60205"/>
                  </a:lnTo>
                  <a:close/>
                </a:path>
                <a:path w="76835" h="71754">
                  <a:moveTo>
                    <a:pt x="0" y="51147"/>
                  </a:moveTo>
                  <a:lnTo>
                    <a:pt x="3721" y="52898"/>
                  </a:lnTo>
                  <a:lnTo>
                    <a:pt x="11449" y="41908"/>
                  </a:lnTo>
                  <a:lnTo>
                    <a:pt x="7513" y="40277"/>
                  </a:lnTo>
                  <a:lnTo>
                    <a:pt x="0" y="51147"/>
                  </a:lnTo>
                  <a:close/>
                </a:path>
                <a:path w="76835" h="71754">
                  <a:moveTo>
                    <a:pt x="9589" y="37681"/>
                  </a:moveTo>
                  <a:lnTo>
                    <a:pt x="13310" y="39492"/>
                  </a:lnTo>
                  <a:lnTo>
                    <a:pt x="21038" y="28502"/>
                  </a:lnTo>
                  <a:lnTo>
                    <a:pt x="17174" y="26872"/>
                  </a:lnTo>
                  <a:lnTo>
                    <a:pt x="9589" y="37681"/>
                  </a:lnTo>
                  <a:close/>
                </a:path>
                <a:path w="76835" h="71754">
                  <a:moveTo>
                    <a:pt x="18892" y="24154"/>
                  </a:moveTo>
                  <a:lnTo>
                    <a:pt x="22684" y="25905"/>
                  </a:lnTo>
                  <a:lnTo>
                    <a:pt x="30413" y="14975"/>
                  </a:lnTo>
                  <a:lnTo>
                    <a:pt x="26477" y="13345"/>
                  </a:lnTo>
                  <a:lnTo>
                    <a:pt x="18892" y="24154"/>
                  </a:lnTo>
                  <a:close/>
                </a:path>
                <a:path w="76835" h="71754">
                  <a:moveTo>
                    <a:pt x="28266" y="10809"/>
                  </a:moveTo>
                  <a:lnTo>
                    <a:pt x="32059" y="12620"/>
                  </a:lnTo>
                  <a:lnTo>
                    <a:pt x="39787" y="1630"/>
                  </a:lnTo>
                  <a:lnTo>
                    <a:pt x="35851" y="0"/>
                  </a:lnTo>
                  <a:lnTo>
                    <a:pt x="28266" y="1080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6131550" y="6538730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44725" y="58695"/>
                  </a:moveTo>
                  <a:lnTo>
                    <a:pt x="36996" y="69686"/>
                  </a:lnTo>
                  <a:lnTo>
                    <a:pt x="49090" y="75483"/>
                  </a:lnTo>
                  <a:lnTo>
                    <a:pt x="56676" y="64674"/>
                  </a:lnTo>
                  <a:lnTo>
                    <a:pt x="44725" y="58695"/>
                  </a:lnTo>
                  <a:close/>
                </a:path>
                <a:path w="85089" h="75565">
                  <a:moveTo>
                    <a:pt x="26405" y="49396"/>
                  </a:moveTo>
                  <a:lnTo>
                    <a:pt x="18748" y="60386"/>
                  </a:lnTo>
                  <a:lnTo>
                    <a:pt x="30842" y="66183"/>
                  </a:lnTo>
                  <a:lnTo>
                    <a:pt x="38356" y="55374"/>
                  </a:lnTo>
                  <a:lnTo>
                    <a:pt x="26405" y="49396"/>
                  </a:lnTo>
                  <a:close/>
                </a:path>
                <a:path w="85089" h="75565">
                  <a:moveTo>
                    <a:pt x="54314" y="45229"/>
                  </a:moveTo>
                  <a:lnTo>
                    <a:pt x="46586" y="56280"/>
                  </a:lnTo>
                  <a:lnTo>
                    <a:pt x="58679" y="62077"/>
                  </a:lnTo>
                  <a:lnTo>
                    <a:pt x="66265" y="51268"/>
                  </a:lnTo>
                  <a:lnTo>
                    <a:pt x="54314" y="45229"/>
                  </a:lnTo>
                  <a:close/>
                </a:path>
                <a:path w="85089" h="75565">
                  <a:moveTo>
                    <a:pt x="7656" y="40277"/>
                  </a:moveTo>
                  <a:lnTo>
                    <a:pt x="0" y="51268"/>
                  </a:lnTo>
                  <a:lnTo>
                    <a:pt x="12093" y="57125"/>
                  </a:lnTo>
                  <a:lnTo>
                    <a:pt x="19607" y="46256"/>
                  </a:lnTo>
                  <a:lnTo>
                    <a:pt x="7656" y="40277"/>
                  </a:lnTo>
                  <a:close/>
                </a:path>
                <a:path w="85089" h="75565">
                  <a:moveTo>
                    <a:pt x="35995" y="35990"/>
                  </a:moveTo>
                  <a:lnTo>
                    <a:pt x="28338" y="46980"/>
                  </a:lnTo>
                  <a:lnTo>
                    <a:pt x="40431" y="52777"/>
                  </a:lnTo>
                  <a:lnTo>
                    <a:pt x="47945" y="41968"/>
                  </a:lnTo>
                  <a:lnTo>
                    <a:pt x="35995" y="35990"/>
                  </a:lnTo>
                  <a:close/>
                </a:path>
                <a:path w="85089" h="75565">
                  <a:moveTo>
                    <a:pt x="63617" y="31703"/>
                  </a:moveTo>
                  <a:lnTo>
                    <a:pt x="55960" y="42693"/>
                  </a:lnTo>
                  <a:lnTo>
                    <a:pt x="68054" y="48550"/>
                  </a:lnTo>
                  <a:lnTo>
                    <a:pt x="75639" y="37681"/>
                  </a:lnTo>
                  <a:lnTo>
                    <a:pt x="63617" y="31703"/>
                  </a:lnTo>
                  <a:close/>
                </a:path>
                <a:path w="85089" h="75565">
                  <a:moveTo>
                    <a:pt x="17246" y="26872"/>
                  </a:moveTo>
                  <a:lnTo>
                    <a:pt x="9589" y="37862"/>
                  </a:lnTo>
                  <a:lnTo>
                    <a:pt x="21682" y="43659"/>
                  </a:lnTo>
                  <a:lnTo>
                    <a:pt x="29268" y="32850"/>
                  </a:lnTo>
                  <a:lnTo>
                    <a:pt x="17246" y="26872"/>
                  </a:lnTo>
                  <a:close/>
                </a:path>
                <a:path w="85089" h="75565">
                  <a:moveTo>
                    <a:pt x="45369" y="22403"/>
                  </a:moveTo>
                  <a:lnTo>
                    <a:pt x="37640" y="33393"/>
                  </a:lnTo>
                  <a:lnTo>
                    <a:pt x="49734" y="39251"/>
                  </a:lnTo>
                  <a:lnTo>
                    <a:pt x="57320" y="28381"/>
                  </a:lnTo>
                  <a:lnTo>
                    <a:pt x="45369" y="22403"/>
                  </a:lnTo>
                  <a:close/>
                </a:path>
                <a:path w="85089" h="75565">
                  <a:moveTo>
                    <a:pt x="72991" y="18357"/>
                  </a:moveTo>
                  <a:lnTo>
                    <a:pt x="65334" y="29408"/>
                  </a:lnTo>
                  <a:lnTo>
                    <a:pt x="77428" y="35205"/>
                  </a:lnTo>
                  <a:lnTo>
                    <a:pt x="84942" y="24396"/>
                  </a:lnTo>
                  <a:lnTo>
                    <a:pt x="72991" y="18357"/>
                  </a:lnTo>
                  <a:close/>
                </a:path>
                <a:path w="85089" h="75565">
                  <a:moveTo>
                    <a:pt x="26620" y="13285"/>
                  </a:moveTo>
                  <a:lnTo>
                    <a:pt x="18963" y="24335"/>
                  </a:lnTo>
                  <a:lnTo>
                    <a:pt x="30985" y="30132"/>
                  </a:lnTo>
                  <a:lnTo>
                    <a:pt x="38571" y="19323"/>
                  </a:lnTo>
                  <a:lnTo>
                    <a:pt x="26620" y="13285"/>
                  </a:lnTo>
                  <a:close/>
                </a:path>
                <a:path w="85089" h="75565">
                  <a:moveTo>
                    <a:pt x="54743" y="9058"/>
                  </a:moveTo>
                  <a:lnTo>
                    <a:pt x="47015" y="20108"/>
                  </a:lnTo>
                  <a:lnTo>
                    <a:pt x="59109" y="25905"/>
                  </a:lnTo>
                  <a:lnTo>
                    <a:pt x="66694" y="15096"/>
                  </a:lnTo>
                  <a:lnTo>
                    <a:pt x="54743" y="9058"/>
                  </a:lnTo>
                  <a:close/>
                </a:path>
                <a:path w="85089" h="75565">
                  <a:moveTo>
                    <a:pt x="35995" y="0"/>
                  </a:moveTo>
                  <a:lnTo>
                    <a:pt x="28266" y="10990"/>
                  </a:lnTo>
                  <a:lnTo>
                    <a:pt x="40360" y="16787"/>
                  </a:lnTo>
                  <a:lnTo>
                    <a:pt x="47945" y="5978"/>
                  </a:lnTo>
                  <a:lnTo>
                    <a:pt x="35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6131550" y="6538730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28266" y="10990"/>
                  </a:moveTo>
                  <a:lnTo>
                    <a:pt x="40360" y="16787"/>
                  </a:lnTo>
                  <a:lnTo>
                    <a:pt x="47945" y="5978"/>
                  </a:lnTo>
                  <a:lnTo>
                    <a:pt x="35995" y="0"/>
                  </a:lnTo>
                  <a:lnTo>
                    <a:pt x="28266" y="10990"/>
                  </a:lnTo>
                  <a:close/>
                </a:path>
                <a:path w="85089" h="75565">
                  <a:moveTo>
                    <a:pt x="18963" y="24335"/>
                  </a:moveTo>
                  <a:lnTo>
                    <a:pt x="30985" y="30132"/>
                  </a:lnTo>
                  <a:lnTo>
                    <a:pt x="38571" y="19323"/>
                  </a:lnTo>
                  <a:lnTo>
                    <a:pt x="26620" y="13285"/>
                  </a:lnTo>
                  <a:lnTo>
                    <a:pt x="18963" y="24335"/>
                  </a:lnTo>
                  <a:close/>
                </a:path>
                <a:path w="85089" h="75565">
                  <a:moveTo>
                    <a:pt x="9589" y="37862"/>
                  </a:moveTo>
                  <a:lnTo>
                    <a:pt x="21682" y="43659"/>
                  </a:lnTo>
                  <a:lnTo>
                    <a:pt x="29268" y="32850"/>
                  </a:lnTo>
                  <a:lnTo>
                    <a:pt x="17246" y="26872"/>
                  </a:lnTo>
                  <a:lnTo>
                    <a:pt x="9589" y="37862"/>
                  </a:lnTo>
                  <a:close/>
                </a:path>
                <a:path w="85089" h="75565">
                  <a:moveTo>
                    <a:pt x="0" y="51268"/>
                  </a:moveTo>
                  <a:lnTo>
                    <a:pt x="12093" y="57125"/>
                  </a:lnTo>
                  <a:lnTo>
                    <a:pt x="19607" y="46256"/>
                  </a:lnTo>
                  <a:lnTo>
                    <a:pt x="7656" y="40277"/>
                  </a:lnTo>
                  <a:lnTo>
                    <a:pt x="0" y="51268"/>
                  </a:lnTo>
                  <a:close/>
                </a:path>
                <a:path w="85089" h="75565">
                  <a:moveTo>
                    <a:pt x="18748" y="60386"/>
                  </a:moveTo>
                  <a:lnTo>
                    <a:pt x="30842" y="66183"/>
                  </a:lnTo>
                  <a:lnTo>
                    <a:pt x="38356" y="55374"/>
                  </a:lnTo>
                  <a:lnTo>
                    <a:pt x="26405" y="49396"/>
                  </a:lnTo>
                  <a:lnTo>
                    <a:pt x="18748" y="60386"/>
                  </a:lnTo>
                  <a:close/>
                </a:path>
                <a:path w="85089" h="75565">
                  <a:moveTo>
                    <a:pt x="28338" y="46980"/>
                  </a:moveTo>
                  <a:lnTo>
                    <a:pt x="40431" y="52777"/>
                  </a:lnTo>
                  <a:lnTo>
                    <a:pt x="47945" y="41968"/>
                  </a:lnTo>
                  <a:lnTo>
                    <a:pt x="35995" y="35990"/>
                  </a:lnTo>
                  <a:lnTo>
                    <a:pt x="28338" y="46980"/>
                  </a:lnTo>
                  <a:close/>
                </a:path>
                <a:path w="85089" h="75565">
                  <a:moveTo>
                    <a:pt x="37640" y="33393"/>
                  </a:moveTo>
                  <a:lnTo>
                    <a:pt x="49734" y="39251"/>
                  </a:lnTo>
                  <a:lnTo>
                    <a:pt x="57320" y="28381"/>
                  </a:lnTo>
                  <a:lnTo>
                    <a:pt x="45369" y="22403"/>
                  </a:lnTo>
                  <a:lnTo>
                    <a:pt x="37640" y="33393"/>
                  </a:lnTo>
                  <a:close/>
                </a:path>
                <a:path w="85089" h="75565">
                  <a:moveTo>
                    <a:pt x="47015" y="20108"/>
                  </a:moveTo>
                  <a:lnTo>
                    <a:pt x="59109" y="25905"/>
                  </a:lnTo>
                  <a:lnTo>
                    <a:pt x="66694" y="15096"/>
                  </a:lnTo>
                  <a:lnTo>
                    <a:pt x="54743" y="9058"/>
                  </a:lnTo>
                  <a:lnTo>
                    <a:pt x="47015" y="20108"/>
                  </a:lnTo>
                  <a:close/>
                </a:path>
                <a:path w="85089" h="75565">
                  <a:moveTo>
                    <a:pt x="65334" y="29408"/>
                  </a:moveTo>
                  <a:lnTo>
                    <a:pt x="77428" y="35205"/>
                  </a:lnTo>
                  <a:lnTo>
                    <a:pt x="84942" y="24396"/>
                  </a:lnTo>
                  <a:lnTo>
                    <a:pt x="72991" y="18357"/>
                  </a:lnTo>
                  <a:lnTo>
                    <a:pt x="65334" y="29408"/>
                  </a:lnTo>
                  <a:close/>
                </a:path>
                <a:path w="85089" h="75565">
                  <a:moveTo>
                    <a:pt x="55960" y="42693"/>
                  </a:moveTo>
                  <a:lnTo>
                    <a:pt x="68054" y="48550"/>
                  </a:lnTo>
                  <a:lnTo>
                    <a:pt x="75639" y="37681"/>
                  </a:lnTo>
                  <a:lnTo>
                    <a:pt x="63617" y="31703"/>
                  </a:lnTo>
                  <a:lnTo>
                    <a:pt x="55960" y="42693"/>
                  </a:lnTo>
                  <a:close/>
                </a:path>
                <a:path w="85089" h="75565">
                  <a:moveTo>
                    <a:pt x="46586" y="56280"/>
                  </a:moveTo>
                  <a:lnTo>
                    <a:pt x="58679" y="62077"/>
                  </a:lnTo>
                  <a:lnTo>
                    <a:pt x="66265" y="51268"/>
                  </a:lnTo>
                  <a:lnTo>
                    <a:pt x="54314" y="45229"/>
                  </a:lnTo>
                  <a:lnTo>
                    <a:pt x="46586" y="56280"/>
                  </a:lnTo>
                  <a:close/>
                </a:path>
                <a:path w="85089" h="75565">
                  <a:moveTo>
                    <a:pt x="36996" y="69686"/>
                  </a:moveTo>
                  <a:lnTo>
                    <a:pt x="49090" y="75483"/>
                  </a:lnTo>
                  <a:lnTo>
                    <a:pt x="56676" y="64674"/>
                  </a:lnTo>
                  <a:lnTo>
                    <a:pt x="44725" y="58695"/>
                  </a:lnTo>
                  <a:lnTo>
                    <a:pt x="36996" y="69686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0" name="object 360" descr="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104929" y="6590481"/>
              <a:ext cx="92456" cy="74698"/>
            </a:xfrm>
            <a:prstGeom prst="rect">
              <a:avLst/>
            </a:prstGeom>
          </p:spPr>
        </p:pic>
        <p:sp>
          <p:nvSpPr>
            <p:cNvPr id="361" name="object 361" descr=""/>
            <p:cNvSpPr/>
            <p:nvPr/>
          </p:nvSpPr>
          <p:spPr>
            <a:xfrm>
              <a:off x="6104929" y="6590481"/>
              <a:ext cx="92710" cy="74930"/>
            </a:xfrm>
            <a:custGeom>
              <a:avLst/>
              <a:gdLst/>
              <a:ahLst/>
              <a:cxnLst/>
              <a:rect l="l" t="t" r="r" b="b"/>
              <a:pathLst>
                <a:path w="92710" h="74929">
                  <a:moveTo>
                    <a:pt x="0" y="30857"/>
                  </a:moveTo>
                  <a:lnTo>
                    <a:pt x="84370" y="71980"/>
                  </a:lnTo>
                  <a:lnTo>
                    <a:pt x="86803" y="73369"/>
                  </a:lnTo>
                  <a:lnTo>
                    <a:pt x="89522" y="74275"/>
                  </a:lnTo>
                  <a:lnTo>
                    <a:pt x="92456" y="74698"/>
                  </a:lnTo>
                  <a:lnTo>
                    <a:pt x="92456" y="44565"/>
                  </a:lnTo>
                  <a:lnTo>
                    <a:pt x="0" y="0"/>
                  </a:lnTo>
                  <a:lnTo>
                    <a:pt x="0" y="30857"/>
                  </a:lnTo>
                  <a:close/>
                </a:path>
              </a:pathLst>
            </a:custGeom>
            <a:ln w="46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6104285" y="6459744"/>
              <a:ext cx="244475" cy="206375"/>
            </a:xfrm>
            <a:custGeom>
              <a:avLst/>
              <a:gdLst/>
              <a:ahLst/>
              <a:cxnLst/>
              <a:rect l="l" t="t" r="r" b="b"/>
              <a:pathLst>
                <a:path w="244475" h="206375">
                  <a:moveTo>
                    <a:pt x="244022" y="103925"/>
                  </a:moveTo>
                  <a:lnTo>
                    <a:pt x="240185" y="95353"/>
                  </a:lnTo>
                  <a:lnTo>
                    <a:pt x="234960" y="87387"/>
                  </a:lnTo>
                  <a:lnTo>
                    <a:pt x="228434" y="80156"/>
                  </a:lnTo>
                  <a:lnTo>
                    <a:pt x="220693" y="73792"/>
                  </a:lnTo>
                  <a:lnTo>
                    <a:pt x="68769" y="0"/>
                  </a:lnTo>
                  <a:lnTo>
                    <a:pt x="44725" y="6642"/>
                  </a:lnTo>
                  <a:lnTo>
                    <a:pt x="35548" y="11179"/>
                  </a:lnTo>
                  <a:lnTo>
                    <a:pt x="27828" y="17210"/>
                  </a:lnTo>
                  <a:lnTo>
                    <a:pt x="21811" y="24509"/>
                  </a:lnTo>
                  <a:lnTo>
                    <a:pt x="17747" y="32850"/>
                  </a:lnTo>
                  <a:lnTo>
                    <a:pt x="47802" y="63224"/>
                  </a:lnTo>
                  <a:lnTo>
                    <a:pt x="5510" y="123249"/>
                  </a:lnTo>
                  <a:lnTo>
                    <a:pt x="1789" y="126570"/>
                  </a:lnTo>
                  <a:lnTo>
                    <a:pt x="0" y="131099"/>
                  </a:lnTo>
                  <a:lnTo>
                    <a:pt x="644" y="135568"/>
                  </a:lnTo>
                  <a:lnTo>
                    <a:pt x="644" y="161594"/>
                  </a:lnTo>
                  <a:lnTo>
                    <a:pt x="85014" y="202718"/>
                  </a:lnTo>
                  <a:lnTo>
                    <a:pt x="89665" y="206039"/>
                  </a:lnTo>
                  <a:lnTo>
                    <a:pt x="96535" y="206039"/>
                  </a:lnTo>
                  <a:lnTo>
                    <a:pt x="101186" y="202718"/>
                  </a:lnTo>
                  <a:lnTo>
                    <a:pt x="214825" y="147947"/>
                  </a:lnTo>
                  <a:lnTo>
                    <a:pt x="214825" y="132850"/>
                  </a:lnTo>
                  <a:lnTo>
                    <a:pt x="224066" y="132131"/>
                  </a:lnTo>
                  <a:lnTo>
                    <a:pt x="232402" y="129091"/>
                  </a:lnTo>
                  <a:lnTo>
                    <a:pt x="239248" y="124036"/>
                  </a:lnTo>
                  <a:lnTo>
                    <a:pt x="244022" y="117270"/>
                  </a:lnTo>
                  <a:lnTo>
                    <a:pt x="244022" y="103925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2940442" y="7645135"/>
              <a:ext cx="913130" cy="1014730"/>
            </a:xfrm>
            <a:custGeom>
              <a:avLst/>
              <a:gdLst/>
              <a:ahLst/>
              <a:cxnLst/>
              <a:rect l="l" t="t" r="r" b="b"/>
              <a:pathLst>
                <a:path w="913129" h="1014729">
                  <a:moveTo>
                    <a:pt x="912828" y="0"/>
                  </a:moveTo>
                  <a:lnTo>
                    <a:pt x="0" y="1014255"/>
                  </a:lnTo>
                </a:path>
              </a:pathLst>
            </a:custGeom>
            <a:ln w="143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2644323" y="8116031"/>
              <a:ext cx="1499870" cy="73025"/>
            </a:xfrm>
            <a:custGeom>
              <a:avLst/>
              <a:gdLst/>
              <a:ahLst/>
              <a:cxnLst/>
              <a:rect l="l" t="t" r="r" b="b"/>
              <a:pathLst>
                <a:path w="1499870" h="73025">
                  <a:moveTo>
                    <a:pt x="1499698" y="0"/>
                  </a:moveTo>
                  <a:lnTo>
                    <a:pt x="0" y="0"/>
                  </a:lnTo>
                  <a:lnTo>
                    <a:pt x="0" y="72464"/>
                  </a:lnTo>
                  <a:lnTo>
                    <a:pt x="1499698" y="72464"/>
                  </a:lnTo>
                  <a:lnTo>
                    <a:pt x="1499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5141364" y="8368387"/>
              <a:ext cx="213360" cy="749300"/>
            </a:xfrm>
            <a:custGeom>
              <a:avLst/>
              <a:gdLst/>
              <a:ahLst/>
              <a:cxnLst/>
              <a:rect l="l" t="t" r="r" b="b"/>
              <a:pathLst>
                <a:path w="213360" h="749300">
                  <a:moveTo>
                    <a:pt x="71" y="201087"/>
                  </a:moveTo>
                  <a:lnTo>
                    <a:pt x="0" y="201087"/>
                  </a:lnTo>
                  <a:lnTo>
                    <a:pt x="0" y="0"/>
                  </a:lnTo>
                </a:path>
                <a:path w="213360" h="749300">
                  <a:moveTo>
                    <a:pt x="212964" y="393660"/>
                  </a:moveTo>
                  <a:lnTo>
                    <a:pt x="212964" y="393660"/>
                  </a:lnTo>
                  <a:lnTo>
                    <a:pt x="212964" y="748873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5360483" y="9158324"/>
              <a:ext cx="224790" cy="134620"/>
            </a:xfrm>
            <a:custGeom>
              <a:avLst/>
              <a:gdLst/>
              <a:ahLst/>
              <a:cxnLst/>
              <a:rect l="l" t="t" r="r" b="b"/>
              <a:pathLst>
                <a:path w="224789" h="134620">
                  <a:moveTo>
                    <a:pt x="165376" y="0"/>
                  </a:moveTo>
                  <a:lnTo>
                    <a:pt x="0" y="134390"/>
                  </a:lnTo>
                  <a:lnTo>
                    <a:pt x="81221" y="134390"/>
                  </a:lnTo>
                  <a:lnTo>
                    <a:pt x="120629" y="127755"/>
                  </a:lnTo>
                  <a:lnTo>
                    <a:pt x="157326" y="114694"/>
                  </a:lnTo>
                  <a:lnTo>
                    <a:pt x="218403" y="71226"/>
                  </a:lnTo>
                  <a:lnTo>
                    <a:pt x="224654" y="52604"/>
                  </a:lnTo>
                  <a:lnTo>
                    <a:pt x="222151" y="34021"/>
                  </a:lnTo>
                  <a:lnTo>
                    <a:pt x="194072" y="5440"/>
                  </a:lnTo>
                  <a:lnTo>
                    <a:pt x="16537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7" name="object 367" descr="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360483" y="9190951"/>
              <a:ext cx="153998" cy="101763"/>
            </a:xfrm>
            <a:prstGeom prst="rect">
              <a:avLst/>
            </a:prstGeom>
          </p:spPr>
        </p:pic>
        <p:sp>
          <p:nvSpPr>
            <p:cNvPr id="368" name="object 368" descr=""/>
            <p:cNvSpPr/>
            <p:nvPr/>
          </p:nvSpPr>
          <p:spPr>
            <a:xfrm>
              <a:off x="5360483" y="9190951"/>
              <a:ext cx="154305" cy="102235"/>
            </a:xfrm>
            <a:custGeom>
              <a:avLst/>
              <a:gdLst/>
              <a:ahLst/>
              <a:cxnLst/>
              <a:rect l="l" t="t" r="r" b="b"/>
              <a:pathLst>
                <a:path w="154304" h="102234">
                  <a:moveTo>
                    <a:pt x="71" y="75447"/>
                  </a:moveTo>
                  <a:lnTo>
                    <a:pt x="153998" y="0"/>
                  </a:lnTo>
                  <a:lnTo>
                    <a:pt x="143550" y="31582"/>
                  </a:lnTo>
                  <a:lnTo>
                    <a:pt x="0" y="101763"/>
                  </a:lnTo>
                  <a:lnTo>
                    <a:pt x="71" y="75447"/>
                  </a:lnTo>
                  <a:close/>
                </a:path>
              </a:pathLst>
            </a:custGeom>
            <a:ln w="45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9" name="object 369" descr="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493514" y="9057605"/>
              <a:ext cx="68769" cy="143756"/>
            </a:xfrm>
            <a:prstGeom prst="rect">
              <a:avLst/>
            </a:prstGeom>
          </p:spPr>
        </p:pic>
        <p:sp>
          <p:nvSpPr>
            <p:cNvPr id="370" name="object 370" descr=""/>
            <p:cNvSpPr/>
            <p:nvPr/>
          </p:nvSpPr>
          <p:spPr>
            <a:xfrm>
              <a:off x="5493514" y="9057605"/>
              <a:ext cx="69215" cy="144145"/>
            </a:xfrm>
            <a:custGeom>
              <a:avLst/>
              <a:gdLst/>
              <a:ahLst/>
              <a:cxnLst/>
              <a:rect l="l" t="t" r="r" b="b"/>
              <a:pathLst>
                <a:path w="69214" h="144145">
                  <a:moveTo>
                    <a:pt x="0" y="143756"/>
                  </a:moveTo>
                  <a:lnTo>
                    <a:pt x="50450" y="0"/>
                  </a:lnTo>
                  <a:lnTo>
                    <a:pt x="68769" y="0"/>
                  </a:lnTo>
                  <a:lnTo>
                    <a:pt x="20967" y="133345"/>
                  </a:lnTo>
                  <a:lnTo>
                    <a:pt x="0" y="143756"/>
                  </a:lnTo>
                  <a:close/>
                </a:path>
              </a:pathLst>
            </a:custGeom>
            <a:ln w="50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1" name="object 37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0213" y="8953854"/>
              <a:ext cx="232071" cy="103750"/>
            </a:xfrm>
            <a:prstGeom prst="rect">
              <a:avLst/>
            </a:prstGeom>
          </p:spPr>
        </p:pic>
        <p:sp>
          <p:nvSpPr>
            <p:cNvPr id="372" name="object 372" descr=""/>
            <p:cNvSpPr/>
            <p:nvPr/>
          </p:nvSpPr>
          <p:spPr>
            <a:xfrm>
              <a:off x="5330213" y="8953854"/>
              <a:ext cx="232410" cy="104139"/>
            </a:xfrm>
            <a:custGeom>
              <a:avLst/>
              <a:gdLst/>
              <a:ahLst/>
              <a:cxnLst/>
              <a:rect l="l" t="t" r="r" b="b"/>
              <a:pathLst>
                <a:path w="232410" h="104140">
                  <a:moveTo>
                    <a:pt x="0" y="585"/>
                  </a:moveTo>
                  <a:lnTo>
                    <a:pt x="18892" y="0"/>
                  </a:lnTo>
                  <a:lnTo>
                    <a:pt x="167380" y="66389"/>
                  </a:lnTo>
                  <a:lnTo>
                    <a:pt x="232071" y="103750"/>
                  </a:lnTo>
                  <a:lnTo>
                    <a:pt x="213751" y="103750"/>
                  </a:lnTo>
                  <a:lnTo>
                    <a:pt x="170747" y="83513"/>
                  </a:lnTo>
                  <a:lnTo>
                    <a:pt x="127866" y="63078"/>
                  </a:lnTo>
                  <a:lnTo>
                    <a:pt x="85112" y="42444"/>
                  </a:lnTo>
                  <a:lnTo>
                    <a:pt x="42489" y="21614"/>
                  </a:lnTo>
                  <a:lnTo>
                    <a:pt x="0" y="585"/>
                  </a:lnTo>
                  <a:close/>
                </a:path>
              </a:pathLst>
            </a:custGeom>
            <a:ln w="44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3" name="object 373" descr="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146445" y="9097611"/>
              <a:ext cx="347069" cy="168786"/>
            </a:xfrm>
            <a:prstGeom prst="rect">
              <a:avLst/>
            </a:prstGeom>
          </p:spPr>
        </p:pic>
        <p:sp>
          <p:nvSpPr>
            <p:cNvPr id="374" name="object 374" descr=""/>
            <p:cNvSpPr/>
            <p:nvPr/>
          </p:nvSpPr>
          <p:spPr>
            <a:xfrm>
              <a:off x="5146445" y="9097611"/>
              <a:ext cx="347345" cy="168910"/>
            </a:xfrm>
            <a:custGeom>
              <a:avLst/>
              <a:gdLst/>
              <a:ahLst/>
              <a:cxnLst/>
              <a:rect l="l" t="t" r="r" b="b"/>
              <a:pathLst>
                <a:path w="347345" h="168909">
                  <a:moveTo>
                    <a:pt x="0" y="65265"/>
                  </a:moveTo>
                  <a:lnTo>
                    <a:pt x="133890" y="0"/>
                  </a:lnTo>
                  <a:lnTo>
                    <a:pt x="347069" y="103750"/>
                  </a:lnTo>
                  <a:lnTo>
                    <a:pt x="214109" y="168786"/>
                  </a:lnTo>
                  <a:lnTo>
                    <a:pt x="167475" y="154321"/>
                  </a:lnTo>
                  <a:lnTo>
                    <a:pt x="122523" y="136628"/>
                  </a:lnTo>
                  <a:lnTo>
                    <a:pt x="79478" y="115815"/>
                  </a:lnTo>
                  <a:lnTo>
                    <a:pt x="38562" y="91992"/>
                  </a:lnTo>
                  <a:lnTo>
                    <a:pt x="0" y="65265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5" name="object 375" descr="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280335" y="8953854"/>
              <a:ext cx="263629" cy="247513"/>
            </a:xfrm>
            <a:prstGeom prst="rect">
              <a:avLst/>
            </a:prstGeom>
          </p:spPr>
        </p:pic>
        <p:sp>
          <p:nvSpPr>
            <p:cNvPr id="376" name="object 376" descr=""/>
            <p:cNvSpPr/>
            <p:nvPr/>
          </p:nvSpPr>
          <p:spPr>
            <a:xfrm>
              <a:off x="5280335" y="8953854"/>
              <a:ext cx="264160" cy="247650"/>
            </a:xfrm>
            <a:custGeom>
              <a:avLst/>
              <a:gdLst/>
              <a:ahLst/>
              <a:cxnLst/>
              <a:rect l="l" t="t" r="r" b="b"/>
              <a:pathLst>
                <a:path w="264160" h="247650">
                  <a:moveTo>
                    <a:pt x="213179" y="247513"/>
                  </a:moveTo>
                  <a:lnTo>
                    <a:pt x="170612" y="226638"/>
                  </a:lnTo>
                  <a:lnTo>
                    <a:pt x="128010" y="205825"/>
                  </a:lnTo>
                  <a:lnTo>
                    <a:pt x="85374" y="185075"/>
                  </a:lnTo>
                  <a:lnTo>
                    <a:pt x="42704" y="164388"/>
                  </a:lnTo>
                  <a:lnTo>
                    <a:pt x="0" y="143762"/>
                  </a:lnTo>
                  <a:lnTo>
                    <a:pt x="50521" y="0"/>
                  </a:lnTo>
                  <a:lnTo>
                    <a:pt x="263629" y="103750"/>
                  </a:lnTo>
                  <a:lnTo>
                    <a:pt x="213179" y="247507"/>
                  </a:lnTo>
                  <a:close/>
                </a:path>
              </a:pathLst>
            </a:custGeom>
            <a:ln w="4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7" name="object 377" descr="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146445" y="9162877"/>
              <a:ext cx="214109" cy="129837"/>
            </a:xfrm>
            <a:prstGeom prst="rect">
              <a:avLst/>
            </a:prstGeom>
          </p:spPr>
        </p:pic>
        <p:pic>
          <p:nvPicPr>
            <p:cNvPr id="378" name="object 378" descr="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144134" y="9160566"/>
              <a:ext cx="218731" cy="134459"/>
            </a:xfrm>
            <a:prstGeom prst="rect">
              <a:avLst/>
            </a:prstGeom>
          </p:spPr>
        </p:pic>
        <p:sp>
          <p:nvSpPr>
            <p:cNvPr id="379" name="object 379" descr=""/>
            <p:cNvSpPr/>
            <p:nvPr/>
          </p:nvSpPr>
          <p:spPr>
            <a:xfrm>
              <a:off x="5146445" y="8953854"/>
              <a:ext cx="415925" cy="339090"/>
            </a:xfrm>
            <a:custGeom>
              <a:avLst/>
              <a:gdLst/>
              <a:ahLst/>
              <a:cxnLst/>
              <a:rect l="l" t="t" r="r" b="b"/>
              <a:pathLst>
                <a:path w="415925" h="339090">
                  <a:moveTo>
                    <a:pt x="214038" y="338860"/>
                  </a:moveTo>
                  <a:lnTo>
                    <a:pt x="357589" y="268678"/>
                  </a:lnTo>
                  <a:lnTo>
                    <a:pt x="415839" y="103750"/>
                  </a:lnTo>
                  <a:lnTo>
                    <a:pt x="202660" y="0"/>
                  </a:lnTo>
                  <a:lnTo>
                    <a:pt x="184412" y="0"/>
                  </a:lnTo>
                  <a:lnTo>
                    <a:pt x="133890" y="143756"/>
                  </a:lnTo>
                  <a:lnTo>
                    <a:pt x="0" y="209022"/>
                  </a:lnTo>
                  <a:lnTo>
                    <a:pt x="0" y="233587"/>
                  </a:lnTo>
                  <a:lnTo>
                    <a:pt x="37593" y="261805"/>
                  </a:lnTo>
                  <a:lnTo>
                    <a:pt x="78113" y="286598"/>
                  </a:lnTo>
                  <a:lnTo>
                    <a:pt x="121240" y="307810"/>
                  </a:lnTo>
                  <a:lnTo>
                    <a:pt x="166655" y="325283"/>
                  </a:lnTo>
                  <a:lnTo>
                    <a:pt x="214038" y="338860"/>
                  </a:lnTo>
                  <a:close/>
                </a:path>
              </a:pathLst>
            </a:custGeom>
            <a:ln w="97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5296150" y="8970756"/>
              <a:ext cx="189230" cy="215900"/>
            </a:xfrm>
            <a:custGeom>
              <a:avLst/>
              <a:gdLst/>
              <a:ahLst/>
              <a:cxnLst/>
              <a:rect l="l" t="t" r="r" b="b"/>
              <a:pathLst>
                <a:path w="189229" h="215900">
                  <a:moveTo>
                    <a:pt x="44081" y="0"/>
                  </a:moveTo>
                  <a:lnTo>
                    <a:pt x="0" y="124221"/>
                  </a:lnTo>
                  <a:lnTo>
                    <a:pt x="188777" y="215810"/>
                  </a:lnTo>
                </a:path>
              </a:pathLst>
            </a:custGeom>
            <a:ln w="48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5372648" y="9226041"/>
              <a:ext cx="92075" cy="60960"/>
            </a:xfrm>
            <a:custGeom>
              <a:avLst/>
              <a:gdLst/>
              <a:ahLst/>
              <a:cxnLst/>
              <a:rect l="l" t="t" r="r" b="b"/>
              <a:pathLst>
                <a:path w="92075" h="60959">
                  <a:moveTo>
                    <a:pt x="91883" y="0"/>
                  </a:moveTo>
                  <a:lnTo>
                    <a:pt x="0" y="44915"/>
                  </a:lnTo>
                  <a:lnTo>
                    <a:pt x="0" y="60356"/>
                  </a:lnTo>
                </a:path>
              </a:pathLst>
            </a:custGeom>
            <a:ln w="4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2" name="object 382" descr="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301946" y="8970756"/>
              <a:ext cx="226203" cy="215810"/>
            </a:xfrm>
            <a:prstGeom prst="rect">
              <a:avLst/>
            </a:prstGeom>
          </p:spPr>
        </p:pic>
        <p:sp>
          <p:nvSpPr>
            <p:cNvPr id="383" name="object 383" descr=""/>
            <p:cNvSpPr/>
            <p:nvPr/>
          </p:nvSpPr>
          <p:spPr>
            <a:xfrm>
              <a:off x="5301946" y="8970756"/>
              <a:ext cx="226695" cy="215900"/>
            </a:xfrm>
            <a:custGeom>
              <a:avLst/>
              <a:gdLst/>
              <a:ahLst/>
              <a:cxnLst/>
              <a:rect l="l" t="t" r="r" b="b"/>
              <a:pathLst>
                <a:path w="226695" h="215900">
                  <a:moveTo>
                    <a:pt x="0" y="122814"/>
                  </a:moveTo>
                  <a:lnTo>
                    <a:pt x="42435" y="2101"/>
                  </a:lnTo>
                  <a:lnTo>
                    <a:pt x="38284" y="0"/>
                  </a:lnTo>
                  <a:lnTo>
                    <a:pt x="85529" y="22490"/>
                  </a:lnTo>
                  <a:lnTo>
                    <a:pt x="132593" y="45252"/>
                  </a:lnTo>
                  <a:lnTo>
                    <a:pt x="179482" y="68283"/>
                  </a:lnTo>
                  <a:lnTo>
                    <a:pt x="226203" y="91582"/>
                  </a:lnTo>
                  <a:lnTo>
                    <a:pt x="182980" y="215810"/>
                  </a:lnTo>
                  <a:lnTo>
                    <a:pt x="183839" y="212301"/>
                  </a:lnTo>
                  <a:lnTo>
                    <a:pt x="137574" y="190367"/>
                  </a:lnTo>
                  <a:lnTo>
                    <a:pt x="91517" y="168142"/>
                  </a:lnTo>
                  <a:lnTo>
                    <a:pt x="45661" y="145625"/>
                  </a:lnTo>
                  <a:lnTo>
                    <a:pt x="0" y="122814"/>
                  </a:lnTo>
                  <a:close/>
                </a:path>
              </a:pathLst>
            </a:custGeom>
            <a:ln w="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5176572" y="9109682"/>
              <a:ext cx="292100" cy="142240"/>
            </a:xfrm>
            <a:custGeom>
              <a:avLst/>
              <a:gdLst/>
              <a:ahLst/>
              <a:cxnLst/>
              <a:rect l="l" t="t" r="r" b="b"/>
              <a:pathLst>
                <a:path w="292100" h="142240">
                  <a:moveTo>
                    <a:pt x="190995" y="123883"/>
                  </a:moveTo>
                  <a:lnTo>
                    <a:pt x="172890" y="132693"/>
                  </a:lnTo>
                  <a:lnTo>
                    <a:pt x="192140" y="142053"/>
                  </a:lnTo>
                  <a:lnTo>
                    <a:pt x="210173" y="133249"/>
                  </a:lnTo>
                  <a:lnTo>
                    <a:pt x="190995" y="123883"/>
                  </a:lnTo>
                  <a:close/>
                </a:path>
                <a:path w="292100" h="142240">
                  <a:moveTo>
                    <a:pt x="218117" y="110676"/>
                  </a:moveTo>
                  <a:lnTo>
                    <a:pt x="200012" y="119481"/>
                  </a:lnTo>
                  <a:lnTo>
                    <a:pt x="219262" y="128847"/>
                  </a:lnTo>
                  <a:lnTo>
                    <a:pt x="237295" y="120036"/>
                  </a:lnTo>
                  <a:lnTo>
                    <a:pt x="218117" y="110676"/>
                  </a:lnTo>
                  <a:close/>
                </a:path>
                <a:path w="292100" h="142240">
                  <a:moveTo>
                    <a:pt x="162156" y="109843"/>
                  </a:moveTo>
                  <a:lnTo>
                    <a:pt x="144123" y="118647"/>
                  </a:lnTo>
                  <a:lnTo>
                    <a:pt x="163301" y="128007"/>
                  </a:lnTo>
                  <a:lnTo>
                    <a:pt x="181406" y="119203"/>
                  </a:lnTo>
                  <a:lnTo>
                    <a:pt x="162156" y="109843"/>
                  </a:lnTo>
                  <a:close/>
                </a:path>
                <a:path w="292100" h="142240">
                  <a:moveTo>
                    <a:pt x="245238" y="97470"/>
                  </a:moveTo>
                  <a:lnTo>
                    <a:pt x="227133" y="106274"/>
                  </a:lnTo>
                  <a:lnTo>
                    <a:pt x="246383" y="115634"/>
                  </a:lnTo>
                  <a:lnTo>
                    <a:pt x="264416" y="106830"/>
                  </a:lnTo>
                  <a:lnTo>
                    <a:pt x="245238" y="97470"/>
                  </a:lnTo>
                  <a:close/>
                </a:path>
                <a:path w="292100" h="142240">
                  <a:moveTo>
                    <a:pt x="189278" y="96630"/>
                  </a:moveTo>
                  <a:lnTo>
                    <a:pt x="171173" y="105441"/>
                  </a:lnTo>
                  <a:lnTo>
                    <a:pt x="190423" y="114801"/>
                  </a:lnTo>
                  <a:lnTo>
                    <a:pt x="208528" y="105996"/>
                  </a:lnTo>
                  <a:lnTo>
                    <a:pt x="189278" y="96630"/>
                  </a:lnTo>
                  <a:close/>
                </a:path>
                <a:path w="292100" h="142240">
                  <a:moveTo>
                    <a:pt x="75711" y="67711"/>
                  </a:moveTo>
                  <a:lnTo>
                    <a:pt x="57606" y="76522"/>
                  </a:lnTo>
                  <a:lnTo>
                    <a:pt x="134462" y="113967"/>
                  </a:lnTo>
                  <a:lnTo>
                    <a:pt x="152567" y="105163"/>
                  </a:lnTo>
                  <a:lnTo>
                    <a:pt x="75711" y="67711"/>
                  </a:lnTo>
                  <a:close/>
                </a:path>
                <a:path w="292100" h="142240">
                  <a:moveTo>
                    <a:pt x="272360" y="84257"/>
                  </a:moveTo>
                  <a:lnTo>
                    <a:pt x="254255" y="93068"/>
                  </a:lnTo>
                  <a:lnTo>
                    <a:pt x="273433" y="102427"/>
                  </a:lnTo>
                  <a:lnTo>
                    <a:pt x="291538" y="93623"/>
                  </a:lnTo>
                  <a:lnTo>
                    <a:pt x="272360" y="84257"/>
                  </a:lnTo>
                  <a:close/>
                </a:path>
                <a:path w="292100" h="142240">
                  <a:moveTo>
                    <a:pt x="216399" y="83424"/>
                  </a:moveTo>
                  <a:lnTo>
                    <a:pt x="198294" y="92228"/>
                  </a:lnTo>
                  <a:lnTo>
                    <a:pt x="217544" y="101594"/>
                  </a:lnTo>
                  <a:lnTo>
                    <a:pt x="235577" y="92790"/>
                  </a:lnTo>
                  <a:lnTo>
                    <a:pt x="216399" y="83424"/>
                  </a:lnTo>
                  <a:close/>
                </a:path>
                <a:path w="292100" h="142240">
                  <a:moveTo>
                    <a:pt x="160439" y="82590"/>
                  </a:moveTo>
                  <a:lnTo>
                    <a:pt x="142405" y="91395"/>
                  </a:lnTo>
                  <a:lnTo>
                    <a:pt x="161584" y="100761"/>
                  </a:lnTo>
                  <a:lnTo>
                    <a:pt x="179689" y="91950"/>
                  </a:lnTo>
                  <a:lnTo>
                    <a:pt x="160439" y="82590"/>
                  </a:lnTo>
                  <a:close/>
                </a:path>
                <a:path w="292100" h="142240">
                  <a:moveTo>
                    <a:pt x="243521" y="70217"/>
                  </a:moveTo>
                  <a:lnTo>
                    <a:pt x="225416" y="79022"/>
                  </a:lnTo>
                  <a:lnTo>
                    <a:pt x="244666" y="88381"/>
                  </a:lnTo>
                  <a:lnTo>
                    <a:pt x="262699" y="79577"/>
                  </a:lnTo>
                  <a:lnTo>
                    <a:pt x="243521" y="70217"/>
                  </a:lnTo>
                  <a:close/>
                </a:path>
                <a:path w="292100" h="142240">
                  <a:moveTo>
                    <a:pt x="187560" y="69384"/>
                  </a:moveTo>
                  <a:lnTo>
                    <a:pt x="169455" y="78188"/>
                  </a:lnTo>
                  <a:lnTo>
                    <a:pt x="188705" y="87548"/>
                  </a:lnTo>
                  <a:lnTo>
                    <a:pt x="206810" y="78744"/>
                  </a:lnTo>
                  <a:lnTo>
                    <a:pt x="187560" y="69384"/>
                  </a:lnTo>
                  <a:close/>
                </a:path>
                <a:path w="292100" h="142240">
                  <a:moveTo>
                    <a:pt x="131600" y="68550"/>
                  </a:moveTo>
                  <a:lnTo>
                    <a:pt x="113566" y="77355"/>
                  </a:lnTo>
                  <a:lnTo>
                    <a:pt x="132745" y="86715"/>
                  </a:lnTo>
                  <a:lnTo>
                    <a:pt x="150850" y="77910"/>
                  </a:lnTo>
                  <a:lnTo>
                    <a:pt x="131600" y="68550"/>
                  </a:lnTo>
                  <a:close/>
                </a:path>
                <a:path w="292100" h="142240">
                  <a:moveTo>
                    <a:pt x="214682" y="56171"/>
                  </a:moveTo>
                  <a:lnTo>
                    <a:pt x="196577" y="64982"/>
                  </a:lnTo>
                  <a:lnTo>
                    <a:pt x="215827" y="74342"/>
                  </a:lnTo>
                  <a:lnTo>
                    <a:pt x="233860" y="65537"/>
                  </a:lnTo>
                  <a:lnTo>
                    <a:pt x="214682" y="56171"/>
                  </a:lnTo>
                  <a:close/>
                </a:path>
                <a:path w="292100" h="142240">
                  <a:moveTo>
                    <a:pt x="158721" y="55338"/>
                  </a:moveTo>
                  <a:lnTo>
                    <a:pt x="140688" y="64142"/>
                  </a:lnTo>
                  <a:lnTo>
                    <a:pt x="159866" y="73508"/>
                  </a:lnTo>
                  <a:lnTo>
                    <a:pt x="177971" y="64704"/>
                  </a:lnTo>
                  <a:lnTo>
                    <a:pt x="158721" y="55338"/>
                  </a:lnTo>
                  <a:close/>
                </a:path>
                <a:path w="292100" h="142240">
                  <a:moveTo>
                    <a:pt x="102832" y="54505"/>
                  </a:moveTo>
                  <a:lnTo>
                    <a:pt x="84727" y="63309"/>
                  </a:lnTo>
                  <a:lnTo>
                    <a:pt x="103977" y="72675"/>
                  </a:lnTo>
                  <a:lnTo>
                    <a:pt x="122011" y="63864"/>
                  </a:lnTo>
                  <a:lnTo>
                    <a:pt x="102832" y="54505"/>
                  </a:lnTo>
                  <a:close/>
                </a:path>
                <a:path w="292100" h="142240">
                  <a:moveTo>
                    <a:pt x="46872" y="53671"/>
                  </a:moveTo>
                  <a:lnTo>
                    <a:pt x="28767" y="62476"/>
                  </a:lnTo>
                  <a:lnTo>
                    <a:pt x="48017" y="71836"/>
                  </a:lnTo>
                  <a:lnTo>
                    <a:pt x="66122" y="63031"/>
                  </a:lnTo>
                  <a:lnTo>
                    <a:pt x="46872" y="53671"/>
                  </a:lnTo>
                  <a:close/>
                </a:path>
                <a:path w="292100" h="142240">
                  <a:moveTo>
                    <a:pt x="185843" y="42131"/>
                  </a:moveTo>
                  <a:lnTo>
                    <a:pt x="167809" y="50936"/>
                  </a:lnTo>
                  <a:lnTo>
                    <a:pt x="186988" y="60296"/>
                  </a:lnTo>
                  <a:lnTo>
                    <a:pt x="205093" y="51491"/>
                  </a:lnTo>
                  <a:lnTo>
                    <a:pt x="185843" y="42131"/>
                  </a:lnTo>
                  <a:close/>
                </a:path>
                <a:path w="292100" h="142240">
                  <a:moveTo>
                    <a:pt x="129882" y="41298"/>
                  </a:moveTo>
                  <a:lnTo>
                    <a:pt x="111849" y="50102"/>
                  </a:lnTo>
                  <a:lnTo>
                    <a:pt x="131027" y="59462"/>
                  </a:lnTo>
                  <a:lnTo>
                    <a:pt x="149132" y="50658"/>
                  </a:lnTo>
                  <a:lnTo>
                    <a:pt x="129882" y="41298"/>
                  </a:lnTo>
                  <a:close/>
                </a:path>
                <a:path w="292100" h="142240">
                  <a:moveTo>
                    <a:pt x="73993" y="40465"/>
                  </a:moveTo>
                  <a:lnTo>
                    <a:pt x="55888" y="49269"/>
                  </a:lnTo>
                  <a:lnTo>
                    <a:pt x="75138" y="58629"/>
                  </a:lnTo>
                  <a:lnTo>
                    <a:pt x="93172" y="49825"/>
                  </a:lnTo>
                  <a:lnTo>
                    <a:pt x="73993" y="40465"/>
                  </a:lnTo>
                  <a:close/>
                </a:path>
                <a:path w="292100" h="142240">
                  <a:moveTo>
                    <a:pt x="18033" y="39625"/>
                  </a:moveTo>
                  <a:lnTo>
                    <a:pt x="0" y="48436"/>
                  </a:lnTo>
                  <a:lnTo>
                    <a:pt x="19178" y="57796"/>
                  </a:lnTo>
                  <a:lnTo>
                    <a:pt x="37283" y="48991"/>
                  </a:lnTo>
                  <a:lnTo>
                    <a:pt x="18033" y="39625"/>
                  </a:lnTo>
                  <a:close/>
                </a:path>
                <a:path w="292100" h="142240">
                  <a:moveTo>
                    <a:pt x="157004" y="28085"/>
                  </a:moveTo>
                  <a:lnTo>
                    <a:pt x="138970" y="36896"/>
                  </a:lnTo>
                  <a:lnTo>
                    <a:pt x="158149" y="46256"/>
                  </a:lnTo>
                  <a:lnTo>
                    <a:pt x="176254" y="37451"/>
                  </a:lnTo>
                  <a:lnTo>
                    <a:pt x="157004" y="28085"/>
                  </a:lnTo>
                  <a:close/>
                </a:path>
                <a:path w="292100" h="142240">
                  <a:moveTo>
                    <a:pt x="101115" y="27252"/>
                  </a:moveTo>
                  <a:lnTo>
                    <a:pt x="83010" y="36056"/>
                  </a:lnTo>
                  <a:lnTo>
                    <a:pt x="102260" y="45422"/>
                  </a:lnTo>
                  <a:lnTo>
                    <a:pt x="120293" y="36618"/>
                  </a:lnTo>
                  <a:lnTo>
                    <a:pt x="101115" y="27252"/>
                  </a:lnTo>
                  <a:close/>
                </a:path>
                <a:path w="292100" h="142240">
                  <a:moveTo>
                    <a:pt x="45154" y="26419"/>
                  </a:moveTo>
                  <a:lnTo>
                    <a:pt x="27049" y="35223"/>
                  </a:lnTo>
                  <a:lnTo>
                    <a:pt x="46299" y="44589"/>
                  </a:lnTo>
                  <a:lnTo>
                    <a:pt x="64404" y="35779"/>
                  </a:lnTo>
                  <a:lnTo>
                    <a:pt x="45154" y="26419"/>
                  </a:lnTo>
                  <a:close/>
                </a:path>
                <a:path w="292100" h="142240">
                  <a:moveTo>
                    <a:pt x="128236" y="14045"/>
                  </a:moveTo>
                  <a:lnTo>
                    <a:pt x="110131" y="22850"/>
                  </a:lnTo>
                  <a:lnTo>
                    <a:pt x="129381" y="32210"/>
                  </a:lnTo>
                  <a:lnTo>
                    <a:pt x="147415" y="23405"/>
                  </a:lnTo>
                  <a:lnTo>
                    <a:pt x="128236" y="14045"/>
                  </a:lnTo>
                  <a:close/>
                </a:path>
                <a:path w="292100" h="142240">
                  <a:moveTo>
                    <a:pt x="72276" y="13212"/>
                  </a:moveTo>
                  <a:lnTo>
                    <a:pt x="54171" y="22016"/>
                  </a:lnTo>
                  <a:lnTo>
                    <a:pt x="73421" y="31376"/>
                  </a:lnTo>
                  <a:lnTo>
                    <a:pt x="91454" y="22572"/>
                  </a:lnTo>
                  <a:lnTo>
                    <a:pt x="72276" y="13212"/>
                  </a:lnTo>
                  <a:close/>
                </a:path>
                <a:path w="292100" h="142240">
                  <a:moveTo>
                    <a:pt x="99397" y="0"/>
                  </a:moveTo>
                  <a:lnTo>
                    <a:pt x="81293" y="8810"/>
                  </a:lnTo>
                  <a:lnTo>
                    <a:pt x="100542" y="18170"/>
                  </a:lnTo>
                  <a:lnTo>
                    <a:pt x="118576" y="9365"/>
                  </a:lnTo>
                  <a:lnTo>
                    <a:pt x="99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5176572" y="9118493"/>
              <a:ext cx="292100" cy="137160"/>
            </a:xfrm>
            <a:custGeom>
              <a:avLst/>
              <a:gdLst/>
              <a:ahLst/>
              <a:cxnLst/>
              <a:rect l="l" t="t" r="r" b="b"/>
              <a:pathLst>
                <a:path w="292100" h="137159">
                  <a:moveTo>
                    <a:pt x="81293" y="0"/>
                  </a:moveTo>
                  <a:lnTo>
                    <a:pt x="81293" y="3508"/>
                  </a:lnTo>
                  <a:lnTo>
                    <a:pt x="100542" y="12868"/>
                  </a:lnTo>
                  <a:lnTo>
                    <a:pt x="100542" y="9359"/>
                  </a:lnTo>
                  <a:lnTo>
                    <a:pt x="81293" y="0"/>
                  </a:lnTo>
                  <a:close/>
                </a:path>
                <a:path w="292100" h="137159">
                  <a:moveTo>
                    <a:pt x="118576" y="555"/>
                  </a:moveTo>
                  <a:lnTo>
                    <a:pt x="100542" y="9359"/>
                  </a:lnTo>
                  <a:lnTo>
                    <a:pt x="100542" y="12868"/>
                  </a:lnTo>
                  <a:lnTo>
                    <a:pt x="118576" y="4064"/>
                  </a:lnTo>
                  <a:lnTo>
                    <a:pt x="118576" y="555"/>
                  </a:lnTo>
                  <a:close/>
                </a:path>
                <a:path w="292100" h="137159">
                  <a:moveTo>
                    <a:pt x="110131" y="14039"/>
                  </a:moveTo>
                  <a:lnTo>
                    <a:pt x="110131" y="17548"/>
                  </a:lnTo>
                  <a:lnTo>
                    <a:pt x="129381" y="26908"/>
                  </a:lnTo>
                  <a:lnTo>
                    <a:pt x="129381" y="23399"/>
                  </a:lnTo>
                  <a:lnTo>
                    <a:pt x="110131" y="14039"/>
                  </a:lnTo>
                  <a:close/>
                </a:path>
                <a:path w="292100" h="137159">
                  <a:moveTo>
                    <a:pt x="147415" y="14595"/>
                  </a:moveTo>
                  <a:lnTo>
                    <a:pt x="129381" y="23399"/>
                  </a:lnTo>
                  <a:lnTo>
                    <a:pt x="129381" y="26908"/>
                  </a:lnTo>
                  <a:lnTo>
                    <a:pt x="147415" y="18103"/>
                  </a:lnTo>
                  <a:lnTo>
                    <a:pt x="147415" y="14595"/>
                  </a:lnTo>
                  <a:close/>
                </a:path>
                <a:path w="292100" h="137159">
                  <a:moveTo>
                    <a:pt x="138970" y="28085"/>
                  </a:moveTo>
                  <a:lnTo>
                    <a:pt x="138970" y="31594"/>
                  </a:lnTo>
                  <a:lnTo>
                    <a:pt x="158149" y="40954"/>
                  </a:lnTo>
                  <a:lnTo>
                    <a:pt x="158149" y="37445"/>
                  </a:lnTo>
                  <a:lnTo>
                    <a:pt x="138970" y="28085"/>
                  </a:lnTo>
                  <a:close/>
                </a:path>
                <a:path w="292100" h="137159">
                  <a:moveTo>
                    <a:pt x="176254" y="28641"/>
                  </a:moveTo>
                  <a:lnTo>
                    <a:pt x="158149" y="37445"/>
                  </a:lnTo>
                  <a:lnTo>
                    <a:pt x="158149" y="40954"/>
                  </a:lnTo>
                  <a:lnTo>
                    <a:pt x="176254" y="32149"/>
                  </a:lnTo>
                  <a:lnTo>
                    <a:pt x="176254" y="28641"/>
                  </a:lnTo>
                  <a:close/>
                </a:path>
                <a:path w="292100" h="137159">
                  <a:moveTo>
                    <a:pt x="167809" y="42125"/>
                  </a:moveTo>
                  <a:lnTo>
                    <a:pt x="167809" y="45634"/>
                  </a:lnTo>
                  <a:lnTo>
                    <a:pt x="186988" y="54994"/>
                  </a:lnTo>
                  <a:lnTo>
                    <a:pt x="186988" y="51485"/>
                  </a:lnTo>
                  <a:lnTo>
                    <a:pt x="167809" y="42125"/>
                  </a:lnTo>
                  <a:close/>
                </a:path>
                <a:path w="292100" h="137159">
                  <a:moveTo>
                    <a:pt x="205093" y="42681"/>
                  </a:moveTo>
                  <a:lnTo>
                    <a:pt x="186988" y="51485"/>
                  </a:lnTo>
                  <a:lnTo>
                    <a:pt x="186988" y="54994"/>
                  </a:lnTo>
                  <a:lnTo>
                    <a:pt x="205093" y="46189"/>
                  </a:lnTo>
                  <a:lnTo>
                    <a:pt x="205093" y="42681"/>
                  </a:lnTo>
                  <a:close/>
                </a:path>
                <a:path w="292100" h="137159">
                  <a:moveTo>
                    <a:pt x="196577" y="56171"/>
                  </a:moveTo>
                  <a:lnTo>
                    <a:pt x="196577" y="59680"/>
                  </a:lnTo>
                  <a:lnTo>
                    <a:pt x="215827" y="69040"/>
                  </a:lnTo>
                  <a:lnTo>
                    <a:pt x="215827" y="65531"/>
                  </a:lnTo>
                  <a:lnTo>
                    <a:pt x="196577" y="56171"/>
                  </a:lnTo>
                  <a:close/>
                </a:path>
                <a:path w="292100" h="137159">
                  <a:moveTo>
                    <a:pt x="233860" y="56727"/>
                  </a:moveTo>
                  <a:lnTo>
                    <a:pt x="215827" y="65531"/>
                  </a:lnTo>
                  <a:lnTo>
                    <a:pt x="215827" y="69040"/>
                  </a:lnTo>
                  <a:lnTo>
                    <a:pt x="233860" y="60235"/>
                  </a:lnTo>
                  <a:lnTo>
                    <a:pt x="233860" y="56727"/>
                  </a:lnTo>
                  <a:close/>
                </a:path>
                <a:path w="292100" h="137159">
                  <a:moveTo>
                    <a:pt x="225416" y="70211"/>
                  </a:moveTo>
                  <a:lnTo>
                    <a:pt x="225416" y="73720"/>
                  </a:lnTo>
                  <a:lnTo>
                    <a:pt x="244666" y="83080"/>
                  </a:lnTo>
                  <a:lnTo>
                    <a:pt x="244666" y="79571"/>
                  </a:lnTo>
                  <a:lnTo>
                    <a:pt x="225416" y="70211"/>
                  </a:lnTo>
                  <a:close/>
                </a:path>
                <a:path w="292100" h="137159">
                  <a:moveTo>
                    <a:pt x="262699" y="70767"/>
                  </a:moveTo>
                  <a:lnTo>
                    <a:pt x="244666" y="79571"/>
                  </a:lnTo>
                  <a:lnTo>
                    <a:pt x="244666" y="83080"/>
                  </a:lnTo>
                  <a:lnTo>
                    <a:pt x="262699" y="74275"/>
                  </a:lnTo>
                  <a:lnTo>
                    <a:pt x="262699" y="70767"/>
                  </a:lnTo>
                  <a:close/>
                </a:path>
                <a:path w="292100" h="137159">
                  <a:moveTo>
                    <a:pt x="254255" y="84257"/>
                  </a:moveTo>
                  <a:lnTo>
                    <a:pt x="254255" y="87766"/>
                  </a:lnTo>
                  <a:lnTo>
                    <a:pt x="273433" y="97125"/>
                  </a:lnTo>
                  <a:lnTo>
                    <a:pt x="273433" y="93617"/>
                  </a:lnTo>
                  <a:lnTo>
                    <a:pt x="254255" y="84257"/>
                  </a:lnTo>
                  <a:close/>
                </a:path>
                <a:path w="292100" h="137159">
                  <a:moveTo>
                    <a:pt x="291538" y="84813"/>
                  </a:moveTo>
                  <a:lnTo>
                    <a:pt x="273433" y="93617"/>
                  </a:lnTo>
                  <a:lnTo>
                    <a:pt x="273433" y="97125"/>
                  </a:lnTo>
                  <a:lnTo>
                    <a:pt x="291538" y="88321"/>
                  </a:lnTo>
                  <a:lnTo>
                    <a:pt x="291538" y="84813"/>
                  </a:lnTo>
                  <a:close/>
                </a:path>
                <a:path w="292100" h="137159">
                  <a:moveTo>
                    <a:pt x="54171" y="13206"/>
                  </a:moveTo>
                  <a:lnTo>
                    <a:pt x="54171" y="16715"/>
                  </a:lnTo>
                  <a:lnTo>
                    <a:pt x="73421" y="26074"/>
                  </a:lnTo>
                  <a:lnTo>
                    <a:pt x="73421" y="22566"/>
                  </a:lnTo>
                  <a:lnTo>
                    <a:pt x="54171" y="13206"/>
                  </a:lnTo>
                  <a:close/>
                </a:path>
                <a:path w="292100" h="137159">
                  <a:moveTo>
                    <a:pt x="91454" y="13762"/>
                  </a:moveTo>
                  <a:lnTo>
                    <a:pt x="73421" y="22566"/>
                  </a:lnTo>
                  <a:lnTo>
                    <a:pt x="73421" y="26074"/>
                  </a:lnTo>
                  <a:lnTo>
                    <a:pt x="91454" y="17270"/>
                  </a:lnTo>
                  <a:lnTo>
                    <a:pt x="91454" y="13762"/>
                  </a:lnTo>
                  <a:close/>
                </a:path>
                <a:path w="292100" h="137159">
                  <a:moveTo>
                    <a:pt x="83010" y="27246"/>
                  </a:moveTo>
                  <a:lnTo>
                    <a:pt x="83010" y="30754"/>
                  </a:lnTo>
                  <a:lnTo>
                    <a:pt x="102260" y="40120"/>
                  </a:lnTo>
                  <a:lnTo>
                    <a:pt x="102260" y="36612"/>
                  </a:lnTo>
                  <a:lnTo>
                    <a:pt x="83010" y="27246"/>
                  </a:lnTo>
                  <a:close/>
                </a:path>
                <a:path w="292100" h="137159">
                  <a:moveTo>
                    <a:pt x="120293" y="27808"/>
                  </a:moveTo>
                  <a:lnTo>
                    <a:pt x="102260" y="36612"/>
                  </a:lnTo>
                  <a:lnTo>
                    <a:pt x="102260" y="40120"/>
                  </a:lnTo>
                  <a:lnTo>
                    <a:pt x="120293" y="31316"/>
                  </a:lnTo>
                  <a:lnTo>
                    <a:pt x="120293" y="27808"/>
                  </a:lnTo>
                  <a:close/>
                </a:path>
                <a:path w="292100" h="137159">
                  <a:moveTo>
                    <a:pt x="111849" y="41292"/>
                  </a:moveTo>
                  <a:lnTo>
                    <a:pt x="111849" y="44800"/>
                  </a:lnTo>
                  <a:lnTo>
                    <a:pt x="131027" y="54160"/>
                  </a:lnTo>
                  <a:lnTo>
                    <a:pt x="131027" y="50652"/>
                  </a:lnTo>
                  <a:lnTo>
                    <a:pt x="111849" y="41292"/>
                  </a:lnTo>
                  <a:close/>
                </a:path>
                <a:path w="292100" h="137159">
                  <a:moveTo>
                    <a:pt x="149132" y="41847"/>
                  </a:moveTo>
                  <a:lnTo>
                    <a:pt x="131027" y="50652"/>
                  </a:lnTo>
                  <a:lnTo>
                    <a:pt x="131027" y="54160"/>
                  </a:lnTo>
                  <a:lnTo>
                    <a:pt x="149132" y="45356"/>
                  </a:lnTo>
                  <a:lnTo>
                    <a:pt x="149132" y="41847"/>
                  </a:lnTo>
                  <a:close/>
                </a:path>
                <a:path w="292100" h="137159">
                  <a:moveTo>
                    <a:pt x="140688" y="55332"/>
                  </a:moveTo>
                  <a:lnTo>
                    <a:pt x="140688" y="58846"/>
                  </a:lnTo>
                  <a:lnTo>
                    <a:pt x="159866" y="68206"/>
                  </a:lnTo>
                  <a:lnTo>
                    <a:pt x="159866" y="64698"/>
                  </a:lnTo>
                  <a:lnTo>
                    <a:pt x="140688" y="55332"/>
                  </a:lnTo>
                  <a:close/>
                </a:path>
                <a:path w="292100" h="137159">
                  <a:moveTo>
                    <a:pt x="177971" y="55893"/>
                  </a:moveTo>
                  <a:lnTo>
                    <a:pt x="159866" y="64698"/>
                  </a:lnTo>
                  <a:lnTo>
                    <a:pt x="159866" y="68206"/>
                  </a:lnTo>
                  <a:lnTo>
                    <a:pt x="177971" y="59402"/>
                  </a:lnTo>
                  <a:lnTo>
                    <a:pt x="177971" y="55893"/>
                  </a:lnTo>
                  <a:close/>
                </a:path>
                <a:path w="292100" h="137159">
                  <a:moveTo>
                    <a:pt x="169455" y="69378"/>
                  </a:moveTo>
                  <a:lnTo>
                    <a:pt x="169455" y="72886"/>
                  </a:lnTo>
                  <a:lnTo>
                    <a:pt x="188705" y="82246"/>
                  </a:lnTo>
                  <a:lnTo>
                    <a:pt x="188705" y="78738"/>
                  </a:lnTo>
                  <a:lnTo>
                    <a:pt x="169455" y="69378"/>
                  </a:lnTo>
                  <a:close/>
                </a:path>
                <a:path w="292100" h="137159">
                  <a:moveTo>
                    <a:pt x="206810" y="69933"/>
                  </a:moveTo>
                  <a:lnTo>
                    <a:pt x="188705" y="78738"/>
                  </a:lnTo>
                  <a:lnTo>
                    <a:pt x="188705" y="82246"/>
                  </a:lnTo>
                  <a:lnTo>
                    <a:pt x="206810" y="73442"/>
                  </a:lnTo>
                  <a:lnTo>
                    <a:pt x="206810" y="69933"/>
                  </a:lnTo>
                  <a:close/>
                </a:path>
                <a:path w="292100" h="137159">
                  <a:moveTo>
                    <a:pt x="198294" y="83418"/>
                  </a:moveTo>
                  <a:lnTo>
                    <a:pt x="198294" y="86932"/>
                  </a:lnTo>
                  <a:lnTo>
                    <a:pt x="217544" y="96292"/>
                  </a:lnTo>
                  <a:lnTo>
                    <a:pt x="217544" y="92784"/>
                  </a:lnTo>
                  <a:lnTo>
                    <a:pt x="198294" y="83418"/>
                  </a:lnTo>
                  <a:close/>
                </a:path>
                <a:path w="292100" h="137159">
                  <a:moveTo>
                    <a:pt x="235577" y="83979"/>
                  </a:moveTo>
                  <a:lnTo>
                    <a:pt x="217544" y="92784"/>
                  </a:lnTo>
                  <a:lnTo>
                    <a:pt x="217544" y="96292"/>
                  </a:lnTo>
                  <a:lnTo>
                    <a:pt x="235577" y="87488"/>
                  </a:lnTo>
                  <a:lnTo>
                    <a:pt x="235577" y="83979"/>
                  </a:lnTo>
                  <a:close/>
                </a:path>
                <a:path w="292100" h="137159">
                  <a:moveTo>
                    <a:pt x="227133" y="97464"/>
                  </a:moveTo>
                  <a:lnTo>
                    <a:pt x="227133" y="100972"/>
                  </a:lnTo>
                  <a:lnTo>
                    <a:pt x="246383" y="110332"/>
                  </a:lnTo>
                  <a:lnTo>
                    <a:pt x="246383" y="106824"/>
                  </a:lnTo>
                  <a:lnTo>
                    <a:pt x="227133" y="97464"/>
                  </a:lnTo>
                  <a:close/>
                </a:path>
                <a:path w="292100" h="137159">
                  <a:moveTo>
                    <a:pt x="264416" y="98019"/>
                  </a:moveTo>
                  <a:lnTo>
                    <a:pt x="246383" y="106824"/>
                  </a:lnTo>
                  <a:lnTo>
                    <a:pt x="246383" y="110332"/>
                  </a:lnTo>
                  <a:lnTo>
                    <a:pt x="264416" y="101528"/>
                  </a:lnTo>
                  <a:lnTo>
                    <a:pt x="264416" y="98019"/>
                  </a:lnTo>
                  <a:close/>
                </a:path>
                <a:path w="292100" h="137159">
                  <a:moveTo>
                    <a:pt x="27049" y="26413"/>
                  </a:moveTo>
                  <a:lnTo>
                    <a:pt x="27049" y="29921"/>
                  </a:lnTo>
                  <a:lnTo>
                    <a:pt x="46299" y="39287"/>
                  </a:lnTo>
                  <a:lnTo>
                    <a:pt x="46299" y="35779"/>
                  </a:lnTo>
                  <a:lnTo>
                    <a:pt x="27049" y="26413"/>
                  </a:lnTo>
                  <a:close/>
                </a:path>
                <a:path w="292100" h="137159">
                  <a:moveTo>
                    <a:pt x="64404" y="26968"/>
                  </a:moveTo>
                  <a:lnTo>
                    <a:pt x="46299" y="35779"/>
                  </a:lnTo>
                  <a:lnTo>
                    <a:pt x="46299" y="39287"/>
                  </a:lnTo>
                  <a:lnTo>
                    <a:pt x="64404" y="30477"/>
                  </a:lnTo>
                  <a:lnTo>
                    <a:pt x="64404" y="26968"/>
                  </a:lnTo>
                  <a:close/>
                </a:path>
                <a:path w="292100" h="137159">
                  <a:moveTo>
                    <a:pt x="55888" y="40459"/>
                  </a:moveTo>
                  <a:lnTo>
                    <a:pt x="55888" y="43967"/>
                  </a:lnTo>
                  <a:lnTo>
                    <a:pt x="75138" y="53327"/>
                  </a:lnTo>
                  <a:lnTo>
                    <a:pt x="75138" y="49819"/>
                  </a:lnTo>
                  <a:lnTo>
                    <a:pt x="55888" y="40459"/>
                  </a:lnTo>
                  <a:close/>
                </a:path>
                <a:path w="292100" h="137159">
                  <a:moveTo>
                    <a:pt x="93172" y="41014"/>
                  </a:moveTo>
                  <a:lnTo>
                    <a:pt x="75138" y="49819"/>
                  </a:lnTo>
                  <a:lnTo>
                    <a:pt x="75138" y="53327"/>
                  </a:lnTo>
                  <a:lnTo>
                    <a:pt x="93172" y="44523"/>
                  </a:lnTo>
                  <a:lnTo>
                    <a:pt x="93172" y="41014"/>
                  </a:lnTo>
                  <a:close/>
                </a:path>
                <a:path w="292100" h="137159">
                  <a:moveTo>
                    <a:pt x="84727" y="54499"/>
                  </a:moveTo>
                  <a:lnTo>
                    <a:pt x="84727" y="58007"/>
                  </a:lnTo>
                  <a:lnTo>
                    <a:pt x="103977" y="67373"/>
                  </a:lnTo>
                  <a:lnTo>
                    <a:pt x="103977" y="63864"/>
                  </a:lnTo>
                  <a:lnTo>
                    <a:pt x="84727" y="54499"/>
                  </a:lnTo>
                  <a:close/>
                </a:path>
                <a:path w="292100" h="137159">
                  <a:moveTo>
                    <a:pt x="122011" y="55054"/>
                  </a:moveTo>
                  <a:lnTo>
                    <a:pt x="103977" y="63864"/>
                  </a:lnTo>
                  <a:lnTo>
                    <a:pt x="103977" y="67373"/>
                  </a:lnTo>
                  <a:lnTo>
                    <a:pt x="122011" y="58563"/>
                  </a:lnTo>
                  <a:lnTo>
                    <a:pt x="122011" y="55054"/>
                  </a:lnTo>
                  <a:close/>
                </a:path>
                <a:path w="292100" h="137159">
                  <a:moveTo>
                    <a:pt x="171173" y="96630"/>
                  </a:moveTo>
                  <a:lnTo>
                    <a:pt x="171173" y="100139"/>
                  </a:lnTo>
                  <a:lnTo>
                    <a:pt x="190423" y="109499"/>
                  </a:lnTo>
                  <a:lnTo>
                    <a:pt x="190423" y="105990"/>
                  </a:lnTo>
                  <a:lnTo>
                    <a:pt x="171173" y="96630"/>
                  </a:lnTo>
                  <a:close/>
                </a:path>
                <a:path w="292100" h="137159">
                  <a:moveTo>
                    <a:pt x="208528" y="97186"/>
                  </a:moveTo>
                  <a:lnTo>
                    <a:pt x="190423" y="105990"/>
                  </a:lnTo>
                  <a:lnTo>
                    <a:pt x="190423" y="109499"/>
                  </a:lnTo>
                  <a:lnTo>
                    <a:pt x="208528" y="100694"/>
                  </a:lnTo>
                  <a:lnTo>
                    <a:pt x="208528" y="97186"/>
                  </a:lnTo>
                  <a:close/>
                </a:path>
                <a:path w="292100" h="137159">
                  <a:moveTo>
                    <a:pt x="57606" y="67711"/>
                  </a:moveTo>
                  <a:lnTo>
                    <a:pt x="57606" y="71220"/>
                  </a:lnTo>
                  <a:lnTo>
                    <a:pt x="134462" y="108665"/>
                  </a:lnTo>
                  <a:lnTo>
                    <a:pt x="134462" y="105157"/>
                  </a:lnTo>
                  <a:lnTo>
                    <a:pt x="57606" y="67711"/>
                  </a:lnTo>
                  <a:close/>
                </a:path>
                <a:path w="292100" h="137159">
                  <a:moveTo>
                    <a:pt x="152567" y="96353"/>
                  </a:moveTo>
                  <a:lnTo>
                    <a:pt x="134462" y="105157"/>
                  </a:lnTo>
                  <a:lnTo>
                    <a:pt x="134462" y="108665"/>
                  </a:lnTo>
                  <a:lnTo>
                    <a:pt x="152567" y="99861"/>
                  </a:lnTo>
                  <a:lnTo>
                    <a:pt x="152567" y="96353"/>
                  </a:lnTo>
                  <a:close/>
                </a:path>
                <a:path w="292100" h="137159">
                  <a:moveTo>
                    <a:pt x="142405" y="82584"/>
                  </a:moveTo>
                  <a:lnTo>
                    <a:pt x="142405" y="86093"/>
                  </a:lnTo>
                  <a:lnTo>
                    <a:pt x="161584" y="95459"/>
                  </a:lnTo>
                  <a:lnTo>
                    <a:pt x="161584" y="91950"/>
                  </a:lnTo>
                  <a:lnTo>
                    <a:pt x="142405" y="82584"/>
                  </a:lnTo>
                  <a:close/>
                </a:path>
                <a:path w="292100" h="137159">
                  <a:moveTo>
                    <a:pt x="179689" y="83140"/>
                  </a:moveTo>
                  <a:lnTo>
                    <a:pt x="161584" y="91950"/>
                  </a:lnTo>
                  <a:lnTo>
                    <a:pt x="161584" y="95459"/>
                  </a:lnTo>
                  <a:lnTo>
                    <a:pt x="179689" y="86648"/>
                  </a:lnTo>
                  <a:lnTo>
                    <a:pt x="179689" y="83140"/>
                  </a:lnTo>
                  <a:close/>
                </a:path>
                <a:path w="292100" h="137159">
                  <a:moveTo>
                    <a:pt x="113566" y="68544"/>
                  </a:moveTo>
                  <a:lnTo>
                    <a:pt x="113566" y="72053"/>
                  </a:lnTo>
                  <a:lnTo>
                    <a:pt x="132745" y="81413"/>
                  </a:lnTo>
                  <a:lnTo>
                    <a:pt x="132745" y="77904"/>
                  </a:lnTo>
                  <a:lnTo>
                    <a:pt x="113566" y="68544"/>
                  </a:lnTo>
                  <a:close/>
                </a:path>
                <a:path w="292100" h="137159">
                  <a:moveTo>
                    <a:pt x="150850" y="69100"/>
                  </a:moveTo>
                  <a:lnTo>
                    <a:pt x="132745" y="77904"/>
                  </a:lnTo>
                  <a:lnTo>
                    <a:pt x="132745" y="81413"/>
                  </a:lnTo>
                  <a:lnTo>
                    <a:pt x="150850" y="72608"/>
                  </a:lnTo>
                  <a:lnTo>
                    <a:pt x="150850" y="69100"/>
                  </a:lnTo>
                  <a:close/>
                </a:path>
                <a:path w="292100" h="137159">
                  <a:moveTo>
                    <a:pt x="200012" y="110670"/>
                  </a:moveTo>
                  <a:lnTo>
                    <a:pt x="200012" y="114179"/>
                  </a:lnTo>
                  <a:lnTo>
                    <a:pt x="219262" y="123545"/>
                  </a:lnTo>
                  <a:lnTo>
                    <a:pt x="219262" y="120036"/>
                  </a:lnTo>
                  <a:lnTo>
                    <a:pt x="200012" y="110670"/>
                  </a:lnTo>
                  <a:close/>
                </a:path>
                <a:path w="292100" h="137159">
                  <a:moveTo>
                    <a:pt x="237295" y="111226"/>
                  </a:moveTo>
                  <a:lnTo>
                    <a:pt x="219262" y="120036"/>
                  </a:lnTo>
                  <a:lnTo>
                    <a:pt x="219262" y="123545"/>
                  </a:lnTo>
                  <a:lnTo>
                    <a:pt x="237295" y="114740"/>
                  </a:lnTo>
                  <a:lnTo>
                    <a:pt x="237295" y="111226"/>
                  </a:lnTo>
                  <a:close/>
                </a:path>
                <a:path w="292100" h="137159">
                  <a:moveTo>
                    <a:pt x="0" y="39625"/>
                  </a:moveTo>
                  <a:lnTo>
                    <a:pt x="0" y="43134"/>
                  </a:lnTo>
                  <a:lnTo>
                    <a:pt x="19178" y="52494"/>
                  </a:lnTo>
                  <a:lnTo>
                    <a:pt x="19178" y="48985"/>
                  </a:lnTo>
                  <a:lnTo>
                    <a:pt x="0" y="39625"/>
                  </a:lnTo>
                  <a:close/>
                </a:path>
                <a:path w="292100" h="137159">
                  <a:moveTo>
                    <a:pt x="37283" y="40181"/>
                  </a:moveTo>
                  <a:lnTo>
                    <a:pt x="19178" y="48985"/>
                  </a:lnTo>
                  <a:lnTo>
                    <a:pt x="19178" y="52494"/>
                  </a:lnTo>
                  <a:lnTo>
                    <a:pt x="37283" y="43689"/>
                  </a:lnTo>
                  <a:lnTo>
                    <a:pt x="37283" y="40181"/>
                  </a:lnTo>
                  <a:close/>
                </a:path>
                <a:path w="292100" h="137159">
                  <a:moveTo>
                    <a:pt x="28767" y="53665"/>
                  </a:moveTo>
                  <a:lnTo>
                    <a:pt x="28767" y="57174"/>
                  </a:lnTo>
                  <a:lnTo>
                    <a:pt x="48017" y="66540"/>
                  </a:lnTo>
                  <a:lnTo>
                    <a:pt x="48017" y="63025"/>
                  </a:lnTo>
                  <a:lnTo>
                    <a:pt x="28767" y="53665"/>
                  </a:lnTo>
                  <a:close/>
                </a:path>
                <a:path w="292100" h="137159">
                  <a:moveTo>
                    <a:pt x="66122" y="54221"/>
                  </a:moveTo>
                  <a:lnTo>
                    <a:pt x="48017" y="63025"/>
                  </a:lnTo>
                  <a:lnTo>
                    <a:pt x="48017" y="66540"/>
                  </a:lnTo>
                  <a:lnTo>
                    <a:pt x="66122" y="57729"/>
                  </a:lnTo>
                  <a:lnTo>
                    <a:pt x="66122" y="54221"/>
                  </a:lnTo>
                  <a:close/>
                </a:path>
                <a:path w="292100" h="137159">
                  <a:moveTo>
                    <a:pt x="144123" y="109837"/>
                  </a:moveTo>
                  <a:lnTo>
                    <a:pt x="144123" y="113345"/>
                  </a:lnTo>
                  <a:lnTo>
                    <a:pt x="163301" y="122711"/>
                  </a:lnTo>
                  <a:lnTo>
                    <a:pt x="163301" y="119197"/>
                  </a:lnTo>
                  <a:lnTo>
                    <a:pt x="144123" y="109837"/>
                  </a:lnTo>
                  <a:close/>
                </a:path>
                <a:path w="292100" h="137159">
                  <a:moveTo>
                    <a:pt x="181406" y="110392"/>
                  </a:moveTo>
                  <a:lnTo>
                    <a:pt x="163301" y="119197"/>
                  </a:lnTo>
                  <a:lnTo>
                    <a:pt x="163301" y="122711"/>
                  </a:lnTo>
                  <a:lnTo>
                    <a:pt x="181406" y="113901"/>
                  </a:lnTo>
                  <a:lnTo>
                    <a:pt x="181406" y="110392"/>
                  </a:lnTo>
                  <a:close/>
                </a:path>
                <a:path w="292100" h="137159">
                  <a:moveTo>
                    <a:pt x="172890" y="123883"/>
                  </a:moveTo>
                  <a:lnTo>
                    <a:pt x="172890" y="127391"/>
                  </a:lnTo>
                  <a:lnTo>
                    <a:pt x="192140" y="136751"/>
                  </a:lnTo>
                  <a:lnTo>
                    <a:pt x="192140" y="133243"/>
                  </a:lnTo>
                  <a:lnTo>
                    <a:pt x="172890" y="123883"/>
                  </a:lnTo>
                  <a:close/>
                </a:path>
                <a:path w="292100" h="137159">
                  <a:moveTo>
                    <a:pt x="210173" y="124438"/>
                  </a:moveTo>
                  <a:lnTo>
                    <a:pt x="192140" y="133243"/>
                  </a:lnTo>
                  <a:lnTo>
                    <a:pt x="192140" y="136751"/>
                  </a:lnTo>
                  <a:lnTo>
                    <a:pt x="210173" y="127947"/>
                  </a:lnTo>
                  <a:lnTo>
                    <a:pt x="210173" y="124438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5163405" y="8423580"/>
              <a:ext cx="134620" cy="69215"/>
            </a:xfrm>
            <a:custGeom>
              <a:avLst/>
              <a:gdLst/>
              <a:ahLst/>
              <a:cxnLst/>
              <a:rect l="l" t="t" r="r" b="b"/>
              <a:pathLst>
                <a:path w="134620" h="69215">
                  <a:moveTo>
                    <a:pt x="113280" y="0"/>
                  </a:moveTo>
                  <a:lnTo>
                    <a:pt x="0" y="68901"/>
                  </a:lnTo>
                  <a:lnTo>
                    <a:pt x="37640" y="68901"/>
                  </a:lnTo>
                  <a:lnTo>
                    <a:pt x="84978" y="60786"/>
                  </a:lnTo>
                  <a:lnTo>
                    <a:pt x="125016" y="37862"/>
                  </a:lnTo>
                  <a:lnTo>
                    <a:pt x="134167" y="23263"/>
                  </a:lnTo>
                  <a:lnTo>
                    <a:pt x="133218" y="15036"/>
                  </a:lnTo>
                  <a:lnTo>
                    <a:pt x="128451" y="7487"/>
                  </a:lnTo>
                  <a:lnTo>
                    <a:pt x="124587" y="3562"/>
                  </a:lnTo>
                  <a:lnTo>
                    <a:pt x="119220" y="905"/>
                  </a:lnTo>
                  <a:lnTo>
                    <a:pt x="11328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7" name="object 387" descr="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163405" y="8426720"/>
              <a:ext cx="107341" cy="65761"/>
            </a:xfrm>
            <a:prstGeom prst="rect">
              <a:avLst/>
            </a:prstGeom>
          </p:spPr>
        </p:pic>
        <p:sp>
          <p:nvSpPr>
            <p:cNvPr id="388" name="object 388" descr=""/>
            <p:cNvSpPr/>
            <p:nvPr/>
          </p:nvSpPr>
          <p:spPr>
            <a:xfrm>
              <a:off x="5163405" y="8426720"/>
              <a:ext cx="107950" cy="66040"/>
            </a:xfrm>
            <a:custGeom>
              <a:avLst/>
              <a:gdLst/>
              <a:ahLst/>
              <a:cxnLst/>
              <a:rect l="l" t="t" r="r" b="b"/>
              <a:pathLst>
                <a:path w="107950" h="66040">
                  <a:moveTo>
                    <a:pt x="0" y="52113"/>
                  </a:moveTo>
                  <a:lnTo>
                    <a:pt x="0" y="65761"/>
                  </a:lnTo>
                  <a:lnTo>
                    <a:pt x="107341" y="13647"/>
                  </a:lnTo>
                  <a:lnTo>
                    <a:pt x="107341" y="0"/>
                  </a:lnTo>
                  <a:lnTo>
                    <a:pt x="0" y="52113"/>
                  </a:lnTo>
                  <a:close/>
                </a:path>
              </a:pathLst>
            </a:custGeom>
            <a:ln w="45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9" name="object 389" descr="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067799" y="8447795"/>
              <a:ext cx="95605" cy="44686"/>
            </a:xfrm>
            <a:prstGeom prst="rect">
              <a:avLst/>
            </a:prstGeom>
          </p:spPr>
        </p:pic>
        <p:sp>
          <p:nvSpPr>
            <p:cNvPr id="390" name="object 390" descr=""/>
            <p:cNvSpPr/>
            <p:nvPr/>
          </p:nvSpPr>
          <p:spPr>
            <a:xfrm>
              <a:off x="5067799" y="8447795"/>
              <a:ext cx="95885" cy="45085"/>
            </a:xfrm>
            <a:custGeom>
              <a:avLst/>
              <a:gdLst/>
              <a:ahLst/>
              <a:cxnLst/>
              <a:rect l="l" t="t" r="r" b="b"/>
              <a:pathLst>
                <a:path w="95885" h="45084">
                  <a:moveTo>
                    <a:pt x="95605" y="31038"/>
                  </a:moveTo>
                  <a:lnTo>
                    <a:pt x="75237" y="25178"/>
                  </a:lnTo>
                  <a:lnTo>
                    <a:pt x="55405" y="18032"/>
                  </a:lnTo>
                  <a:lnTo>
                    <a:pt x="36191" y="9630"/>
                  </a:lnTo>
                  <a:lnTo>
                    <a:pt x="17675" y="0"/>
                  </a:lnTo>
                  <a:lnTo>
                    <a:pt x="0" y="4951"/>
                  </a:lnTo>
                  <a:lnTo>
                    <a:pt x="21841" y="18658"/>
                  </a:lnTo>
                  <a:lnTo>
                    <a:pt x="45226" y="29914"/>
                  </a:lnTo>
                  <a:lnTo>
                    <a:pt x="69899" y="38622"/>
                  </a:lnTo>
                  <a:lnTo>
                    <a:pt x="95605" y="44686"/>
                  </a:lnTo>
                  <a:lnTo>
                    <a:pt x="95605" y="31038"/>
                  </a:lnTo>
                  <a:close/>
                </a:path>
              </a:pathLst>
            </a:custGeom>
            <a:ln w="4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1" name="object 391" descr="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163405" y="8331128"/>
              <a:ext cx="113280" cy="147705"/>
            </a:xfrm>
            <a:prstGeom prst="rect">
              <a:avLst/>
            </a:prstGeom>
          </p:spPr>
        </p:pic>
        <p:sp>
          <p:nvSpPr>
            <p:cNvPr id="392" name="object 392" descr=""/>
            <p:cNvSpPr/>
            <p:nvPr/>
          </p:nvSpPr>
          <p:spPr>
            <a:xfrm>
              <a:off x="5163405" y="8331128"/>
              <a:ext cx="113664" cy="147955"/>
            </a:xfrm>
            <a:custGeom>
              <a:avLst/>
              <a:gdLst/>
              <a:ahLst/>
              <a:cxnLst/>
              <a:rect l="l" t="t" r="r" b="b"/>
              <a:pathLst>
                <a:path w="113664" h="147954">
                  <a:moveTo>
                    <a:pt x="0" y="55857"/>
                  </a:moveTo>
                  <a:lnTo>
                    <a:pt x="0" y="147705"/>
                  </a:lnTo>
                  <a:lnTo>
                    <a:pt x="113280" y="92452"/>
                  </a:lnTo>
                  <a:lnTo>
                    <a:pt x="113280" y="0"/>
                  </a:lnTo>
                  <a:lnTo>
                    <a:pt x="0" y="55857"/>
                  </a:lnTo>
                  <a:close/>
                </a:path>
              </a:pathLst>
            </a:custGeom>
            <a:ln w="48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3" name="object 393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060500" y="8281490"/>
              <a:ext cx="216185" cy="105495"/>
            </a:xfrm>
            <a:prstGeom prst="rect">
              <a:avLst/>
            </a:prstGeom>
          </p:spPr>
        </p:pic>
        <p:sp>
          <p:nvSpPr>
            <p:cNvPr id="394" name="object 394" descr=""/>
            <p:cNvSpPr/>
            <p:nvPr/>
          </p:nvSpPr>
          <p:spPr>
            <a:xfrm>
              <a:off x="5060500" y="8281490"/>
              <a:ext cx="216535" cy="106045"/>
            </a:xfrm>
            <a:custGeom>
              <a:avLst/>
              <a:gdLst/>
              <a:ahLst/>
              <a:cxnLst/>
              <a:rect l="l" t="t" r="r" b="b"/>
              <a:pathLst>
                <a:path w="216535" h="106045">
                  <a:moveTo>
                    <a:pt x="102904" y="105495"/>
                  </a:moveTo>
                  <a:lnTo>
                    <a:pt x="216185" y="49637"/>
                  </a:lnTo>
                  <a:lnTo>
                    <a:pt x="114711" y="0"/>
                  </a:lnTo>
                  <a:lnTo>
                    <a:pt x="0" y="55857"/>
                  </a:lnTo>
                  <a:lnTo>
                    <a:pt x="21039" y="72275"/>
                  </a:lnTo>
                  <a:lnTo>
                    <a:pt x="45575" y="86202"/>
                  </a:lnTo>
                  <a:lnTo>
                    <a:pt x="73048" y="97366"/>
                  </a:lnTo>
                  <a:lnTo>
                    <a:pt x="102904" y="105495"/>
                  </a:lnTo>
                  <a:close/>
                </a:path>
              </a:pathLst>
            </a:custGeom>
            <a:ln w="4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5" name="object 395" descr="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060500" y="8337348"/>
              <a:ext cx="102904" cy="141486"/>
            </a:xfrm>
            <a:prstGeom prst="rect">
              <a:avLst/>
            </a:prstGeom>
          </p:spPr>
        </p:pic>
        <p:sp>
          <p:nvSpPr>
            <p:cNvPr id="396" name="object 396" descr=""/>
            <p:cNvSpPr/>
            <p:nvPr/>
          </p:nvSpPr>
          <p:spPr>
            <a:xfrm>
              <a:off x="5060500" y="8337348"/>
              <a:ext cx="103505" cy="141605"/>
            </a:xfrm>
            <a:custGeom>
              <a:avLst/>
              <a:gdLst/>
              <a:ahLst/>
              <a:cxnLst/>
              <a:rect l="l" t="t" r="r" b="b"/>
              <a:pathLst>
                <a:path w="103504" h="141604">
                  <a:moveTo>
                    <a:pt x="102904" y="49637"/>
                  </a:moveTo>
                  <a:lnTo>
                    <a:pt x="72857" y="41703"/>
                  </a:lnTo>
                  <a:lnTo>
                    <a:pt x="45280" y="30593"/>
                  </a:lnTo>
                  <a:lnTo>
                    <a:pt x="20788" y="16595"/>
                  </a:lnTo>
                  <a:lnTo>
                    <a:pt x="0" y="0"/>
                  </a:lnTo>
                  <a:lnTo>
                    <a:pt x="572" y="92753"/>
                  </a:lnTo>
                  <a:lnTo>
                    <a:pt x="21623" y="108945"/>
                  </a:lnTo>
                  <a:lnTo>
                    <a:pt x="46076" y="122645"/>
                  </a:lnTo>
                  <a:lnTo>
                    <a:pt x="73359" y="133582"/>
                  </a:lnTo>
                  <a:lnTo>
                    <a:pt x="102904" y="141486"/>
                  </a:lnTo>
                  <a:lnTo>
                    <a:pt x="102904" y="49637"/>
                  </a:lnTo>
                  <a:close/>
                </a:path>
              </a:pathLst>
            </a:custGeom>
            <a:ln w="4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7" name="object 397" descr="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137285" y="8364281"/>
              <a:ext cx="27193" cy="14492"/>
            </a:xfrm>
            <a:prstGeom prst="rect">
              <a:avLst/>
            </a:prstGeom>
          </p:spPr>
        </p:pic>
        <p:sp>
          <p:nvSpPr>
            <p:cNvPr id="398" name="object 398" descr=""/>
            <p:cNvSpPr/>
            <p:nvPr/>
          </p:nvSpPr>
          <p:spPr>
            <a:xfrm>
              <a:off x="5137285" y="8364281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4" h="14604">
                  <a:moveTo>
                    <a:pt x="930" y="4710"/>
                  </a:moveTo>
                  <a:lnTo>
                    <a:pt x="1789" y="1509"/>
                  </a:lnTo>
                  <a:lnTo>
                    <a:pt x="8229" y="0"/>
                  </a:lnTo>
                  <a:lnTo>
                    <a:pt x="15242" y="1388"/>
                  </a:lnTo>
                  <a:lnTo>
                    <a:pt x="22255" y="2777"/>
                  </a:lnTo>
                  <a:lnTo>
                    <a:pt x="27193" y="6521"/>
                  </a:lnTo>
                  <a:lnTo>
                    <a:pt x="26262" y="9722"/>
                  </a:lnTo>
                  <a:lnTo>
                    <a:pt x="25332" y="12983"/>
                  </a:lnTo>
                  <a:lnTo>
                    <a:pt x="18892" y="14492"/>
                  </a:lnTo>
                  <a:lnTo>
                    <a:pt x="11950" y="13103"/>
                  </a:lnTo>
                  <a:lnTo>
                    <a:pt x="4937" y="11715"/>
                  </a:lnTo>
                  <a:lnTo>
                    <a:pt x="0" y="7971"/>
                  </a:lnTo>
                  <a:lnTo>
                    <a:pt x="930" y="47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5123688" y="8286442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61756" y="0"/>
                  </a:moveTo>
                  <a:lnTo>
                    <a:pt x="0" y="29831"/>
                  </a:lnTo>
                  <a:lnTo>
                    <a:pt x="83869" y="70773"/>
                  </a:lnTo>
                  <a:lnTo>
                    <a:pt x="132387" y="47162"/>
                  </a:lnTo>
                  <a:lnTo>
                    <a:pt x="122082" y="42210"/>
                  </a:lnTo>
                  <a:lnTo>
                    <a:pt x="116214" y="52113"/>
                  </a:lnTo>
                  <a:lnTo>
                    <a:pt x="101473" y="59601"/>
                  </a:lnTo>
                  <a:lnTo>
                    <a:pt x="35351" y="27294"/>
                  </a:lnTo>
                  <a:lnTo>
                    <a:pt x="50020" y="19867"/>
                  </a:lnTo>
                  <a:lnTo>
                    <a:pt x="6175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5123688" y="8286442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122082" y="42210"/>
                  </a:moveTo>
                  <a:lnTo>
                    <a:pt x="132387" y="47162"/>
                  </a:lnTo>
                  <a:lnTo>
                    <a:pt x="83869" y="70773"/>
                  </a:lnTo>
                  <a:lnTo>
                    <a:pt x="0" y="29831"/>
                  </a:lnTo>
                  <a:lnTo>
                    <a:pt x="61756" y="0"/>
                  </a:lnTo>
                  <a:lnTo>
                    <a:pt x="50020" y="19867"/>
                  </a:lnTo>
                  <a:lnTo>
                    <a:pt x="35351" y="27294"/>
                  </a:lnTo>
                  <a:lnTo>
                    <a:pt x="101473" y="59601"/>
                  </a:lnTo>
                  <a:lnTo>
                    <a:pt x="116214" y="52113"/>
                  </a:lnTo>
                  <a:lnTo>
                    <a:pt x="122082" y="42210"/>
                  </a:lnTo>
                  <a:close/>
                </a:path>
              </a:pathLst>
            </a:custGeom>
            <a:ln w="4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5173709" y="8244292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45512" y="0"/>
                  </a:moveTo>
                  <a:lnTo>
                    <a:pt x="30964" y="14488"/>
                  </a:lnTo>
                  <a:lnTo>
                    <a:pt x="18489" y="29717"/>
                  </a:lnTo>
                  <a:lnTo>
                    <a:pt x="8147" y="45592"/>
                  </a:lnTo>
                  <a:lnTo>
                    <a:pt x="0" y="62017"/>
                  </a:lnTo>
                  <a:lnTo>
                    <a:pt x="16420" y="70554"/>
                  </a:lnTo>
                  <a:lnTo>
                    <a:pt x="32935" y="78774"/>
                  </a:lnTo>
                  <a:lnTo>
                    <a:pt x="49531" y="86677"/>
                  </a:lnTo>
                  <a:lnTo>
                    <a:pt x="66193" y="94263"/>
                  </a:lnTo>
                  <a:lnTo>
                    <a:pt x="74993" y="78874"/>
                  </a:lnTo>
                  <a:lnTo>
                    <a:pt x="85872" y="63949"/>
                  </a:lnTo>
                  <a:lnTo>
                    <a:pt x="98738" y="49613"/>
                  </a:lnTo>
                  <a:lnTo>
                    <a:pt x="113495" y="35990"/>
                  </a:lnTo>
                  <a:lnTo>
                    <a:pt x="96241" y="27284"/>
                  </a:lnTo>
                  <a:lnTo>
                    <a:pt x="79155" y="18380"/>
                  </a:lnTo>
                  <a:lnTo>
                    <a:pt x="62243" y="9283"/>
                  </a:lnTo>
                  <a:lnTo>
                    <a:pt x="45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5173709" y="8244292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66193" y="94263"/>
                  </a:moveTo>
                  <a:lnTo>
                    <a:pt x="74993" y="78874"/>
                  </a:lnTo>
                  <a:lnTo>
                    <a:pt x="85872" y="63949"/>
                  </a:lnTo>
                  <a:lnTo>
                    <a:pt x="98738" y="49613"/>
                  </a:lnTo>
                  <a:lnTo>
                    <a:pt x="113495" y="35990"/>
                  </a:lnTo>
                  <a:lnTo>
                    <a:pt x="96241" y="27284"/>
                  </a:lnTo>
                  <a:lnTo>
                    <a:pt x="79155" y="18380"/>
                  </a:lnTo>
                  <a:lnTo>
                    <a:pt x="62243" y="9283"/>
                  </a:lnTo>
                  <a:lnTo>
                    <a:pt x="45512" y="0"/>
                  </a:lnTo>
                  <a:lnTo>
                    <a:pt x="30964" y="14488"/>
                  </a:lnTo>
                  <a:lnTo>
                    <a:pt x="18489" y="29717"/>
                  </a:lnTo>
                  <a:lnTo>
                    <a:pt x="8147" y="45592"/>
                  </a:lnTo>
                  <a:lnTo>
                    <a:pt x="0" y="62017"/>
                  </a:lnTo>
                  <a:lnTo>
                    <a:pt x="16420" y="70554"/>
                  </a:lnTo>
                  <a:lnTo>
                    <a:pt x="32935" y="78774"/>
                  </a:lnTo>
                  <a:lnTo>
                    <a:pt x="49531" y="86677"/>
                  </a:lnTo>
                  <a:lnTo>
                    <a:pt x="66193" y="94263"/>
                  </a:lnTo>
                  <a:close/>
                </a:path>
              </a:pathLst>
            </a:custGeom>
            <a:ln w="46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3" name="object 403" descr="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067799" y="8352264"/>
              <a:ext cx="29697" cy="30978"/>
            </a:xfrm>
            <a:prstGeom prst="rect">
              <a:avLst/>
            </a:prstGeom>
          </p:spPr>
        </p:pic>
        <p:sp>
          <p:nvSpPr>
            <p:cNvPr id="404" name="object 404" descr=""/>
            <p:cNvSpPr/>
            <p:nvPr/>
          </p:nvSpPr>
          <p:spPr>
            <a:xfrm>
              <a:off x="5067728" y="8352264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5" h="31115">
                  <a:moveTo>
                    <a:pt x="29483" y="30978"/>
                  </a:moveTo>
                  <a:lnTo>
                    <a:pt x="29769" y="26811"/>
                  </a:lnTo>
                  <a:lnTo>
                    <a:pt x="29769" y="22705"/>
                  </a:lnTo>
                  <a:lnTo>
                    <a:pt x="29483" y="18599"/>
                  </a:lnTo>
                  <a:lnTo>
                    <a:pt x="21637" y="14419"/>
                  </a:lnTo>
                  <a:lnTo>
                    <a:pt x="14052" y="9888"/>
                  </a:lnTo>
                  <a:lnTo>
                    <a:pt x="6830" y="5063"/>
                  </a:lnTo>
                  <a:lnTo>
                    <a:pt x="71" y="0"/>
                  </a:lnTo>
                  <a:lnTo>
                    <a:pt x="0" y="3864"/>
                  </a:lnTo>
                  <a:lnTo>
                    <a:pt x="0" y="8031"/>
                  </a:lnTo>
                  <a:lnTo>
                    <a:pt x="71" y="12379"/>
                  </a:lnTo>
                  <a:lnTo>
                    <a:pt x="6126" y="17128"/>
                  </a:lnTo>
                  <a:lnTo>
                    <a:pt x="13086" y="21837"/>
                  </a:lnTo>
                  <a:lnTo>
                    <a:pt x="20892" y="26467"/>
                  </a:lnTo>
                  <a:lnTo>
                    <a:pt x="29483" y="30978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5" name="object 405" descr="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023718" y="8377083"/>
              <a:ext cx="126447" cy="71980"/>
            </a:xfrm>
            <a:prstGeom prst="rect">
              <a:avLst/>
            </a:prstGeom>
          </p:spPr>
        </p:pic>
        <p:sp>
          <p:nvSpPr>
            <p:cNvPr id="406" name="object 406" descr=""/>
            <p:cNvSpPr/>
            <p:nvPr/>
          </p:nvSpPr>
          <p:spPr>
            <a:xfrm>
              <a:off x="5023718" y="8377083"/>
              <a:ext cx="127000" cy="72390"/>
            </a:xfrm>
            <a:custGeom>
              <a:avLst/>
              <a:gdLst/>
              <a:ahLst/>
              <a:cxnLst/>
              <a:rect l="l" t="t" r="r" b="b"/>
              <a:pathLst>
                <a:path w="127000" h="72390">
                  <a:moveTo>
                    <a:pt x="126447" y="34722"/>
                  </a:moveTo>
                  <a:lnTo>
                    <a:pt x="82366" y="55797"/>
                  </a:lnTo>
                  <a:lnTo>
                    <a:pt x="82366" y="71980"/>
                  </a:lnTo>
                  <a:lnTo>
                    <a:pt x="126447" y="71980"/>
                  </a:lnTo>
                  <a:lnTo>
                    <a:pt x="126447" y="34722"/>
                  </a:lnTo>
                  <a:close/>
                </a:path>
                <a:path w="127000" h="72390">
                  <a:moveTo>
                    <a:pt x="0" y="32850"/>
                  </a:moveTo>
                  <a:lnTo>
                    <a:pt x="0" y="19806"/>
                  </a:lnTo>
                  <a:lnTo>
                    <a:pt x="41147" y="0"/>
                  </a:lnTo>
                  <a:lnTo>
                    <a:pt x="41147" y="12379"/>
                  </a:lnTo>
                  <a:lnTo>
                    <a:pt x="31357" y="18176"/>
                  </a:lnTo>
                  <a:lnTo>
                    <a:pt x="21217" y="23520"/>
                  </a:lnTo>
                  <a:lnTo>
                    <a:pt x="10756" y="28411"/>
                  </a:lnTo>
                  <a:lnTo>
                    <a:pt x="0" y="32850"/>
                  </a:lnTo>
                  <a:close/>
                </a:path>
                <a:path w="127000" h="72390">
                  <a:moveTo>
                    <a:pt x="82366" y="71980"/>
                  </a:moveTo>
                  <a:lnTo>
                    <a:pt x="82366" y="64493"/>
                  </a:lnTo>
                  <a:lnTo>
                    <a:pt x="72777" y="67633"/>
                  </a:lnTo>
                  <a:lnTo>
                    <a:pt x="82366" y="71980"/>
                  </a:lnTo>
                  <a:close/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7" name="object 407" descr=""/>
            <p:cNvSpPr/>
            <p:nvPr/>
          </p:nvSpPr>
          <p:spPr>
            <a:xfrm>
              <a:off x="4994307" y="8384812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20" h="69215">
                  <a:moveTo>
                    <a:pt x="79718" y="0"/>
                  </a:moveTo>
                  <a:lnTo>
                    <a:pt x="61194" y="11291"/>
                  </a:lnTo>
                  <a:lnTo>
                    <a:pt x="41657" y="21037"/>
                  </a:lnTo>
                  <a:lnTo>
                    <a:pt x="21221" y="29186"/>
                  </a:lnTo>
                  <a:lnTo>
                    <a:pt x="0" y="35688"/>
                  </a:lnTo>
                  <a:lnTo>
                    <a:pt x="69127" y="69203"/>
                  </a:lnTo>
                  <a:lnTo>
                    <a:pt x="111777" y="56763"/>
                  </a:lnTo>
                  <a:lnTo>
                    <a:pt x="111777" y="48067"/>
                  </a:lnTo>
                  <a:lnTo>
                    <a:pt x="147057" y="31340"/>
                  </a:lnTo>
                  <a:lnTo>
                    <a:pt x="79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8" name="object 408" descr=""/>
            <p:cNvSpPr/>
            <p:nvPr/>
          </p:nvSpPr>
          <p:spPr>
            <a:xfrm>
              <a:off x="4994307" y="8384812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20" h="69215">
                  <a:moveTo>
                    <a:pt x="0" y="35688"/>
                  </a:moveTo>
                  <a:lnTo>
                    <a:pt x="69127" y="69203"/>
                  </a:lnTo>
                  <a:lnTo>
                    <a:pt x="79766" y="66053"/>
                  </a:lnTo>
                  <a:lnTo>
                    <a:pt x="90425" y="62938"/>
                  </a:lnTo>
                  <a:lnTo>
                    <a:pt x="101098" y="59845"/>
                  </a:lnTo>
                  <a:lnTo>
                    <a:pt x="111777" y="56763"/>
                  </a:lnTo>
                  <a:lnTo>
                    <a:pt x="111777" y="48067"/>
                  </a:lnTo>
                  <a:lnTo>
                    <a:pt x="147057" y="31340"/>
                  </a:lnTo>
                  <a:lnTo>
                    <a:pt x="79718" y="0"/>
                  </a:lnTo>
                  <a:lnTo>
                    <a:pt x="61194" y="11291"/>
                  </a:lnTo>
                  <a:lnTo>
                    <a:pt x="41657" y="21037"/>
                  </a:lnTo>
                  <a:lnTo>
                    <a:pt x="21221" y="29186"/>
                  </a:lnTo>
                  <a:lnTo>
                    <a:pt x="0" y="3568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9" name="object 409" descr=""/>
            <p:cNvSpPr/>
            <p:nvPr/>
          </p:nvSpPr>
          <p:spPr>
            <a:xfrm>
              <a:off x="4994307" y="8244292"/>
              <a:ext cx="294005" cy="248285"/>
            </a:xfrm>
            <a:custGeom>
              <a:avLst/>
              <a:gdLst/>
              <a:ahLst/>
              <a:cxnLst/>
              <a:rect l="l" t="t" r="r" b="b"/>
              <a:pathLst>
                <a:path w="294004" h="248284">
                  <a:moveTo>
                    <a:pt x="282378" y="86836"/>
                  </a:moveTo>
                  <a:lnTo>
                    <a:pt x="259336" y="75060"/>
                  </a:lnTo>
                  <a:lnTo>
                    <a:pt x="266015" y="64037"/>
                  </a:lnTo>
                  <a:lnTo>
                    <a:pt x="274077" y="53857"/>
                  </a:lnTo>
                  <a:lnTo>
                    <a:pt x="283427" y="44617"/>
                  </a:lnTo>
                  <a:lnTo>
                    <a:pt x="293971" y="36413"/>
                  </a:lnTo>
                  <a:lnTo>
                    <a:pt x="224199" y="0"/>
                  </a:lnTo>
                  <a:lnTo>
                    <a:pt x="213674" y="9080"/>
                  </a:lnTo>
                  <a:lnTo>
                    <a:pt x="204135" y="18976"/>
                  </a:lnTo>
                  <a:lnTo>
                    <a:pt x="195630" y="29619"/>
                  </a:lnTo>
                  <a:lnTo>
                    <a:pt x="188204" y="40942"/>
                  </a:lnTo>
                  <a:lnTo>
                    <a:pt x="180905" y="37198"/>
                  </a:lnTo>
                  <a:lnTo>
                    <a:pt x="66193" y="93055"/>
                  </a:lnTo>
                  <a:lnTo>
                    <a:pt x="66193" y="135266"/>
                  </a:lnTo>
                  <a:lnTo>
                    <a:pt x="29411" y="152597"/>
                  </a:lnTo>
                  <a:lnTo>
                    <a:pt x="29411" y="165640"/>
                  </a:lnTo>
                  <a:lnTo>
                    <a:pt x="22139" y="168472"/>
                  </a:lnTo>
                  <a:lnTo>
                    <a:pt x="14813" y="171173"/>
                  </a:lnTo>
                  <a:lnTo>
                    <a:pt x="7433" y="173750"/>
                  </a:lnTo>
                  <a:lnTo>
                    <a:pt x="0" y="176208"/>
                  </a:lnTo>
                  <a:lnTo>
                    <a:pt x="69127" y="209723"/>
                  </a:lnTo>
                  <a:lnTo>
                    <a:pt x="73492" y="208454"/>
                  </a:lnTo>
                  <a:lnTo>
                    <a:pt x="94076" y="221686"/>
                  </a:lnTo>
                  <a:lnTo>
                    <a:pt x="117135" y="232828"/>
                  </a:lnTo>
                  <a:lnTo>
                    <a:pt x="142275" y="241717"/>
                  </a:lnTo>
                  <a:lnTo>
                    <a:pt x="169098" y="248189"/>
                  </a:lnTo>
                  <a:lnTo>
                    <a:pt x="276439" y="196075"/>
                  </a:lnTo>
                  <a:lnTo>
                    <a:pt x="276439" y="182428"/>
                  </a:lnTo>
                  <a:lnTo>
                    <a:pt x="282378" y="179288"/>
                  </a:lnTo>
                  <a:lnTo>
                    <a:pt x="282378" y="86836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0" name="object 410" descr=""/>
            <p:cNvSpPr/>
            <p:nvPr/>
          </p:nvSpPr>
          <p:spPr>
            <a:xfrm>
              <a:off x="4218374" y="7557454"/>
              <a:ext cx="741680" cy="1172845"/>
            </a:xfrm>
            <a:custGeom>
              <a:avLst/>
              <a:gdLst/>
              <a:ahLst/>
              <a:cxnLst/>
              <a:rect l="l" t="t" r="r" b="b"/>
              <a:pathLst>
                <a:path w="741679" h="1172845">
                  <a:moveTo>
                    <a:pt x="0" y="0"/>
                  </a:moveTo>
                  <a:lnTo>
                    <a:pt x="741655" y="1172528"/>
                  </a:lnTo>
                </a:path>
              </a:pathLst>
            </a:custGeom>
            <a:ln w="14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4194758" y="8071224"/>
              <a:ext cx="784225" cy="145415"/>
            </a:xfrm>
            <a:custGeom>
              <a:avLst/>
              <a:gdLst/>
              <a:ahLst/>
              <a:cxnLst/>
              <a:rect l="l" t="t" r="r" b="b"/>
              <a:pathLst>
                <a:path w="784225" h="145415">
                  <a:moveTo>
                    <a:pt x="783661" y="0"/>
                  </a:moveTo>
                  <a:lnTo>
                    <a:pt x="0" y="0"/>
                  </a:lnTo>
                  <a:lnTo>
                    <a:pt x="0" y="144928"/>
                  </a:lnTo>
                  <a:lnTo>
                    <a:pt x="783661" y="144928"/>
                  </a:lnTo>
                  <a:lnTo>
                    <a:pt x="783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2" name="object 412" descr=""/>
          <p:cNvSpPr txBox="1"/>
          <p:nvPr/>
        </p:nvSpPr>
        <p:spPr>
          <a:xfrm>
            <a:off x="2608943" y="8097291"/>
            <a:ext cx="2410460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65">
                <a:latin typeface="Arial"/>
                <a:cs typeface="Arial"/>
              </a:rPr>
              <a:t>Red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60">
                <a:latin typeface="Arial"/>
                <a:cs typeface="Arial"/>
              </a:rPr>
              <a:t>de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55">
                <a:latin typeface="Arial"/>
                <a:cs typeface="Arial"/>
              </a:rPr>
              <a:t>Área</a:t>
            </a:r>
            <a:r>
              <a:rPr dirty="0" sz="450" spc="50">
                <a:latin typeface="Arial"/>
                <a:cs typeface="Arial"/>
              </a:rPr>
              <a:t> Local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Ethernet</a:t>
            </a:r>
            <a:r>
              <a:rPr dirty="0" sz="450" spc="45">
                <a:latin typeface="Arial"/>
                <a:cs typeface="Arial"/>
              </a:rPr>
              <a:t> </a:t>
            </a:r>
            <a:r>
              <a:rPr dirty="0" sz="450" spc="60">
                <a:latin typeface="Arial"/>
                <a:cs typeface="Arial"/>
              </a:rPr>
              <a:t>(100MB)</a:t>
            </a:r>
            <a:r>
              <a:rPr dirty="0" sz="450" spc="320">
                <a:latin typeface="Arial"/>
                <a:cs typeface="Arial"/>
              </a:rPr>
              <a:t> </a:t>
            </a:r>
            <a:r>
              <a:rPr dirty="0" baseline="43209" sz="675" spc="82">
                <a:latin typeface="Arial"/>
                <a:cs typeface="Arial"/>
              </a:rPr>
              <a:t>Conexión</a:t>
            </a:r>
            <a:r>
              <a:rPr dirty="0" baseline="43209" sz="675" spc="67">
                <a:latin typeface="Arial"/>
                <a:cs typeface="Arial"/>
              </a:rPr>
              <a:t> </a:t>
            </a:r>
            <a:r>
              <a:rPr dirty="0" baseline="43209" sz="675" spc="89">
                <a:latin typeface="Arial"/>
                <a:cs typeface="Arial"/>
              </a:rPr>
              <a:t>Sede2</a:t>
            </a:r>
            <a:r>
              <a:rPr dirty="0" baseline="43209" sz="675" spc="75">
                <a:latin typeface="Arial"/>
                <a:cs typeface="Arial"/>
              </a:rPr>
              <a:t> (50MB)</a:t>
            </a:r>
            <a:endParaRPr baseline="43209" sz="675">
              <a:latin typeface="Arial"/>
              <a:cs typeface="Arial"/>
            </a:endParaRPr>
          </a:p>
        </p:txBody>
      </p:sp>
      <p:sp>
        <p:nvSpPr>
          <p:cNvPr id="413" name="object 413" descr=""/>
          <p:cNvSpPr txBox="1"/>
          <p:nvPr/>
        </p:nvSpPr>
        <p:spPr>
          <a:xfrm>
            <a:off x="4465224" y="8124949"/>
            <a:ext cx="248285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40">
                <a:latin typeface="Arial"/>
                <a:cs typeface="Arial"/>
              </a:rPr>
              <a:t>Jazztel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14" name="object 414" descr=""/>
          <p:cNvGrpSpPr/>
          <p:nvPr/>
        </p:nvGrpSpPr>
        <p:grpSpPr>
          <a:xfrm>
            <a:off x="5541890" y="7948477"/>
            <a:ext cx="763905" cy="633730"/>
            <a:chOff x="5541890" y="7948477"/>
            <a:chExt cx="763905" cy="633730"/>
          </a:xfrm>
        </p:grpSpPr>
        <p:sp>
          <p:nvSpPr>
            <p:cNvPr id="415" name="object 415" descr=""/>
            <p:cNvSpPr/>
            <p:nvPr/>
          </p:nvSpPr>
          <p:spPr>
            <a:xfrm>
              <a:off x="5567365" y="7955462"/>
              <a:ext cx="718185" cy="618490"/>
            </a:xfrm>
            <a:custGeom>
              <a:avLst/>
              <a:gdLst/>
              <a:ahLst/>
              <a:cxnLst/>
              <a:rect l="l" t="t" r="r" b="b"/>
              <a:pathLst>
                <a:path w="718185" h="618490">
                  <a:moveTo>
                    <a:pt x="0" y="421438"/>
                  </a:moveTo>
                  <a:lnTo>
                    <a:pt x="0" y="618299"/>
                  </a:lnTo>
                </a:path>
                <a:path w="718185" h="618490">
                  <a:moveTo>
                    <a:pt x="0" y="421438"/>
                  </a:moveTo>
                  <a:lnTo>
                    <a:pt x="718112" y="0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6" name="object 416" descr=""/>
            <p:cNvSpPr/>
            <p:nvPr/>
          </p:nvSpPr>
          <p:spPr>
            <a:xfrm>
              <a:off x="5541890" y="8093748"/>
              <a:ext cx="763905" cy="145415"/>
            </a:xfrm>
            <a:custGeom>
              <a:avLst/>
              <a:gdLst/>
              <a:ahLst/>
              <a:cxnLst/>
              <a:rect l="l" t="t" r="r" b="b"/>
              <a:pathLst>
                <a:path w="763904" h="145415">
                  <a:moveTo>
                    <a:pt x="763624" y="0"/>
                  </a:moveTo>
                  <a:lnTo>
                    <a:pt x="0" y="0"/>
                  </a:lnTo>
                  <a:lnTo>
                    <a:pt x="0" y="144928"/>
                  </a:lnTo>
                  <a:lnTo>
                    <a:pt x="763624" y="144928"/>
                  </a:lnTo>
                  <a:lnTo>
                    <a:pt x="763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7" name="object 417" descr=""/>
          <p:cNvSpPr txBox="1"/>
          <p:nvPr/>
        </p:nvSpPr>
        <p:spPr>
          <a:xfrm>
            <a:off x="5531909" y="8075009"/>
            <a:ext cx="789305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55">
                <a:latin typeface="Arial"/>
                <a:cs typeface="Arial"/>
              </a:rPr>
              <a:t>Conexión</a:t>
            </a:r>
            <a:r>
              <a:rPr dirty="0" sz="450" spc="50">
                <a:latin typeface="Arial"/>
                <a:cs typeface="Arial"/>
              </a:rPr>
              <a:t> </a:t>
            </a:r>
            <a:r>
              <a:rPr dirty="0" sz="450" spc="70">
                <a:latin typeface="Arial"/>
                <a:cs typeface="Arial"/>
              </a:rPr>
              <a:t>ADSL</a:t>
            </a:r>
            <a:r>
              <a:rPr dirty="0" sz="450" spc="55">
                <a:latin typeface="Arial"/>
                <a:cs typeface="Arial"/>
              </a:rPr>
              <a:t> </a:t>
            </a:r>
            <a:r>
              <a:rPr dirty="0" sz="450" spc="50">
                <a:latin typeface="Arial"/>
                <a:cs typeface="Arial"/>
              </a:rPr>
              <a:t>(20MB)</a:t>
            </a:r>
            <a:endParaRPr sz="450">
              <a:latin typeface="Arial"/>
              <a:cs typeface="Arial"/>
            </a:endParaRPr>
          </a:p>
        </p:txBody>
      </p:sp>
      <p:sp>
        <p:nvSpPr>
          <p:cNvPr id="418" name="object 418" descr=""/>
          <p:cNvSpPr txBox="1"/>
          <p:nvPr/>
        </p:nvSpPr>
        <p:spPr>
          <a:xfrm>
            <a:off x="5802337" y="8147473"/>
            <a:ext cx="248285" cy="984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" spc="40">
                <a:latin typeface="Arial"/>
                <a:cs typeface="Arial"/>
              </a:rPr>
              <a:t>Jazztel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419" name="object 419" descr=""/>
          <p:cNvGrpSpPr/>
          <p:nvPr/>
        </p:nvGrpSpPr>
        <p:grpSpPr>
          <a:xfrm>
            <a:off x="3541691" y="6093830"/>
            <a:ext cx="2671445" cy="3153410"/>
            <a:chOff x="3541691" y="6093830"/>
            <a:chExt cx="2671445" cy="3153410"/>
          </a:xfrm>
        </p:grpSpPr>
        <p:sp>
          <p:nvSpPr>
            <p:cNvPr id="420" name="object 420" descr=""/>
            <p:cNvSpPr/>
            <p:nvPr/>
          </p:nvSpPr>
          <p:spPr>
            <a:xfrm>
              <a:off x="5780402" y="8768509"/>
              <a:ext cx="223520" cy="370205"/>
            </a:xfrm>
            <a:custGeom>
              <a:avLst/>
              <a:gdLst/>
              <a:ahLst/>
              <a:cxnLst/>
              <a:rect l="l" t="t" r="r" b="b"/>
              <a:pathLst>
                <a:path w="223520" h="370204">
                  <a:moveTo>
                    <a:pt x="0" y="0"/>
                  </a:moveTo>
                  <a:lnTo>
                    <a:pt x="0" y="370146"/>
                  </a:lnTo>
                  <a:lnTo>
                    <a:pt x="223054" y="370146"/>
                  </a:lnTo>
                </a:path>
              </a:pathLst>
            </a:custGeom>
            <a:ln w="148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1" name="object 421" descr=""/>
            <p:cNvSpPr/>
            <p:nvPr/>
          </p:nvSpPr>
          <p:spPr>
            <a:xfrm>
              <a:off x="5974975" y="9153058"/>
              <a:ext cx="170180" cy="88900"/>
            </a:xfrm>
            <a:custGeom>
              <a:avLst/>
              <a:gdLst/>
              <a:ahLst/>
              <a:cxnLst/>
              <a:rect l="l" t="t" r="r" b="b"/>
              <a:pathLst>
                <a:path w="170179" h="88900">
                  <a:moveTo>
                    <a:pt x="152352" y="0"/>
                  </a:moveTo>
                  <a:lnTo>
                    <a:pt x="150206" y="163"/>
                  </a:lnTo>
                  <a:lnTo>
                    <a:pt x="0" y="88303"/>
                  </a:lnTo>
                  <a:lnTo>
                    <a:pt x="68125" y="88303"/>
                  </a:lnTo>
                  <a:lnTo>
                    <a:pt x="133791" y="69918"/>
                  </a:lnTo>
                  <a:lnTo>
                    <a:pt x="169670" y="19830"/>
                  </a:lnTo>
                  <a:lnTo>
                    <a:pt x="170171" y="13643"/>
                  </a:lnTo>
                  <a:lnTo>
                    <a:pt x="167881" y="7972"/>
                  </a:lnTo>
                  <a:lnTo>
                    <a:pt x="163230" y="3436"/>
                  </a:lnTo>
                  <a:lnTo>
                    <a:pt x="156646" y="652"/>
                  </a:lnTo>
                  <a:lnTo>
                    <a:pt x="154571" y="169"/>
                  </a:lnTo>
                  <a:lnTo>
                    <a:pt x="15235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2" name="object 422" descr="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898906" y="9035950"/>
              <a:ext cx="226275" cy="132832"/>
            </a:xfrm>
            <a:prstGeom prst="rect">
              <a:avLst/>
            </a:prstGeom>
          </p:spPr>
        </p:pic>
        <p:sp>
          <p:nvSpPr>
            <p:cNvPr id="423" name="object 423" descr=""/>
            <p:cNvSpPr/>
            <p:nvPr/>
          </p:nvSpPr>
          <p:spPr>
            <a:xfrm>
              <a:off x="5898906" y="9035950"/>
              <a:ext cx="226695" cy="133350"/>
            </a:xfrm>
            <a:custGeom>
              <a:avLst/>
              <a:gdLst/>
              <a:ahLst/>
              <a:cxnLst/>
              <a:rect l="l" t="t" r="r" b="b"/>
              <a:pathLst>
                <a:path w="226695" h="133350">
                  <a:moveTo>
                    <a:pt x="226275" y="103883"/>
                  </a:moveTo>
                  <a:lnTo>
                    <a:pt x="226275" y="117270"/>
                  </a:lnTo>
                  <a:lnTo>
                    <a:pt x="221199" y="123723"/>
                  </a:lnTo>
                  <a:lnTo>
                    <a:pt x="214333" y="128631"/>
                  </a:lnTo>
                  <a:lnTo>
                    <a:pt x="206138" y="131750"/>
                  </a:lnTo>
                  <a:lnTo>
                    <a:pt x="197078" y="132832"/>
                  </a:lnTo>
                  <a:lnTo>
                    <a:pt x="197078" y="119136"/>
                  </a:lnTo>
                  <a:lnTo>
                    <a:pt x="194214" y="109698"/>
                  </a:lnTo>
                  <a:lnTo>
                    <a:pt x="189466" y="100902"/>
                  </a:lnTo>
                  <a:lnTo>
                    <a:pt x="182959" y="92947"/>
                  </a:lnTo>
                  <a:lnTo>
                    <a:pt x="174822" y="86032"/>
                  </a:lnTo>
                  <a:lnTo>
                    <a:pt x="37283" y="18623"/>
                  </a:lnTo>
                  <a:lnTo>
                    <a:pt x="26828" y="19704"/>
                  </a:lnTo>
                  <a:lnTo>
                    <a:pt x="16924" y="22502"/>
                  </a:lnTo>
                  <a:lnTo>
                    <a:pt x="7878" y="26907"/>
                  </a:lnTo>
                  <a:lnTo>
                    <a:pt x="0" y="32808"/>
                  </a:lnTo>
                  <a:lnTo>
                    <a:pt x="3883" y="24397"/>
                  </a:lnTo>
                  <a:lnTo>
                    <a:pt x="9866" y="17052"/>
                  </a:lnTo>
                  <a:lnTo>
                    <a:pt x="17660" y="11042"/>
                  </a:lnTo>
                  <a:lnTo>
                    <a:pt x="26978" y="6636"/>
                  </a:lnTo>
                  <a:lnTo>
                    <a:pt x="202946" y="73750"/>
                  </a:lnTo>
                  <a:lnTo>
                    <a:pt x="222287" y="95406"/>
                  </a:lnTo>
                  <a:lnTo>
                    <a:pt x="226275" y="103883"/>
                  </a:lnTo>
                  <a:close/>
                </a:path>
              </a:pathLst>
            </a:custGeom>
            <a:ln w="45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4" name="object 424" descr="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974259" y="9124960"/>
              <a:ext cx="121724" cy="116443"/>
            </a:xfrm>
            <a:prstGeom prst="rect">
              <a:avLst/>
            </a:prstGeom>
          </p:spPr>
        </p:pic>
        <p:sp>
          <p:nvSpPr>
            <p:cNvPr id="425" name="object 425" descr=""/>
            <p:cNvSpPr/>
            <p:nvPr/>
          </p:nvSpPr>
          <p:spPr>
            <a:xfrm>
              <a:off x="5974260" y="9124960"/>
              <a:ext cx="121920" cy="116839"/>
            </a:xfrm>
            <a:custGeom>
              <a:avLst/>
              <a:gdLst/>
              <a:ahLst/>
              <a:cxnLst/>
              <a:rect l="l" t="t" r="r" b="b"/>
              <a:pathLst>
                <a:path w="121920" h="116840">
                  <a:moveTo>
                    <a:pt x="121724" y="58889"/>
                  </a:moveTo>
                  <a:lnTo>
                    <a:pt x="8086" y="113708"/>
                  </a:lnTo>
                  <a:lnTo>
                    <a:pt x="5653" y="115109"/>
                  </a:lnTo>
                  <a:lnTo>
                    <a:pt x="2933" y="116045"/>
                  </a:lnTo>
                  <a:lnTo>
                    <a:pt x="0" y="116449"/>
                  </a:lnTo>
                  <a:lnTo>
                    <a:pt x="0" y="86274"/>
                  </a:lnTo>
                  <a:lnTo>
                    <a:pt x="56032" y="8242"/>
                  </a:lnTo>
                  <a:lnTo>
                    <a:pt x="72991" y="0"/>
                  </a:lnTo>
                  <a:lnTo>
                    <a:pt x="121724" y="43822"/>
                  </a:lnTo>
                  <a:lnTo>
                    <a:pt x="121724" y="58889"/>
                  </a:lnTo>
                  <a:close/>
                </a:path>
              </a:pathLst>
            </a:custGeom>
            <a:ln w="47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6" name="object 426" descr="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936905" y="9078402"/>
              <a:ext cx="110346" cy="54800"/>
            </a:xfrm>
            <a:prstGeom prst="rect">
              <a:avLst/>
            </a:prstGeom>
          </p:spPr>
        </p:pic>
        <p:sp>
          <p:nvSpPr>
            <p:cNvPr id="427" name="object 427" descr=""/>
            <p:cNvSpPr/>
            <p:nvPr/>
          </p:nvSpPr>
          <p:spPr>
            <a:xfrm>
              <a:off x="5936905" y="9078402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89" h="55245">
                  <a:moveTo>
                    <a:pt x="17890" y="0"/>
                  </a:moveTo>
                  <a:lnTo>
                    <a:pt x="110346" y="46558"/>
                  </a:lnTo>
                  <a:lnTo>
                    <a:pt x="93386" y="54800"/>
                  </a:lnTo>
                  <a:lnTo>
                    <a:pt x="71131" y="43913"/>
                  </a:lnTo>
                  <a:lnTo>
                    <a:pt x="70773" y="32385"/>
                  </a:lnTo>
                  <a:lnTo>
                    <a:pt x="57463" y="26304"/>
                  </a:lnTo>
                  <a:lnTo>
                    <a:pt x="57391" y="37143"/>
                  </a:lnTo>
                  <a:lnTo>
                    <a:pt x="31558" y="24480"/>
                  </a:lnTo>
                  <a:lnTo>
                    <a:pt x="31629" y="13218"/>
                  </a:lnTo>
                  <a:lnTo>
                    <a:pt x="18605" y="7119"/>
                  </a:lnTo>
                  <a:lnTo>
                    <a:pt x="18605" y="18496"/>
                  </a:lnTo>
                  <a:lnTo>
                    <a:pt x="0" y="8973"/>
                  </a:lnTo>
                  <a:lnTo>
                    <a:pt x="17890" y="0"/>
                  </a:lnTo>
                  <a:close/>
                </a:path>
              </a:pathLst>
            </a:custGeom>
            <a:ln w="45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8" name="object 428" descr="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898834" y="9054573"/>
              <a:ext cx="197149" cy="114712"/>
            </a:xfrm>
            <a:prstGeom prst="rect">
              <a:avLst/>
            </a:prstGeom>
          </p:spPr>
        </p:pic>
        <p:sp>
          <p:nvSpPr>
            <p:cNvPr id="429" name="object 429" descr=""/>
            <p:cNvSpPr/>
            <p:nvPr/>
          </p:nvSpPr>
          <p:spPr>
            <a:xfrm>
              <a:off x="5898835" y="9054573"/>
              <a:ext cx="197485" cy="114935"/>
            </a:xfrm>
            <a:custGeom>
              <a:avLst/>
              <a:gdLst/>
              <a:ahLst/>
              <a:cxnLst/>
              <a:rect l="l" t="t" r="r" b="b"/>
              <a:pathLst>
                <a:path w="197485" h="114934">
                  <a:moveTo>
                    <a:pt x="148416" y="70386"/>
                  </a:moveTo>
                  <a:lnTo>
                    <a:pt x="154284" y="87639"/>
                  </a:lnTo>
                  <a:lnTo>
                    <a:pt x="154571" y="102699"/>
                  </a:lnTo>
                  <a:lnTo>
                    <a:pt x="163749" y="108827"/>
                  </a:lnTo>
                  <a:lnTo>
                    <a:pt x="174223" y="112874"/>
                  </a:lnTo>
                  <a:lnTo>
                    <a:pt x="185515" y="114712"/>
                  </a:lnTo>
                  <a:lnTo>
                    <a:pt x="197149" y="114209"/>
                  </a:lnTo>
                  <a:lnTo>
                    <a:pt x="197149" y="100513"/>
                  </a:lnTo>
                  <a:lnTo>
                    <a:pt x="194246" y="91088"/>
                  </a:lnTo>
                  <a:lnTo>
                    <a:pt x="189483" y="82299"/>
                  </a:lnTo>
                  <a:lnTo>
                    <a:pt x="182990" y="74341"/>
                  </a:lnTo>
                  <a:lnTo>
                    <a:pt x="174894" y="67409"/>
                  </a:lnTo>
                  <a:lnTo>
                    <a:pt x="37354" y="0"/>
                  </a:lnTo>
                  <a:lnTo>
                    <a:pt x="26900" y="1081"/>
                  </a:lnTo>
                  <a:lnTo>
                    <a:pt x="16995" y="3879"/>
                  </a:lnTo>
                  <a:lnTo>
                    <a:pt x="7949" y="8283"/>
                  </a:lnTo>
                  <a:lnTo>
                    <a:pt x="71" y="14184"/>
                  </a:lnTo>
                  <a:lnTo>
                    <a:pt x="30127" y="44589"/>
                  </a:lnTo>
                  <a:lnTo>
                    <a:pt x="38070" y="32802"/>
                  </a:lnTo>
                  <a:lnTo>
                    <a:pt x="55960" y="23828"/>
                  </a:lnTo>
                  <a:lnTo>
                    <a:pt x="148416" y="70386"/>
                  </a:lnTo>
                  <a:close/>
                </a:path>
              </a:pathLst>
            </a:custGeom>
            <a:ln w="45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0" name="object 430" descr="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881731" y="9085521"/>
              <a:ext cx="148560" cy="125713"/>
            </a:xfrm>
            <a:prstGeom prst="rect">
              <a:avLst/>
            </a:prstGeom>
          </p:spPr>
        </p:pic>
        <p:sp>
          <p:nvSpPr>
            <p:cNvPr id="431" name="object 431" descr=""/>
            <p:cNvSpPr/>
            <p:nvPr/>
          </p:nvSpPr>
          <p:spPr>
            <a:xfrm>
              <a:off x="5881732" y="9085521"/>
              <a:ext cx="148590" cy="125730"/>
            </a:xfrm>
            <a:custGeom>
              <a:avLst/>
              <a:gdLst/>
              <a:ahLst/>
              <a:cxnLst/>
              <a:rect l="l" t="t" r="r" b="b"/>
              <a:pathLst>
                <a:path w="148589" h="125729">
                  <a:moveTo>
                    <a:pt x="0" y="80525"/>
                  </a:moveTo>
                  <a:lnTo>
                    <a:pt x="92528" y="125713"/>
                  </a:lnTo>
                  <a:lnTo>
                    <a:pt x="148560" y="47681"/>
                  </a:lnTo>
                  <a:lnTo>
                    <a:pt x="126304" y="36793"/>
                  </a:lnTo>
                  <a:lnTo>
                    <a:pt x="125946" y="25265"/>
                  </a:lnTo>
                  <a:lnTo>
                    <a:pt x="112636" y="19184"/>
                  </a:lnTo>
                  <a:lnTo>
                    <a:pt x="112565" y="30024"/>
                  </a:lnTo>
                  <a:lnTo>
                    <a:pt x="86731" y="17361"/>
                  </a:lnTo>
                  <a:lnTo>
                    <a:pt x="86803" y="6099"/>
                  </a:lnTo>
                  <a:lnTo>
                    <a:pt x="73779" y="0"/>
                  </a:lnTo>
                  <a:lnTo>
                    <a:pt x="73779" y="11376"/>
                  </a:lnTo>
                  <a:lnTo>
                    <a:pt x="55173" y="1853"/>
                  </a:lnTo>
                  <a:lnTo>
                    <a:pt x="0" y="80525"/>
                  </a:lnTo>
                  <a:close/>
                </a:path>
              </a:pathLst>
            </a:custGeom>
            <a:ln w="4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2" name="object 432" descr="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920517" y="9120902"/>
              <a:ext cx="76784" cy="71280"/>
            </a:xfrm>
            <a:prstGeom prst="rect">
              <a:avLst/>
            </a:prstGeom>
          </p:spPr>
        </p:pic>
        <p:sp>
          <p:nvSpPr>
            <p:cNvPr id="433" name="object 433" descr=""/>
            <p:cNvSpPr/>
            <p:nvPr/>
          </p:nvSpPr>
          <p:spPr>
            <a:xfrm>
              <a:off x="5920517" y="9120902"/>
              <a:ext cx="76835" cy="71755"/>
            </a:xfrm>
            <a:custGeom>
              <a:avLst/>
              <a:gdLst/>
              <a:ahLst/>
              <a:cxnLst/>
              <a:rect l="l" t="t" r="r" b="b"/>
              <a:pathLst>
                <a:path w="76835" h="71754">
                  <a:moveTo>
                    <a:pt x="36996" y="69511"/>
                  </a:moveTo>
                  <a:lnTo>
                    <a:pt x="40718" y="71280"/>
                  </a:lnTo>
                  <a:lnTo>
                    <a:pt x="48446" y="60314"/>
                  </a:lnTo>
                  <a:lnTo>
                    <a:pt x="44582" y="58683"/>
                  </a:lnTo>
                  <a:lnTo>
                    <a:pt x="36996" y="69511"/>
                  </a:lnTo>
                  <a:close/>
                </a:path>
                <a:path w="76835" h="71754">
                  <a:moveTo>
                    <a:pt x="46586" y="56093"/>
                  </a:moveTo>
                  <a:lnTo>
                    <a:pt x="50307" y="57868"/>
                  </a:lnTo>
                  <a:lnTo>
                    <a:pt x="58035" y="46896"/>
                  </a:lnTo>
                  <a:lnTo>
                    <a:pt x="54171" y="45271"/>
                  </a:lnTo>
                  <a:lnTo>
                    <a:pt x="46586" y="56093"/>
                  </a:lnTo>
                  <a:close/>
                </a:path>
                <a:path w="76835" h="71754">
                  <a:moveTo>
                    <a:pt x="55960" y="42536"/>
                  </a:moveTo>
                  <a:lnTo>
                    <a:pt x="59681" y="44305"/>
                  </a:lnTo>
                  <a:lnTo>
                    <a:pt x="67410" y="33339"/>
                  </a:lnTo>
                  <a:lnTo>
                    <a:pt x="63474" y="31709"/>
                  </a:lnTo>
                  <a:lnTo>
                    <a:pt x="55960" y="42536"/>
                  </a:lnTo>
                  <a:close/>
                </a:path>
                <a:path w="76835" h="71754">
                  <a:moveTo>
                    <a:pt x="65334" y="29215"/>
                  </a:moveTo>
                  <a:lnTo>
                    <a:pt x="69056" y="30990"/>
                  </a:lnTo>
                  <a:lnTo>
                    <a:pt x="76784" y="20018"/>
                  </a:lnTo>
                  <a:lnTo>
                    <a:pt x="72848" y="18393"/>
                  </a:lnTo>
                  <a:lnTo>
                    <a:pt x="65334" y="29215"/>
                  </a:lnTo>
                  <a:close/>
                </a:path>
                <a:path w="76835" h="71754">
                  <a:moveTo>
                    <a:pt x="47015" y="19921"/>
                  </a:moveTo>
                  <a:lnTo>
                    <a:pt x="50736" y="21696"/>
                  </a:lnTo>
                  <a:lnTo>
                    <a:pt x="58465" y="10724"/>
                  </a:lnTo>
                  <a:lnTo>
                    <a:pt x="54600" y="9100"/>
                  </a:lnTo>
                  <a:lnTo>
                    <a:pt x="47015" y="19921"/>
                  </a:lnTo>
                  <a:close/>
                </a:path>
                <a:path w="76835" h="71754">
                  <a:moveTo>
                    <a:pt x="37640" y="33242"/>
                  </a:moveTo>
                  <a:lnTo>
                    <a:pt x="41362" y="35012"/>
                  </a:lnTo>
                  <a:lnTo>
                    <a:pt x="49162" y="24045"/>
                  </a:lnTo>
                  <a:lnTo>
                    <a:pt x="45226" y="22415"/>
                  </a:lnTo>
                  <a:lnTo>
                    <a:pt x="37640" y="33242"/>
                  </a:lnTo>
                  <a:close/>
                </a:path>
                <a:path w="76835" h="71754">
                  <a:moveTo>
                    <a:pt x="28338" y="46799"/>
                  </a:moveTo>
                  <a:lnTo>
                    <a:pt x="32059" y="48575"/>
                  </a:lnTo>
                  <a:lnTo>
                    <a:pt x="39787" y="37602"/>
                  </a:lnTo>
                  <a:lnTo>
                    <a:pt x="35851" y="35978"/>
                  </a:lnTo>
                  <a:lnTo>
                    <a:pt x="28338" y="46799"/>
                  </a:lnTo>
                  <a:close/>
                </a:path>
                <a:path w="76835" h="71754">
                  <a:moveTo>
                    <a:pt x="18677" y="60211"/>
                  </a:moveTo>
                  <a:lnTo>
                    <a:pt x="22470" y="61986"/>
                  </a:lnTo>
                  <a:lnTo>
                    <a:pt x="30198" y="51020"/>
                  </a:lnTo>
                  <a:lnTo>
                    <a:pt x="26262" y="49390"/>
                  </a:lnTo>
                  <a:lnTo>
                    <a:pt x="18677" y="60211"/>
                  </a:lnTo>
                  <a:close/>
                </a:path>
                <a:path w="76835" h="71754">
                  <a:moveTo>
                    <a:pt x="0" y="51111"/>
                  </a:moveTo>
                  <a:lnTo>
                    <a:pt x="3721" y="52886"/>
                  </a:lnTo>
                  <a:lnTo>
                    <a:pt x="11449" y="41914"/>
                  </a:lnTo>
                  <a:lnTo>
                    <a:pt x="7513" y="40290"/>
                  </a:lnTo>
                  <a:lnTo>
                    <a:pt x="0" y="51111"/>
                  </a:lnTo>
                  <a:close/>
                </a:path>
                <a:path w="76835" h="71754">
                  <a:moveTo>
                    <a:pt x="9589" y="37699"/>
                  </a:moveTo>
                  <a:lnTo>
                    <a:pt x="13310" y="39474"/>
                  </a:lnTo>
                  <a:lnTo>
                    <a:pt x="21038" y="28502"/>
                  </a:lnTo>
                  <a:lnTo>
                    <a:pt x="17103" y="26878"/>
                  </a:lnTo>
                  <a:lnTo>
                    <a:pt x="9589" y="37699"/>
                  </a:lnTo>
                  <a:close/>
                </a:path>
                <a:path w="76835" h="71754">
                  <a:moveTo>
                    <a:pt x="18892" y="24136"/>
                  </a:moveTo>
                  <a:lnTo>
                    <a:pt x="22684" y="25911"/>
                  </a:lnTo>
                  <a:lnTo>
                    <a:pt x="30413" y="14939"/>
                  </a:lnTo>
                  <a:lnTo>
                    <a:pt x="26477" y="13315"/>
                  </a:lnTo>
                  <a:lnTo>
                    <a:pt x="18892" y="24136"/>
                  </a:lnTo>
                  <a:close/>
                </a:path>
                <a:path w="76835" h="71754">
                  <a:moveTo>
                    <a:pt x="28266" y="10821"/>
                  </a:moveTo>
                  <a:lnTo>
                    <a:pt x="32059" y="12596"/>
                  </a:lnTo>
                  <a:lnTo>
                    <a:pt x="39787" y="1624"/>
                  </a:lnTo>
                  <a:lnTo>
                    <a:pt x="35851" y="0"/>
                  </a:lnTo>
                  <a:lnTo>
                    <a:pt x="28266" y="10821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4" name="object 434" descr=""/>
            <p:cNvSpPr/>
            <p:nvPr/>
          </p:nvSpPr>
          <p:spPr>
            <a:xfrm>
              <a:off x="5908424" y="9114899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44725" y="58683"/>
                  </a:moveTo>
                  <a:lnTo>
                    <a:pt x="36996" y="69698"/>
                  </a:lnTo>
                  <a:lnTo>
                    <a:pt x="49090" y="75513"/>
                  </a:lnTo>
                  <a:lnTo>
                    <a:pt x="56676" y="64686"/>
                  </a:lnTo>
                  <a:lnTo>
                    <a:pt x="44725" y="58683"/>
                  </a:lnTo>
                  <a:close/>
                </a:path>
                <a:path w="85089" h="75565">
                  <a:moveTo>
                    <a:pt x="26405" y="49390"/>
                  </a:moveTo>
                  <a:lnTo>
                    <a:pt x="18677" y="60404"/>
                  </a:lnTo>
                  <a:lnTo>
                    <a:pt x="30771" y="66214"/>
                  </a:lnTo>
                  <a:lnTo>
                    <a:pt x="38356" y="55392"/>
                  </a:lnTo>
                  <a:lnTo>
                    <a:pt x="26405" y="49390"/>
                  </a:lnTo>
                  <a:close/>
                </a:path>
                <a:path w="85089" h="75565">
                  <a:moveTo>
                    <a:pt x="54314" y="45271"/>
                  </a:moveTo>
                  <a:lnTo>
                    <a:pt x="46586" y="56286"/>
                  </a:lnTo>
                  <a:lnTo>
                    <a:pt x="58679" y="62095"/>
                  </a:lnTo>
                  <a:lnTo>
                    <a:pt x="66265" y="51274"/>
                  </a:lnTo>
                  <a:lnTo>
                    <a:pt x="54314" y="45271"/>
                  </a:lnTo>
                  <a:close/>
                </a:path>
                <a:path w="85089" h="75565">
                  <a:moveTo>
                    <a:pt x="7656" y="40290"/>
                  </a:moveTo>
                  <a:lnTo>
                    <a:pt x="0" y="51304"/>
                  </a:lnTo>
                  <a:lnTo>
                    <a:pt x="12093" y="57113"/>
                  </a:lnTo>
                  <a:lnTo>
                    <a:pt x="19607" y="46292"/>
                  </a:lnTo>
                  <a:lnTo>
                    <a:pt x="7656" y="40290"/>
                  </a:lnTo>
                  <a:close/>
                </a:path>
                <a:path w="85089" h="75565">
                  <a:moveTo>
                    <a:pt x="35995" y="35978"/>
                  </a:moveTo>
                  <a:lnTo>
                    <a:pt x="28338" y="46992"/>
                  </a:lnTo>
                  <a:lnTo>
                    <a:pt x="40431" y="52802"/>
                  </a:lnTo>
                  <a:lnTo>
                    <a:pt x="47945" y="41980"/>
                  </a:lnTo>
                  <a:lnTo>
                    <a:pt x="35995" y="35978"/>
                  </a:lnTo>
                  <a:close/>
                </a:path>
                <a:path w="85089" h="75565">
                  <a:moveTo>
                    <a:pt x="63617" y="31709"/>
                  </a:moveTo>
                  <a:lnTo>
                    <a:pt x="55960" y="42723"/>
                  </a:lnTo>
                  <a:lnTo>
                    <a:pt x="68054" y="48538"/>
                  </a:lnTo>
                  <a:lnTo>
                    <a:pt x="75568" y="37711"/>
                  </a:lnTo>
                  <a:lnTo>
                    <a:pt x="63617" y="31709"/>
                  </a:lnTo>
                  <a:close/>
                </a:path>
                <a:path w="85089" h="75565">
                  <a:moveTo>
                    <a:pt x="17246" y="26878"/>
                  </a:moveTo>
                  <a:lnTo>
                    <a:pt x="9589" y="37886"/>
                  </a:lnTo>
                  <a:lnTo>
                    <a:pt x="21682" y="43701"/>
                  </a:lnTo>
                  <a:lnTo>
                    <a:pt x="29196" y="32880"/>
                  </a:lnTo>
                  <a:lnTo>
                    <a:pt x="17246" y="26878"/>
                  </a:lnTo>
                  <a:close/>
                </a:path>
                <a:path w="85089" h="75565">
                  <a:moveTo>
                    <a:pt x="45369" y="22415"/>
                  </a:moveTo>
                  <a:lnTo>
                    <a:pt x="37640" y="33430"/>
                  </a:lnTo>
                  <a:lnTo>
                    <a:pt x="49734" y="39245"/>
                  </a:lnTo>
                  <a:lnTo>
                    <a:pt x="57320" y="28417"/>
                  </a:lnTo>
                  <a:lnTo>
                    <a:pt x="45369" y="22415"/>
                  </a:lnTo>
                  <a:close/>
                </a:path>
                <a:path w="85089" h="75565">
                  <a:moveTo>
                    <a:pt x="72991" y="18393"/>
                  </a:moveTo>
                  <a:lnTo>
                    <a:pt x="65334" y="29408"/>
                  </a:lnTo>
                  <a:lnTo>
                    <a:pt x="77428" y="35217"/>
                  </a:lnTo>
                  <a:lnTo>
                    <a:pt x="84942" y="24396"/>
                  </a:lnTo>
                  <a:lnTo>
                    <a:pt x="72991" y="18393"/>
                  </a:lnTo>
                  <a:close/>
                </a:path>
                <a:path w="85089" h="75565">
                  <a:moveTo>
                    <a:pt x="26620" y="13315"/>
                  </a:moveTo>
                  <a:lnTo>
                    <a:pt x="18892" y="24329"/>
                  </a:lnTo>
                  <a:lnTo>
                    <a:pt x="30985" y="30139"/>
                  </a:lnTo>
                  <a:lnTo>
                    <a:pt x="38571" y="19317"/>
                  </a:lnTo>
                  <a:lnTo>
                    <a:pt x="26620" y="13315"/>
                  </a:lnTo>
                  <a:close/>
                </a:path>
                <a:path w="85089" h="75565">
                  <a:moveTo>
                    <a:pt x="54743" y="9100"/>
                  </a:moveTo>
                  <a:lnTo>
                    <a:pt x="47015" y="20114"/>
                  </a:lnTo>
                  <a:lnTo>
                    <a:pt x="59109" y="25924"/>
                  </a:lnTo>
                  <a:lnTo>
                    <a:pt x="66694" y="15102"/>
                  </a:lnTo>
                  <a:lnTo>
                    <a:pt x="54743" y="9100"/>
                  </a:lnTo>
                  <a:close/>
                </a:path>
                <a:path w="85089" h="75565">
                  <a:moveTo>
                    <a:pt x="35995" y="0"/>
                  </a:moveTo>
                  <a:lnTo>
                    <a:pt x="28266" y="11008"/>
                  </a:lnTo>
                  <a:lnTo>
                    <a:pt x="40360" y="16823"/>
                  </a:lnTo>
                  <a:lnTo>
                    <a:pt x="47945" y="6002"/>
                  </a:lnTo>
                  <a:lnTo>
                    <a:pt x="35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5" name="object 435" descr=""/>
            <p:cNvSpPr/>
            <p:nvPr/>
          </p:nvSpPr>
          <p:spPr>
            <a:xfrm>
              <a:off x="5908424" y="9114899"/>
              <a:ext cx="85090" cy="75565"/>
            </a:xfrm>
            <a:custGeom>
              <a:avLst/>
              <a:gdLst/>
              <a:ahLst/>
              <a:cxnLst/>
              <a:rect l="l" t="t" r="r" b="b"/>
              <a:pathLst>
                <a:path w="85089" h="75565">
                  <a:moveTo>
                    <a:pt x="28266" y="11008"/>
                  </a:moveTo>
                  <a:lnTo>
                    <a:pt x="40360" y="16823"/>
                  </a:lnTo>
                  <a:lnTo>
                    <a:pt x="47945" y="6002"/>
                  </a:lnTo>
                  <a:lnTo>
                    <a:pt x="35995" y="0"/>
                  </a:lnTo>
                  <a:lnTo>
                    <a:pt x="28266" y="11008"/>
                  </a:lnTo>
                  <a:close/>
                </a:path>
                <a:path w="85089" h="75565">
                  <a:moveTo>
                    <a:pt x="18892" y="24329"/>
                  </a:moveTo>
                  <a:lnTo>
                    <a:pt x="30985" y="30139"/>
                  </a:lnTo>
                  <a:lnTo>
                    <a:pt x="38571" y="19317"/>
                  </a:lnTo>
                  <a:lnTo>
                    <a:pt x="26620" y="13315"/>
                  </a:lnTo>
                  <a:lnTo>
                    <a:pt x="18892" y="24329"/>
                  </a:lnTo>
                  <a:close/>
                </a:path>
                <a:path w="85089" h="75565">
                  <a:moveTo>
                    <a:pt x="9589" y="37886"/>
                  </a:moveTo>
                  <a:lnTo>
                    <a:pt x="21682" y="43701"/>
                  </a:lnTo>
                  <a:lnTo>
                    <a:pt x="29196" y="32880"/>
                  </a:lnTo>
                  <a:lnTo>
                    <a:pt x="17246" y="26878"/>
                  </a:lnTo>
                  <a:lnTo>
                    <a:pt x="9589" y="37886"/>
                  </a:lnTo>
                  <a:close/>
                </a:path>
                <a:path w="85089" h="75565">
                  <a:moveTo>
                    <a:pt x="0" y="51304"/>
                  </a:moveTo>
                  <a:lnTo>
                    <a:pt x="12093" y="57113"/>
                  </a:lnTo>
                  <a:lnTo>
                    <a:pt x="19607" y="46292"/>
                  </a:lnTo>
                  <a:lnTo>
                    <a:pt x="7656" y="40290"/>
                  </a:lnTo>
                  <a:lnTo>
                    <a:pt x="0" y="51304"/>
                  </a:lnTo>
                  <a:close/>
                </a:path>
                <a:path w="85089" h="75565">
                  <a:moveTo>
                    <a:pt x="18677" y="60404"/>
                  </a:moveTo>
                  <a:lnTo>
                    <a:pt x="30771" y="66214"/>
                  </a:lnTo>
                  <a:lnTo>
                    <a:pt x="38356" y="55392"/>
                  </a:lnTo>
                  <a:lnTo>
                    <a:pt x="26405" y="49390"/>
                  </a:lnTo>
                  <a:lnTo>
                    <a:pt x="18677" y="60404"/>
                  </a:lnTo>
                  <a:close/>
                </a:path>
                <a:path w="85089" h="75565">
                  <a:moveTo>
                    <a:pt x="28338" y="46992"/>
                  </a:moveTo>
                  <a:lnTo>
                    <a:pt x="40431" y="52802"/>
                  </a:lnTo>
                  <a:lnTo>
                    <a:pt x="47945" y="41980"/>
                  </a:lnTo>
                  <a:lnTo>
                    <a:pt x="35995" y="35978"/>
                  </a:lnTo>
                  <a:lnTo>
                    <a:pt x="28338" y="46992"/>
                  </a:lnTo>
                  <a:close/>
                </a:path>
                <a:path w="85089" h="75565">
                  <a:moveTo>
                    <a:pt x="37640" y="33430"/>
                  </a:moveTo>
                  <a:lnTo>
                    <a:pt x="49734" y="39245"/>
                  </a:lnTo>
                  <a:lnTo>
                    <a:pt x="57320" y="28417"/>
                  </a:lnTo>
                  <a:lnTo>
                    <a:pt x="45369" y="22415"/>
                  </a:lnTo>
                  <a:lnTo>
                    <a:pt x="37640" y="33430"/>
                  </a:lnTo>
                  <a:close/>
                </a:path>
                <a:path w="85089" h="75565">
                  <a:moveTo>
                    <a:pt x="47015" y="20114"/>
                  </a:moveTo>
                  <a:lnTo>
                    <a:pt x="59109" y="25924"/>
                  </a:lnTo>
                  <a:lnTo>
                    <a:pt x="66694" y="15102"/>
                  </a:lnTo>
                  <a:lnTo>
                    <a:pt x="54743" y="9100"/>
                  </a:lnTo>
                  <a:lnTo>
                    <a:pt x="47015" y="20114"/>
                  </a:lnTo>
                  <a:close/>
                </a:path>
                <a:path w="85089" h="75565">
                  <a:moveTo>
                    <a:pt x="65334" y="29408"/>
                  </a:moveTo>
                  <a:lnTo>
                    <a:pt x="77428" y="35217"/>
                  </a:lnTo>
                  <a:lnTo>
                    <a:pt x="84942" y="24396"/>
                  </a:lnTo>
                  <a:lnTo>
                    <a:pt x="72991" y="18393"/>
                  </a:lnTo>
                  <a:lnTo>
                    <a:pt x="65334" y="29408"/>
                  </a:lnTo>
                  <a:close/>
                </a:path>
                <a:path w="85089" h="75565">
                  <a:moveTo>
                    <a:pt x="55960" y="42723"/>
                  </a:moveTo>
                  <a:lnTo>
                    <a:pt x="68054" y="48538"/>
                  </a:lnTo>
                  <a:lnTo>
                    <a:pt x="75568" y="37711"/>
                  </a:lnTo>
                  <a:lnTo>
                    <a:pt x="63617" y="31709"/>
                  </a:lnTo>
                  <a:lnTo>
                    <a:pt x="55960" y="42723"/>
                  </a:lnTo>
                  <a:close/>
                </a:path>
                <a:path w="85089" h="75565">
                  <a:moveTo>
                    <a:pt x="46586" y="56286"/>
                  </a:moveTo>
                  <a:lnTo>
                    <a:pt x="58679" y="62095"/>
                  </a:lnTo>
                  <a:lnTo>
                    <a:pt x="66265" y="51274"/>
                  </a:lnTo>
                  <a:lnTo>
                    <a:pt x="54314" y="45271"/>
                  </a:lnTo>
                  <a:lnTo>
                    <a:pt x="46586" y="56286"/>
                  </a:lnTo>
                  <a:close/>
                </a:path>
                <a:path w="85089" h="75565">
                  <a:moveTo>
                    <a:pt x="36996" y="69698"/>
                  </a:moveTo>
                  <a:lnTo>
                    <a:pt x="49090" y="75513"/>
                  </a:lnTo>
                  <a:lnTo>
                    <a:pt x="56676" y="64686"/>
                  </a:lnTo>
                  <a:lnTo>
                    <a:pt x="44725" y="58683"/>
                  </a:lnTo>
                  <a:lnTo>
                    <a:pt x="36996" y="6969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6" name="object 436" descr="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881731" y="9166681"/>
              <a:ext cx="92528" cy="74680"/>
            </a:xfrm>
            <a:prstGeom prst="rect">
              <a:avLst/>
            </a:prstGeom>
          </p:spPr>
        </p:pic>
        <p:sp>
          <p:nvSpPr>
            <p:cNvPr id="437" name="object 437" descr=""/>
            <p:cNvSpPr/>
            <p:nvPr/>
          </p:nvSpPr>
          <p:spPr>
            <a:xfrm>
              <a:off x="5881732" y="9166681"/>
              <a:ext cx="92710" cy="74930"/>
            </a:xfrm>
            <a:custGeom>
              <a:avLst/>
              <a:gdLst/>
              <a:ahLst/>
              <a:cxnLst/>
              <a:rect l="l" t="t" r="r" b="b"/>
              <a:pathLst>
                <a:path w="92710" h="74929">
                  <a:moveTo>
                    <a:pt x="0" y="30857"/>
                  </a:moveTo>
                  <a:lnTo>
                    <a:pt x="84441" y="71938"/>
                  </a:lnTo>
                  <a:lnTo>
                    <a:pt x="86874" y="73345"/>
                  </a:lnTo>
                  <a:lnTo>
                    <a:pt x="89594" y="74281"/>
                  </a:lnTo>
                  <a:lnTo>
                    <a:pt x="92528" y="74680"/>
                  </a:lnTo>
                  <a:lnTo>
                    <a:pt x="92528" y="44553"/>
                  </a:lnTo>
                  <a:lnTo>
                    <a:pt x="0" y="0"/>
                  </a:lnTo>
                  <a:lnTo>
                    <a:pt x="0" y="30857"/>
                  </a:lnTo>
                  <a:close/>
                </a:path>
              </a:pathLst>
            </a:custGeom>
            <a:ln w="46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8" name="object 438" descr=""/>
            <p:cNvSpPr/>
            <p:nvPr/>
          </p:nvSpPr>
          <p:spPr>
            <a:xfrm>
              <a:off x="5881159" y="9035950"/>
              <a:ext cx="244475" cy="206375"/>
            </a:xfrm>
            <a:custGeom>
              <a:avLst/>
              <a:gdLst/>
              <a:ahLst/>
              <a:cxnLst/>
              <a:rect l="l" t="t" r="r" b="b"/>
              <a:pathLst>
                <a:path w="244475" h="206375">
                  <a:moveTo>
                    <a:pt x="244022" y="103883"/>
                  </a:moveTo>
                  <a:lnTo>
                    <a:pt x="240185" y="95318"/>
                  </a:lnTo>
                  <a:lnTo>
                    <a:pt x="234960" y="87360"/>
                  </a:lnTo>
                  <a:lnTo>
                    <a:pt x="228434" y="80130"/>
                  </a:lnTo>
                  <a:lnTo>
                    <a:pt x="220693" y="73750"/>
                  </a:lnTo>
                  <a:lnTo>
                    <a:pt x="68769" y="0"/>
                  </a:lnTo>
                  <a:lnTo>
                    <a:pt x="44725" y="6636"/>
                  </a:lnTo>
                  <a:lnTo>
                    <a:pt x="35548" y="11160"/>
                  </a:lnTo>
                  <a:lnTo>
                    <a:pt x="27828" y="17190"/>
                  </a:lnTo>
                  <a:lnTo>
                    <a:pt x="21811" y="24486"/>
                  </a:lnTo>
                  <a:lnTo>
                    <a:pt x="17747" y="32808"/>
                  </a:lnTo>
                  <a:lnTo>
                    <a:pt x="17675" y="47657"/>
                  </a:lnTo>
                  <a:lnTo>
                    <a:pt x="23147" y="54039"/>
                  </a:lnTo>
                  <a:lnTo>
                    <a:pt x="30270" y="58901"/>
                  </a:lnTo>
                  <a:lnTo>
                    <a:pt x="38627" y="62031"/>
                  </a:lnTo>
                  <a:lnTo>
                    <a:pt x="47802" y="63212"/>
                  </a:lnTo>
                  <a:lnTo>
                    <a:pt x="5438" y="123249"/>
                  </a:lnTo>
                  <a:lnTo>
                    <a:pt x="1789" y="126546"/>
                  </a:lnTo>
                  <a:lnTo>
                    <a:pt x="0" y="131057"/>
                  </a:lnTo>
                  <a:lnTo>
                    <a:pt x="572" y="135574"/>
                  </a:lnTo>
                  <a:lnTo>
                    <a:pt x="572" y="161588"/>
                  </a:lnTo>
                  <a:lnTo>
                    <a:pt x="85014" y="202669"/>
                  </a:lnTo>
                  <a:lnTo>
                    <a:pt x="89665" y="206015"/>
                  </a:lnTo>
                  <a:lnTo>
                    <a:pt x="96535" y="206015"/>
                  </a:lnTo>
                  <a:lnTo>
                    <a:pt x="101186" y="202669"/>
                  </a:lnTo>
                  <a:lnTo>
                    <a:pt x="214825" y="147899"/>
                  </a:lnTo>
                  <a:lnTo>
                    <a:pt x="214825" y="132832"/>
                  </a:lnTo>
                  <a:lnTo>
                    <a:pt x="224066" y="132108"/>
                  </a:lnTo>
                  <a:lnTo>
                    <a:pt x="232402" y="129069"/>
                  </a:lnTo>
                  <a:lnTo>
                    <a:pt x="239248" y="124021"/>
                  </a:lnTo>
                  <a:lnTo>
                    <a:pt x="244022" y="117270"/>
                  </a:lnTo>
                  <a:lnTo>
                    <a:pt x="244022" y="103883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9" name="object 439" descr=""/>
            <p:cNvSpPr/>
            <p:nvPr/>
          </p:nvSpPr>
          <p:spPr>
            <a:xfrm>
              <a:off x="5952791" y="7041769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0" name="object 440" descr=""/>
            <p:cNvSpPr/>
            <p:nvPr/>
          </p:nvSpPr>
          <p:spPr>
            <a:xfrm>
              <a:off x="5952791" y="7041769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1" name="object 441" descr=""/>
            <p:cNvSpPr/>
            <p:nvPr/>
          </p:nvSpPr>
          <p:spPr>
            <a:xfrm>
              <a:off x="5724584" y="6776430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2" name="object 442" descr=""/>
            <p:cNvSpPr/>
            <p:nvPr/>
          </p:nvSpPr>
          <p:spPr>
            <a:xfrm>
              <a:off x="5724584" y="6776430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3" name="object 443" descr=""/>
            <p:cNvSpPr/>
            <p:nvPr/>
          </p:nvSpPr>
          <p:spPr>
            <a:xfrm>
              <a:off x="3543914" y="6096053"/>
              <a:ext cx="1095375" cy="137160"/>
            </a:xfrm>
            <a:custGeom>
              <a:avLst/>
              <a:gdLst/>
              <a:ahLst/>
              <a:cxnLst/>
              <a:rect l="l" t="t" r="r" b="b"/>
              <a:pathLst>
                <a:path w="1095375" h="137160">
                  <a:moveTo>
                    <a:pt x="1095380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095380" y="136938"/>
                  </a:lnTo>
                  <a:lnTo>
                    <a:pt x="1095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4" name="object 444" descr=""/>
            <p:cNvSpPr/>
            <p:nvPr/>
          </p:nvSpPr>
          <p:spPr>
            <a:xfrm>
              <a:off x="3543914" y="6096053"/>
              <a:ext cx="1095375" cy="137160"/>
            </a:xfrm>
            <a:custGeom>
              <a:avLst/>
              <a:gdLst/>
              <a:ahLst/>
              <a:cxnLst/>
              <a:rect l="l" t="t" r="r" b="b"/>
              <a:pathLst>
                <a:path w="1095375" h="137160">
                  <a:moveTo>
                    <a:pt x="0" y="136938"/>
                  </a:moveTo>
                  <a:lnTo>
                    <a:pt x="1095380" y="136938"/>
                  </a:lnTo>
                  <a:lnTo>
                    <a:pt x="1095380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3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5" name="object 445" descr=""/>
            <p:cNvSpPr/>
            <p:nvPr/>
          </p:nvSpPr>
          <p:spPr>
            <a:xfrm>
              <a:off x="4177799" y="6361332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60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6" name="object 446" descr=""/>
            <p:cNvSpPr/>
            <p:nvPr/>
          </p:nvSpPr>
          <p:spPr>
            <a:xfrm>
              <a:off x="4177799" y="6361332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60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7" name="object 447" descr=""/>
            <p:cNvSpPr/>
            <p:nvPr/>
          </p:nvSpPr>
          <p:spPr>
            <a:xfrm>
              <a:off x="5141436" y="8569474"/>
              <a:ext cx="852169" cy="321310"/>
            </a:xfrm>
            <a:custGeom>
              <a:avLst/>
              <a:gdLst/>
              <a:ahLst/>
              <a:cxnLst/>
              <a:rect l="l" t="t" r="r" b="b"/>
              <a:pathLst>
                <a:path w="852170" h="321309">
                  <a:moveTo>
                    <a:pt x="0" y="0"/>
                  </a:moveTo>
                  <a:lnTo>
                    <a:pt x="0" y="160507"/>
                  </a:lnTo>
                  <a:lnTo>
                    <a:pt x="425929" y="160507"/>
                  </a:lnTo>
                </a:path>
                <a:path w="852170" h="321309">
                  <a:moveTo>
                    <a:pt x="212893" y="320979"/>
                  </a:moveTo>
                  <a:lnTo>
                    <a:pt x="212893" y="160507"/>
                  </a:lnTo>
                  <a:lnTo>
                    <a:pt x="425929" y="160507"/>
                  </a:lnTo>
                </a:path>
                <a:path w="852170" h="321309">
                  <a:moveTo>
                    <a:pt x="638965" y="320979"/>
                  </a:moveTo>
                  <a:lnTo>
                    <a:pt x="638965" y="160507"/>
                  </a:lnTo>
                  <a:lnTo>
                    <a:pt x="425929" y="160507"/>
                  </a:lnTo>
                </a:path>
                <a:path w="852170" h="321309">
                  <a:moveTo>
                    <a:pt x="425929" y="0"/>
                  </a:moveTo>
                  <a:lnTo>
                    <a:pt x="425929" y="160507"/>
                  </a:lnTo>
                </a:path>
                <a:path w="852170" h="321309">
                  <a:moveTo>
                    <a:pt x="851859" y="0"/>
                  </a:moveTo>
                  <a:lnTo>
                    <a:pt x="851859" y="160507"/>
                  </a:lnTo>
                  <a:lnTo>
                    <a:pt x="425929" y="160507"/>
                  </a:lnTo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8" name="object 448" descr=""/>
            <p:cNvSpPr/>
            <p:nvPr/>
          </p:nvSpPr>
          <p:spPr>
            <a:xfrm>
              <a:off x="5247846" y="8723460"/>
              <a:ext cx="320040" cy="13335"/>
            </a:xfrm>
            <a:custGeom>
              <a:avLst/>
              <a:gdLst/>
              <a:ahLst/>
              <a:cxnLst/>
              <a:rect l="l" t="t" r="r" b="b"/>
              <a:pathLst>
                <a:path w="320039" h="13334">
                  <a:moveTo>
                    <a:pt x="0" y="13043"/>
                  </a:moveTo>
                  <a:lnTo>
                    <a:pt x="319518" y="13043"/>
                  </a:lnTo>
                  <a:lnTo>
                    <a:pt x="319518" y="0"/>
                  </a:lnTo>
                  <a:lnTo>
                    <a:pt x="0" y="0"/>
                  </a:lnTo>
                  <a:lnTo>
                    <a:pt x="0" y="130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9" name="object 449" descr=""/>
            <p:cNvSpPr/>
            <p:nvPr/>
          </p:nvSpPr>
          <p:spPr>
            <a:xfrm>
              <a:off x="5567365" y="8729982"/>
              <a:ext cx="314960" cy="10795"/>
            </a:xfrm>
            <a:custGeom>
              <a:avLst/>
              <a:gdLst/>
              <a:ahLst/>
              <a:cxnLst/>
              <a:rect l="l" t="t" r="r" b="b"/>
              <a:pathLst>
                <a:path w="314960" h="10795">
                  <a:moveTo>
                    <a:pt x="314366" y="10688"/>
                  </a:moveTo>
                  <a:lnTo>
                    <a:pt x="314366" y="0"/>
                  </a:lnTo>
                  <a:lnTo>
                    <a:pt x="0" y="0"/>
                  </a:lnTo>
                </a:path>
              </a:pathLst>
            </a:custGeom>
            <a:ln w="130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0" name="object 450" descr=""/>
            <p:cNvSpPr/>
            <p:nvPr/>
          </p:nvSpPr>
          <p:spPr>
            <a:xfrm>
              <a:off x="5247843" y="8723464"/>
              <a:ext cx="639445" cy="13335"/>
            </a:xfrm>
            <a:custGeom>
              <a:avLst/>
              <a:gdLst/>
              <a:ahLst/>
              <a:cxnLst/>
              <a:rect l="l" t="t" r="r" b="b"/>
              <a:pathLst>
                <a:path w="639445" h="13334">
                  <a:moveTo>
                    <a:pt x="638962" y="0"/>
                  </a:moveTo>
                  <a:lnTo>
                    <a:pt x="319519" y="0"/>
                  </a:lnTo>
                  <a:lnTo>
                    <a:pt x="0" y="0"/>
                  </a:lnTo>
                  <a:lnTo>
                    <a:pt x="0" y="13042"/>
                  </a:lnTo>
                  <a:lnTo>
                    <a:pt x="319519" y="13042"/>
                  </a:lnTo>
                  <a:lnTo>
                    <a:pt x="638962" y="13042"/>
                  </a:lnTo>
                  <a:lnTo>
                    <a:pt x="638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1" name="object 451" descr="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928399" y="8676480"/>
              <a:ext cx="1277931" cy="107005"/>
            </a:xfrm>
            <a:prstGeom prst="rect">
              <a:avLst/>
            </a:prstGeom>
          </p:spPr>
        </p:pic>
        <p:sp>
          <p:nvSpPr>
            <p:cNvPr id="452" name="object 452" descr=""/>
            <p:cNvSpPr/>
            <p:nvPr/>
          </p:nvSpPr>
          <p:spPr>
            <a:xfrm>
              <a:off x="4928399" y="8676480"/>
              <a:ext cx="1278255" cy="107314"/>
            </a:xfrm>
            <a:custGeom>
              <a:avLst/>
              <a:gdLst/>
              <a:ahLst/>
              <a:cxnLst/>
              <a:rect l="l" t="t" r="r" b="b"/>
              <a:pathLst>
                <a:path w="1278254" h="107315">
                  <a:moveTo>
                    <a:pt x="1265265" y="53502"/>
                  </a:moveTo>
                  <a:lnTo>
                    <a:pt x="1263770" y="36851"/>
                  </a:lnTo>
                  <a:lnTo>
                    <a:pt x="1259692" y="23241"/>
                  </a:lnTo>
                  <a:lnTo>
                    <a:pt x="1253642" y="14057"/>
                  </a:lnTo>
                  <a:lnTo>
                    <a:pt x="1246230" y="10688"/>
                  </a:lnTo>
                  <a:lnTo>
                    <a:pt x="1238818" y="14057"/>
                  </a:lnTo>
                  <a:lnTo>
                    <a:pt x="1232767" y="23241"/>
                  </a:lnTo>
                  <a:lnTo>
                    <a:pt x="1228690" y="36851"/>
                  </a:lnTo>
                  <a:lnTo>
                    <a:pt x="1227195" y="53502"/>
                  </a:lnTo>
                  <a:lnTo>
                    <a:pt x="1228690" y="70153"/>
                  </a:lnTo>
                  <a:lnTo>
                    <a:pt x="1232767" y="83763"/>
                  </a:lnTo>
                  <a:lnTo>
                    <a:pt x="1238818" y="92947"/>
                  </a:lnTo>
                  <a:lnTo>
                    <a:pt x="1246230" y="96316"/>
                  </a:lnTo>
                  <a:lnTo>
                    <a:pt x="1253642" y="92947"/>
                  </a:lnTo>
                  <a:lnTo>
                    <a:pt x="1259692" y="83763"/>
                  </a:lnTo>
                  <a:lnTo>
                    <a:pt x="1263770" y="70153"/>
                  </a:lnTo>
                  <a:lnTo>
                    <a:pt x="1265265" y="53502"/>
                  </a:lnTo>
                  <a:close/>
                </a:path>
                <a:path w="1278254" h="107315">
                  <a:moveTo>
                    <a:pt x="31629" y="0"/>
                  </a:moveTo>
                  <a:lnTo>
                    <a:pt x="1246230" y="0"/>
                  </a:lnTo>
                  <a:lnTo>
                    <a:pt x="1258580" y="4207"/>
                  </a:lnTo>
                  <a:lnTo>
                    <a:pt x="1268655" y="15677"/>
                  </a:lnTo>
                  <a:lnTo>
                    <a:pt x="1275443" y="32685"/>
                  </a:lnTo>
                  <a:lnTo>
                    <a:pt x="1277931" y="53502"/>
                  </a:lnTo>
                  <a:lnTo>
                    <a:pt x="1275443" y="74320"/>
                  </a:lnTo>
                  <a:lnTo>
                    <a:pt x="1268655" y="91327"/>
                  </a:lnTo>
                  <a:lnTo>
                    <a:pt x="1258580" y="102797"/>
                  </a:lnTo>
                  <a:lnTo>
                    <a:pt x="1246230" y="107005"/>
                  </a:lnTo>
                  <a:lnTo>
                    <a:pt x="31629" y="107005"/>
                  </a:lnTo>
                  <a:lnTo>
                    <a:pt x="19321" y="102797"/>
                  </a:lnTo>
                  <a:lnTo>
                    <a:pt x="9267" y="91327"/>
                  </a:lnTo>
                  <a:lnTo>
                    <a:pt x="2486" y="74320"/>
                  </a:lnTo>
                  <a:lnTo>
                    <a:pt x="0" y="53502"/>
                  </a:lnTo>
                  <a:lnTo>
                    <a:pt x="2486" y="32685"/>
                  </a:lnTo>
                  <a:lnTo>
                    <a:pt x="9267" y="15677"/>
                  </a:lnTo>
                  <a:lnTo>
                    <a:pt x="19321" y="4207"/>
                  </a:lnTo>
                  <a:lnTo>
                    <a:pt x="31629" y="0"/>
                  </a:lnTo>
                  <a:close/>
                </a:path>
              </a:pathLst>
            </a:custGeom>
            <a:ln w="142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3" name="object 453" descr=""/>
          <p:cNvSpPr txBox="1"/>
          <p:nvPr/>
        </p:nvSpPr>
        <p:spPr>
          <a:xfrm>
            <a:off x="5413905" y="8666556"/>
            <a:ext cx="307340" cy="1123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50" spc="65">
                <a:latin typeface="Arial"/>
                <a:cs typeface="Arial"/>
              </a:rPr>
              <a:t>SEDE2</a:t>
            </a:r>
            <a:endParaRPr sz="550">
              <a:latin typeface="Arial"/>
              <a:cs typeface="Arial"/>
            </a:endParaRPr>
          </a:p>
        </p:txBody>
      </p:sp>
      <p:grpSp>
        <p:nvGrpSpPr>
          <p:cNvPr id="454" name="object 454" descr=""/>
          <p:cNvGrpSpPr/>
          <p:nvPr/>
        </p:nvGrpSpPr>
        <p:grpSpPr>
          <a:xfrm>
            <a:off x="4119678" y="6774055"/>
            <a:ext cx="2326640" cy="1896745"/>
            <a:chOff x="4119678" y="6774055"/>
            <a:chExt cx="2326640" cy="1896745"/>
          </a:xfrm>
        </p:grpSpPr>
        <p:sp>
          <p:nvSpPr>
            <p:cNvPr id="455" name="object 455" descr=""/>
            <p:cNvSpPr/>
            <p:nvPr/>
          </p:nvSpPr>
          <p:spPr>
            <a:xfrm>
              <a:off x="5922307" y="8530966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6" name="object 456" descr=""/>
            <p:cNvSpPr/>
            <p:nvPr/>
          </p:nvSpPr>
          <p:spPr>
            <a:xfrm>
              <a:off x="5922307" y="8530966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7" name="object 457" descr=""/>
            <p:cNvSpPr/>
            <p:nvPr/>
          </p:nvSpPr>
          <p:spPr>
            <a:xfrm>
              <a:off x="4122053" y="7067434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8" name="object 458" descr=""/>
            <p:cNvSpPr/>
            <p:nvPr/>
          </p:nvSpPr>
          <p:spPr>
            <a:xfrm>
              <a:off x="4122053" y="7067434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9" name="object 459" descr=""/>
            <p:cNvSpPr/>
            <p:nvPr/>
          </p:nvSpPr>
          <p:spPr>
            <a:xfrm>
              <a:off x="5568224" y="8443689"/>
              <a:ext cx="71120" cy="61594"/>
            </a:xfrm>
            <a:custGeom>
              <a:avLst/>
              <a:gdLst/>
              <a:ahLst/>
              <a:cxnLst/>
              <a:rect l="l" t="t" r="r" b="b"/>
              <a:pathLst>
                <a:path w="71120" h="61595">
                  <a:moveTo>
                    <a:pt x="33633" y="0"/>
                  </a:moveTo>
                  <a:lnTo>
                    <a:pt x="0" y="61594"/>
                  </a:lnTo>
                  <a:lnTo>
                    <a:pt x="49806" y="61594"/>
                  </a:lnTo>
                  <a:lnTo>
                    <a:pt x="61808" y="53476"/>
                  </a:lnTo>
                  <a:lnTo>
                    <a:pt x="68912" y="42482"/>
                  </a:lnTo>
                  <a:lnTo>
                    <a:pt x="70596" y="30038"/>
                  </a:lnTo>
                  <a:lnTo>
                    <a:pt x="66336" y="17572"/>
                  </a:lnTo>
                  <a:lnTo>
                    <a:pt x="60482" y="10512"/>
                  </a:lnTo>
                  <a:lnTo>
                    <a:pt x="52776" y="5072"/>
                  </a:lnTo>
                  <a:lnTo>
                    <a:pt x="43674" y="1488"/>
                  </a:lnTo>
                  <a:lnTo>
                    <a:pt x="33633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0" name="object 4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47042" y="8358544"/>
              <a:ext cx="40574" cy="19686"/>
            </a:xfrm>
            <a:prstGeom prst="rect">
              <a:avLst/>
            </a:prstGeom>
          </p:spPr>
        </p:pic>
        <p:sp>
          <p:nvSpPr>
            <p:cNvPr id="461" name="object 461" descr=""/>
            <p:cNvSpPr/>
            <p:nvPr/>
          </p:nvSpPr>
          <p:spPr>
            <a:xfrm>
              <a:off x="5547042" y="8358544"/>
              <a:ext cx="40640" cy="19685"/>
            </a:xfrm>
            <a:custGeom>
              <a:avLst/>
              <a:gdLst/>
              <a:ahLst/>
              <a:cxnLst/>
              <a:rect l="l" t="t" r="r" b="b"/>
              <a:pathLst>
                <a:path w="40639" h="19684">
                  <a:moveTo>
                    <a:pt x="40574" y="9843"/>
                  </a:moveTo>
                  <a:lnTo>
                    <a:pt x="40574" y="4408"/>
                  </a:lnTo>
                  <a:lnTo>
                    <a:pt x="31486" y="0"/>
                  </a:lnTo>
                  <a:lnTo>
                    <a:pt x="20323" y="0"/>
                  </a:lnTo>
                  <a:lnTo>
                    <a:pt x="9088" y="0"/>
                  </a:lnTo>
                  <a:lnTo>
                    <a:pt x="0" y="4408"/>
                  </a:lnTo>
                  <a:lnTo>
                    <a:pt x="0" y="9843"/>
                  </a:lnTo>
                  <a:lnTo>
                    <a:pt x="0" y="15277"/>
                  </a:lnTo>
                  <a:lnTo>
                    <a:pt x="9088" y="19686"/>
                  </a:lnTo>
                  <a:lnTo>
                    <a:pt x="20323" y="19686"/>
                  </a:lnTo>
                  <a:lnTo>
                    <a:pt x="31486" y="19686"/>
                  </a:lnTo>
                  <a:lnTo>
                    <a:pt x="40574" y="15277"/>
                  </a:lnTo>
                  <a:lnTo>
                    <a:pt x="40574" y="9843"/>
                  </a:lnTo>
                  <a:close/>
                </a:path>
              </a:pathLst>
            </a:custGeom>
            <a:ln w="4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2" name="object 462" descr="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527148" y="8367481"/>
              <a:ext cx="80863" cy="137681"/>
            </a:xfrm>
            <a:prstGeom prst="rect">
              <a:avLst/>
            </a:prstGeom>
          </p:spPr>
        </p:pic>
        <p:sp>
          <p:nvSpPr>
            <p:cNvPr id="463" name="object 463" descr=""/>
            <p:cNvSpPr/>
            <p:nvPr/>
          </p:nvSpPr>
          <p:spPr>
            <a:xfrm>
              <a:off x="5527148" y="8367481"/>
              <a:ext cx="81280" cy="137795"/>
            </a:xfrm>
            <a:custGeom>
              <a:avLst/>
              <a:gdLst/>
              <a:ahLst/>
              <a:cxnLst/>
              <a:rect l="l" t="t" r="r" b="b"/>
              <a:pathLst>
                <a:path w="81279" h="137795">
                  <a:moveTo>
                    <a:pt x="80434" y="115580"/>
                  </a:moveTo>
                  <a:lnTo>
                    <a:pt x="60397" y="0"/>
                  </a:lnTo>
                  <a:lnTo>
                    <a:pt x="55040" y="5998"/>
                  </a:lnTo>
                  <a:lnTo>
                    <a:pt x="47650" y="9669"/>
                  </a:lnTo>
                  <a:lnTo>
                    <a:pt x="19965" y="0"/>
                  </a:lnTo>
                  <a:lnTo>
                    <a:pt x="0" y="115580"/>
                  </a:lnTo>
                  <a:lnTo>
                    <a:pt x="1089" y="123389"/>
                  </a:lnTo>
                  <a:lnTo>
                    <a:pt x="8014" y="130140"/>
                  </a:lnTo>
                  <a:lnTo>
                    <a:pt x="19663" y="135136"/>
                  </a:lnTo>
                  <a:lnTo>
                    <a:pt x="34921" y="137681"/>
                  </a:lnTo>
                  <a:lnTo>
                    <a:pt x="50979" y="137127"/>
                  </a:lnTo>
                  <a:lnTo>
                    <a:pt x="64896" y="133749"/>
                  </a:lnTo>
                  <a:lnTo>
                    <a:pt x="75204" y="128094"/>
                  </a:lnTo>
                  <a:lnTo>
                    <a:pt x="80434" y="120713"/>
                  </a:lnTo>
                  <a:lnTo>
                    <a:pt x="80863" y="119022"/>
                  </a:lnTo>
                  <a:lnTo>
                    <a:pt x="80863" y="117270"/>
                  </a:lnTo>
                  <a:lnTo>
                    <a:pt x="80434" y="115580"/>
                  </a:lnTo>
                  <a:close/>
                </a:path>
              </a:pathLst>
            </a:custGeom>
            <a:ln w="4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4" name="object 464" descr="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557204" y="8270258"/>
              <a:ext cx="20251" cy="17089"/>
            </a:xfrm>
            <a:prstGeom prst="rect">
              <a:avLst/>
            </a:prstGeom>
          </p:spPr>
        </p:pic>
        <p:sp>
          <p:nvSpPr>
            <p:cNvPr id="465" name="object 465" descr=""/>
            <p:cNvSpPr/>
            <p:nvPr/>
          </p:nvSpPr>
          <p:spPr>
            <a:xfrm>
              <a:off x="5516647" y="8248519"/>
              <a:ext cx="101600" cy="120014"/>
            </a:xfrm>
            <a:custGeom>
              <a:avLst/>
              <a:gdLst/>
              <a:ahLst/>
              <a:cxnLst/>
              <a:rect l="l" t="t" r="r" b="b"/>
              <a:pathLst>
                <a:path w="101600" h="120015">
                  <a:moveTo>
                    <a:pt x="60808" y="30314"/>
                  </a:moveTo>
                  <a:lnTo>
                    <a:pt x="60808" y="25543"/>
                  </a:lnTo>
                  <a:lnTo>
                    <a:pt x="56300" y="21739"/>
                  </a:lnTo>
                  <a:lnTo>
                    <a:pt x="50718" y="21739"/>
                  </a:lnTo>
                  <a:lnTo>
                    <a:pt x="45065" y="21739"/>
                  </a:lnTo>
                  <a:lnTo>
                    <a:pt x="40557" y="25543"/>
                  </a:lnTo>
                  <a:lnTo>
                    <a:pt x="40557" y="30314"/>
                  </a:lnTo>
                  <a:lnTo>
                    <a:pt x="40557" y="35024"/>
                  </a:lnTo>
                  <a:lnTo>
                    <a:pt x="45065" y="38828"/>
                  </a:lnTo>
                  <a:lnTo>
                    <a:pt x="50718" y="38828"/>
                  </a:lnTo>
                  <a:lnTo>
                    <a:pt x="56300" y="38828"/>
                  </a:lnTo>
                  <a:lnTo>
                    <a:pt x="60808" y="35024"/>
                  </a:lnTo>
                  <a:lnTo>
                    <a:pt x="60808" y="30314"/>
                  </a:lnTo>
                  <a:close/>
                </a:path>
                <a:path w="101600" h="120015">
                  <a:moveTo>
                    <a:pt x="50718" y="119867"/>
                  </a:moveTo>
                  <a:lnTo>
                    <a:pt x="50718" y="38828"/>
                  </a:lnTo>
                </a:path>
                <a:path w="101600" h="120015">
                  <a:moveTo>
                    <a:pt x="29178" y="12137"/>
                  </a:moveTo>
                  <a:lnTo>
                    <a:pt x="22496" y="20627"/>
                  </a:lnTo>
                  <a:lnTo>
                    <a:pt x="20269" y="30283"/>
                  </a:lnTo>
                  <a:lnTo>
                    <a:pt x="22496" y="39940"/>
                  </a:lnTo>
                  <a:lnTo>
                    <a:pt x="29178" y="48430"/>
                  </a:lnTo>
                </a:path>
                <a:path w="101600" h="120015">
                  <a:moveTo>
                    <a:pt x="72186" y="48430"/>
                  </a:moveTo>
                  <a:lnTo>
                    <a:pt x="78868" y="39940"/>
                  </a:lnTo>
                  <a:lnTo>
                    <a:pt x="81096" y="30283"/>
                  </a:lnTo>
                  <a:lnTo>
                    <a:pt x="78868" y="20627"/>
                  </a:lnTo>
                  <a:lnTo>
                    <a:pt x="72186" y="12137"/>
                  </a:lnTo>
                </a:path>
                <a:path w="101600" h="120015">
                  <a:moveTo>
                    <a:pt x="14866" y="0"/>
                  </a:moveTo>
                  <a:lnTo>
                    <a:pt x="3716" y="14168"/>
                  </a:lnTo>
                  <a:lnTo>
                    <a:pt x="0" y="30283"/>
                  </a:lnTo>
                  <a:lnTo>
                    <a:pt x="3716" y="46399"/>
                  </a:lnTo>
                  <a:lnTo>
                    <a:pt x="14866" y="60567"/>
                  </a:lnTo>
                </a:path>
                <a:path w="101600" h="120015">
                  <a:moveTo>
                    <a:pt x="86570" y="60567"/>
                  </a:moveTo>
                  <a:lnTo>
                    <a:pt x="97720" y="46399"/>
                  </a:lnTo>
                  <a:lnTo>
                    <a:pt x="101437" y="30283"/>
                  </a:lnTo>
                  <a:lnTo>
                    <a:pt x="97720" y="14168"/>
                  </a:lnTo>
                  <a:lnTo>
                    <a:pt x="86570" y="0"/>
                  </a:lnTo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6" name="object 466" descr=""/>
            <p:cNvSpPr/>
            <p:nvPr/>
          </p:nvSpPr>
          <p:spPr>
            <a:xfrm>
              <a:off x="5527148" y="8270258"/>
              <a:ext cx="81280" cy="234950"/>
            </a:xfrm>
            <a:custGeom>
              <a:avLst/>
              <a:gdLst/>
              <a:ahLst/>
              <a:cxnLst/>
              <a:rect l="l" t="t" r="r" b="b"/>
              <a:pathLst>
                <a:path w="81279" h="234950">
                  <a:moveTo>
                    <a:pt x="40217" y="88285"/>
                  </a:moveTo>
                  <a:lnTo>
                    <a:pt x="29697" y="88285"/>
                  </a:lnTo>
                  <a:lnTo>
                    <a:pt x="20967" y="92150"/>
                  </a:lnTo>
                  <a:lnTo>
                    <a:pt x="19965" y="97222"/>
                  </a:lnTo>
                  <a:lnTo>
                    <a:pt x="0" y="212802"/>
                  </a:lnTo>
                  <a:lnTo>
                    <a:pt x="1089" y="220612"/>
                  </a:lnTo>
                  <a:lnTo>
                    <a:pt x="8014" y="227363"/>
                  </a:lnTo>
                  <a:lnTo>
                    <a:pt x="19663" y="232359"/>
                  </a:lnTo>
                  <a:lnTo>
                    <a:pt x="34921" y="234904"/>
                  </a:lnTo>
                  <a:lnTo>
                    <a:pt x="50979" y="234350"/>
                  </a:lnTo>
                  <a:lnTo>
                    <a:pt x="64896" y="230971"/>
                  </a:lnTo>
                  <a:lnTo>
                    <a:pt x="75204" y="225316"/>
                  </a:lnTo>
                  <a:lnTo>
                    <a:pt x="80434" y="217935"/>
                  </a:lnTo>
                  <a:lnTo>
                    <a:pt x="80863" y="216244"/>
                  </a:lnTo>
                  <a:lnTo>
                    <a:pt x="80863" y="214493"/>
                  </a:lnTo>
                  <a:lnTo>
                    <a:pt x="80434" y="212802"/>
                  </a:lnTo>
                  <a:lnTo>
                    <a:pt x="60540" y="98128"/>
                  </a:lnTo>
                  <a:lnTo>
                    <a:pt x="60540" y="92633"/>
                  </a:lnTo>
                  <a:lnTo>
                    <a:pt x="51380" y="88285"/>
                  </a:lnTo>
                  <a:lnTo>
                    <a:pt x="40217" y="88285"/>
                  </a:lnTo>
                  <a:close/>
                </a:path>
                <a:path w="81279" h="234950">
                  <a:moveTo>
                    <a:pt x="50307" y="8574"/>
                  </a:moveTo>
                  <a:lnTo>
                    <a:pt x="50307" y="3804"/>
                  </a:lnTo>
                  <a:lnTo>
                    <a:pt x="45798" y="0"/>
                  </a:lnTo>
                  <a:lnTo>
                    <a:pt x="40217" y="0"/>
                  </a:lnTo>
                  <a:lnTo>
                    <a:pt x="34563" y="0"/>
                  </a:lnTo>
                  <a:lnTo>
                    <a:pt x="30055" y="3804"/>
                  </a:lnTo>
                  <a:lnTo>
                    <a:pt x="30055" y="8574"/>
                  </a:lnTo>
                  <a:lnTo>
                    <a:pt x="30055" y="13285"/>
                  </a:lnTo>
                  <a:lnTo>
                    <a:pt x="34563" y="17089"/>
                  </a:lnTo>
                  <a:lnTo>
                    <a:pt x="40217" y="17089"/>
                  </a:lnTo>
                  <a:lnTo>
                    <a:pt x="45798" y="17089"/>
                  </a:lnTo>
                  <a:lnTo>
                    <a:pt x="50307" y="13285"/>
                  </a:lnTo>
                  <a:lnTo>
                    <a:pt x="50307" y="8574"/>
                  </a:lnTo>
                  <a:close/>
                </a:path>
                <a:path w="81279" h="234950">
                  <a:moveTo>
                    <a:pt x="40217" y="88285"/>
                  </a:moveTo>
                  <a:lnTo>
                    <a:pt x="40217" y="17089"/>
                  </a:lnTo>
                </a:path>
              </a:pathLst>
            </a:custGeom>
            <a:ln w="98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7" name="object 467" descr=""/>
            <p:cNvSpPr/>
            <p:nvPr/>
          </p:nvSpPr>
          <p:spPr>
            <a:xfrm>
              <a:off x="5307027" y="6776430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162278" y="0"/>
                  </a:moveTo>
                  <a:lnTo>
                    <a:pt x="0" y="0"/>
                  </a:lnTo>
                  <a:lnTo>
                    <a:pt x="0" y="136938"/>
                  </a:lnTo>
                  <a:lnTo>
                    <a:pt x="162278" y="136938"/>
                  </a:lnTo>
                  <a:lnTo>
                    <a:pt x="162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8" name="object 468" descr=""/>
            <p:cNvSpPr/>
            <p:nvPr/>
          </p:nvSpPr>
          <p:spPr>
            <a:xfrm>
              <a:off x="5307027" y="6776430"/>
              <a:ext cx="162560" cy="137160"/>
            </a:xfrm>
            <a:custGeom>
              <a:avLst/>
              <a:gdLst/>
              <a:ahLst/>
              <a:cxnLst/>
              <a:rect l="l" t="t" r="r" b="b"/>
              <a:pathLst>
                <a:path w="162560" h="137159">
                  <a:moveTo>
                    <a:pt x="0" y="136938"/>
                  </a:moveTo>
                  <a:lnTo>
                    <a:pt x="162278" y="136938"/>
                  </a:lnTo>
                  <a:lnTo>
                    <a:pt x="162278" y="0"/>
                  </a:lnTo>
                  <a:lnTo>
                    <a:pt x="0" y="0"/>
                  </a:lnTo>
                  <a:lnTo>
                    <a:pt x="0" y="136938"/>
                  </a:lnTo>
                  <a:close/>
                </a:path>
              </a:pathLst>
            </a:custGeom>
            <a:ln w="468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9" name="object 469" descr=""/>
            <p:cNvSpPr/>
            <p:nvPr/>
          </p:nvSpPr>
          <p:spPr>
            <a:xfrm>
              <a:off x="6064355" y="7028949"/>
              <a:ext cx="5080" cy="427990"/>
            </a:xfrm>
            <a:custGeom>
              <a:avLst/>
              <a:gdLst/>
              <a:ahLst/>
              <a:cxnLst/>
              <a:rect l="l" t="t" r="r" b="b"/>
              <a:pathLst>
                <a:path w="5079" h="427990">
                  <a:moveTo>
                    <a:pt x="5009" y="427900"/>
                  </a:moveTo>
                  <a:lnTo>
                    <a:pt x="5009" y="0"/>
                  </a:lnTo>
                  <a:lnTo>
                    <a:pt x="0" y="0"/>
                  </a:lnTo>
                </a:path>
              </a:pathLst>
            </a:custGeom>
            <a:ln w="154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0" name="object 470" descr=""/>
            <p:cNvSpPr/>
            <p:nvPr/>
          </p:nvSpPr>
          <p:spPr>
            <a:xfrm>
              <a:off x="6091476" y="7512103"/>
              <a:ext cx="134620" cy="69215"/>
            </a:xfrm>
            <a:custGeom>
              <a:avLst/>
              <a:gdLst/>
              <a:ahLst/>
              <a:cxnLst/>
              <a:rect l="l" t="t" r="r" b="b"/>
              <a:pathLst>
                <a:path w="134620" h="69215">
                  <a:moveTo>
                    <a:pt x="113209" y="0"/>
                  </a:moveTo>
                  <a:lnTo>
                    <a:pt x="0" y="68840"/>
                  </a:lnTo>
                  <a:lnTo>
                    <a:pt x="37640" y="68840"/>
                  </a:lnTo>
                  <a:lnTo>
                    <a:pt x="84978" y="60733"/>
                  </a:lnTo>
                  <a:lnTo>
                    <a:pt x="125016" y="37862"/>
                  </a:lnTo>
                  <a:lnTo>
                    <a:pt x="134158" y="23263"/>
                  </a:lnTo>
                  <a:lnTo>
                    <a:pt x="133187" y="15036"/>
                  </a:lnTo>
                  <a:lnTo>
                    <a:pt x="128379" y="7487"/>
                  </a:lnTo>
                  <a:lnTo>
                    <a:pt x="124515" y="3562"/>
                  </a:lnTo>
                  <a:lnTo>
                    <a:pt x="119148" y="905"/>
                  </a:lnTo>
                  <a:lnTo>
                    <a:pt x="11320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1" name="object 471" descr="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091476" y="7515183"/>
              <a:ext cx="107341" cy="65761"/>
            </a:xfrm>
            <a:prstGeom prst="rect">
              <a:avLst/>
            </a:prstGeom>
          </p:spPr>
        </p:pic>
        <p:sp>
          <p:nvSpPr>
            <p:cNvPr id="472" name="object 472" descr=""/>
            <p:cNvSpPr/>
            <p:nvPr/>
          </p:nvSpPr>
          <p:spPr>
            <a:xfrm>
              <a:off x="6091476" y="7515183"/>
              <a:ext cx="107950" cy="66040"/>
            </a:xfrm>
            <a:custGeom>
              <a:avLst/>
              <a:gdLst/>
              <a:ahLst/>
              <a:cxnLst/>
              <a:rect l="l" t="t" r="r" b="b"/>
              <a:pathLst>
                <a:path w="107950" h="66040">
                  <a:moveTo>
                    <a:pt x="0" y="52113"/>
                  </a:moveTo>
                  <a:lnTo>
                    <a:pt x="0" y="65761"/>
                  </a:lnTo>
                  <a:lnTo>
                    <a:pt x="107341" y="13647"/>
                  </a:lnTo>
                  <a:lnTo>
                    <a:pt x="107341" y="0"/>
                  </a:lnTo>
                  <a:lnTo>
                    <a:pt x="0" y="52113"/>
                  </a:lnTo>
                  <a:close/>
                </a:path>
              </a:pathLst>
            </a:custGeom>
            <a:ln w="45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3" name="object 473" descr="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995871" y="7536258"/>
              <a:ext cx="95605" cy="44686"/>
            </a:xfrm>
            <a:prstGeom prst="rect">
              <a:avLst/>
            </a:prstGeom>
          </p:spPr>
        </p:pic>
        <p:sp>
          <p:nvSpPr>
            <p:cNvPr id="474" name="object 474" descr=""/>
            <p:cNvSpPr/>
            <p:nvPr/>
          </p:nvSpPr>
          <p:spPr>
            <a:xfrm>
              <a:off x="5995871" y="7536258"/>
              <a:ext cx="95885" cy="45085"/>
            </a:xfrm>
            <a:custGeom>
              <a:avLst/>
              <a:gdLst/>
              <a:ahLst/>
              <a:cxnLst/>
              <a:rect l="l" t="t" r="r" b="b"/>
              <a:pathLst>
                <a:path w="95885" h="45084">
                  <a:moveTo>
                    <a:pt x="95605" y="31038"/>
                  </a:moveTo>
                  <a:lnTo>
                    <a:pt x="75237" y="25178"/>
                  </a:lnTo>
                  <a:lnTo>
                    <a:pt x="55405" y="18032"/>
                  </a:lnTo>
                  <a:lnTo>
                    <a:pt x="36191" y="9630"/>
                  </a:lnTo>
                  <a:lnTo>
                    <a:pt x="17675" y="0"/>
                  </a:lnTo>
                  <a:lnTo>
                    <a:pt x="45226" y="29944"/>
                  </a:lnTo>
                  <a:lnTo>
                    <a:pt x="95605" y="44686"/>
                  </a:lnTo>
                  <a:lnTo>
                    <a:pt x="95605" y="31038"/>
                  </a:lnTo>
                  <a:close/>
                </a:path>
              </a:pathLst>
            </a:custGeom>
            <a:ln w="4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5" name="object 475" descr="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091476" y="7419651"/>
              <a:ext cx="113209" cy="147645"/>
            </a:xfrm>
            <a:prstGeom prst="rect">
              <a:avLst/>
            </a:prstGeom>
          </p:spPr>
        </p:pic>
        <p:sp>
          <p:nvSpPr>
            <p:cNvPr id="476" name="object 476" descr=""/>
            <p:cNvSpPr/>
            <p:nvPr/>
          </p:nvSpPr>
          <p:spPr>
            <a:xfrm>
              <a:off x="6091476" y="7419651"/>
              <a:ext cx="113664" cy="147955"/>
            </a:xfrm>
            <a:custGeom>
              <a:avLst/>
              <a:gdLst/>
              <a:ahLst/>
              <a:cxnLst/>
              <a:rect l="l" t="t" r="r" b="b"/>
              <a:pathLst>
                <a:path w="113664" h="147954">
                  <a:moveTo>
                    <a:pt x="0" y="55797"/>
                  </a:moveTo>
                  <a:lnTo>
                    <a:pt x="0" y="147645"/>
                  </a:lnTo>
                  <a:lnTo>
                    <a:pt x="113209" y="92452"/>
                  </a:lnTo>
                  <a:lnTo>
                    <a:pt x="113209" y="0"/>
                  </a:lnTo>
                  <a:lnTo>
                    <a:pt x="0" y="55797"/>
                  </a:lnTo>
                  <a:close/>
                </a:path>
              </a:pathLst>
            </a:custGeom>
            <a:ln w="48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7" name="object 477" descr="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988500" y="7370013"/>
              <a:ext cx="216185" cy="105435"/>
            </a:xfrm>
            <a:prstGeom prst="rect">
              <a:avLst/>
            </a:prstGeom>
          </p:spPr>
        </p:pic>
        <p:sp>
          <p:nvSpPr>
            <p:cNvPr id="478" name="object 478" descr=""/>
            <p:cNvSpPr/>
            <p:nvPr/>
          </p:nvSpPr>
          <p:spPr>
            <a:xfrm>
              <a:off x="5988500" y="7370013"/>
              <a:ext cx="216535" cy="106045"/>
            </a:xfrm>
            <a:custGeom>
              <a:avLst/>
              <a:gdLst/>
              <a:ahLst/>
              <a:cxnLst/>
              <a:rect l="l" t="t" r="r" b="b"/>
              <a:pathLst>
                <a:path w="216535" h="106045">
                  <a:moveTo>
                    <a:pt x="102975" y="105435"/>
                  </a:moveTo>
                  <a:lnTo>
                    <a:pt x="216185" y="49637"/>
                  </a:lnTo>
                  <a:lnTo>
                    <a:pt x="114711" y="0"/>
                  </a:lnTo>
                  <a:lnTo>
                    <a:pt x="0" y="55797"/>
                  </a:lnTo>
                  <a:lnTo>
                    <a:pt x="21081" y="72214"/>
                  </a:lnTo>
                  <a:lnTo>
                    <a:pt x="45637" y="86141"/>
                  </a:lnTo>
                  <a:lnTo>
                    <a:pt x="73119" y="97305"/>
                  </a:lnTo>
                  <a:lnTo>
                    <a:pt x="102975" y="105435"/>
                  </a:lnTo>
                  <a:close/>
                </a:path>
              </a:pathLst>
            </a:custGeom>
            <a:ln w="4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9" name="object 479" descr="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988500" y="7425811"/>
              <a:ext cx="102975" cy="141486"/>
            </a:xfrm>
            <a:prstGeom prst="rect">
              <a:avLst/>
            </a:prstGeom>
          </p:spPr>
        </p:pic>
        <p:sp>
          <p:nvSpPr>
            <p:cNvPr id="480" name="object 480" descr=""/>
            <p:cNvSpPr/>
            <p:nvPr/>
          </p:nvSpPr>
          <p:spPr>
            <a:xfrm>
              <a:off x="5988500" y="7425811"/>
              <a:ext cx="103505" cy="141605"/>
            </a:xfrm>
            <a:custGeom>
              <a:avLst/>
              <a:gdLst/>
              <a:ahLst/>
              <a:cxnLst/>
              <a:rect l="l" t="t" r="r" b="b"/>
              <a:pathLst>
                <a:path w="103504" h="141604">
                  <a:moveTo>
                    <a:pt x="102975" y="49637"/>
                  </a:moveTo>
                  <a:lnTo>
                    <a:pt x="72928" y="41737"/>
                  </a:lnTo>
                  <a:lnTo>
                    <a:pt x="45342" y="30638"/>
                  </a:lnTo>
                  <a:lnTo>
                    <a:pt x="20829" y="16629"/>
                  </a:lnTo>
                  <a:lnTo>
                    <a:pt x="0" y="0"/>
                  </a:lnTo>
                  <a:lnTo>
                    <a:pt x="644" y="92814"/>
                  </a:lnTo>
                  <a:lnTo>
                    <a:pt x="46120" y="122675"/>
                  </a:lnTo>
                  <a:lnTo>
                    <a:pt x="102975" y="141486"/>
                  </a:lnTo>
                  <a:lnTo>
                    <a:pt x="102975" y="49637"/>
                  </a:lnTo>
                  <a:close/>
                </a:path>
              </a:pathLst>
            </a:custGeom>
            <a:ln w="4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1" name="object 481" descr="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65285" y="7452804"/>
              <a:ext cx="27193" cy="14432"/>
            </a:xfrm>
            <a:prstGeom prst="rect">
              <a:avLst/>
            </a:prstGeom>
          </p:spPr>
        </p:pic>
        <p:sp>
          <p:nvSpPr>
            <p:cNvPr id="482" name="object 482" descr=""/>
            <p:cNvSpPr/>
            <p:nvPr/>
          </p:nvSpPr>
          <p:spPr>
            <a:xfrm>
              <a:off x="6065285" y="7452804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4" h="14604">
                  <a:moveTo>
                    <a:pt x="930" y="4710"/>
                  </a:moveTo>
                  <a:lnTo>
                    <a:pt x="1860" y="1449"/>
                  </a:lnTo>
                  <a:lnTo>
                    <a:pt x="8301" y="0"/>
                  </a:lnTo>
                  <a:lnTo>
                    <a:pt x="15313" y="1328"/>
                  </a:lnTo>
                  <a:lnTo>
                    <a:pt x="22326" y="2717"/>
                  </a:lnTo>
                  <a:lnTo>
                    <a:pt x="27193" y="6461"/>
                  </a:lnTo>
                  <a:lnTo>
                    <a:pt x="26334" y="9722"/>
                  </a:lnTo>
                  <a:lnTo>
                    <a:pt x="25404" y="12922"/>
                  </a:lnTo>
                  <a:lnTo>
                    <a:pt x="18963" y="14432"/>
                  </a:lnTo>
                  <a:lnTo>
                    <a:pt x="11950" y="13043"/>
                  </a:lnTo>
                  <a:lnTo>
                    <a:pt x="4937" y="11654"/>
                  </a:lnTo>
                  <a:lnTo>
                    <a:pt x="0" y="7910"/>
                  </a:lnTo>
                  <a:lnTo>
                    <a:pt x="930" y="471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3" name="object 483" descr=""/>
            <p:cNvSpPr/>
            <p:nvPr/>
          </p:nvSpPr>
          <p:spPr>
            <a:xfrm>
              <a:off x="6051760" y="7374965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61756" y="0"/>
                  </a:moveTo>
                  <a:lnTo>
                    <a:pt x="0" y="29770"/>
                  </a:lnTo>
                  <a:lnTo>
                    <a:pt x="83797" y="70712"/>
                  </a:lnTo>
                  <a:lnTo>
                    <a:pt x="132315" y="47162"/>
                  </a:lnTo>
                  <a:lnTo>
                    <a:pt x="122082" y="42210"/>
                  </a:lnTo>
                  <a:lnTo>
                    <a:pt x="116143" y="52113"/>
                  </a:lnTo>
                  <a:lnTo>
                    <a:pt x="101473" y="59541"/>
                  </a:lnTo>
                  <a:lnTo>
                    <a:pt x="35279" y="27294"/>
                  </a:lnTo>
                  <a:lnTo>
                    <a:pt x="50020" y="19867"/>
                  </a:lnTo>
                  <a:lnTo>
                    <a:pt x="6175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4" name="object 484" descr=""/>
            <p:cNvSpPr/>
            <p:nvPr/>
          </p:nvSpPr>
          <p:spPr>
            <a:xfrm>
              <a:off x="6051760" y="7374965"/>
              <a:ext cx="132715" cy="71120"/>
            </a:xfrm>
            <a:custGeom>
              <a:avLst/>
              <a:gdLst/>
              <a:ahLst/>
              <a:cxnLst/>
              <a:rect l="l" t="t" r="r" b="b"/>
              <a:pathLst>
                <a:path w="132714" h="71120">
                  <a:moveTo>
                    <a:pt x="122082" y="42210"/>
                  </a:moveTo>
                  <a:lnTo>
                    <a:pt x="132315" y="47162"/>
                  </a:lnTo>
                  <a:lnTo>
                    <a:pt x="83797" y="70712"/>
                  </a:lnTo>
                  <a:lnTo>
                    <a:pt x="0" y="29770"/>
                  </a:lnTo>
                  <a:lnTo>
                    <a:pt x="61756" y="0"/>
                  </a:lnTo>
                  <a:lnTo>
                    <a:pt x="50020" y="19867"/>
                  </a:lnTo>
                  <a:lnTo>
                    <a:pt x="35279" y="27294"/>
                  </a:lnTo>
                  <a:lnTo>
                    <a:pt x="101473" y="59541"/>
                  </a:lnTo>
                  <a:lnTo>
                    <a:pt x="116143" y="52113"/>
                  </a:lnTo>
                  <a:lnTo>
                    <a:pt x="122082" y="42210"/>
                  </a:lnTo>
                  <a:close/>
                </a:path>
              </a:pathLst>
            </a:custGeom>
            <a:ln w="4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5" name="object 485" descr=""/>
            <p:cNvSpPr/>
            <p:nvPr/>
          </p:nvSpPr>
          <p:spPr>
            <a:xfrm>
              <a:off x="6101781" y="7332815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45441" y="0"/>
                  </a:moveTo>
                  <a:lnTo>
                    <a:pt x="30934" y="14488"/>
                  </a:lnTo>
                  <a:lnTo>
                    <a:pt x="18480" y="29717"/>
                  </a:lnTo>
                  <a:lnTo>
                    <a:pt x="8146" y="45592"/>
                  </a:lnTo>
                  <a:lnTo>
                    <a:pt x="0" y="62017"/>
                  </a:lnTo>
                  <a:lnTo>
                    <a:pt x="16409" y="70520"/>
                  </a:lnTo>
                  <a:lnTo>
                    <a:pt x="32900" y="78729"/>
                  </a:lnTo>
                  <a:lnTo>
                    <a:pt x="49470" y="86643"/>
                  </a:lnTo>
                  <a:lnTo>
                    <a:pt x="66122" y="94263"/>
                  </a:lnTo>
                  <a:lnTo>
                    <a:pt x="74963" y="78848"/>
                  </a:lnTo>
                  <a:lnTo>
                    <a:pt x="85863" y="63919"/>
                  </a:lnTo>
                  <a:lnTo>
                    <a:pt x="98737" y="49579"/>
                  </a:lnTo>
                  <a:lnTo>
                    <a:pt x="113495" y="35930"/>
                  </a:lnTo>
                  <a:lnTo>
                    <a:pt x="96240" y="27233"/>
                  </a:lnTo>
                  <a:lnTo>
                    <a:pt x="79146" y="18350"/>
                  </a:lnTo>
                  <a:lnTo>
                    <a:pt x="62213" y="9274"/>
                  </a:lnTo>
                  <a:lnTo>
                    <a:pt x="45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6" name="object 486" descr=""/>
            <p:cNvSpPr/>
            <p:nvPr/>
          </p:nvSpPr>
          <p:spPr>
            <a:xfrm>
              <a:off x="6101781" y="7332815"/>
              <a:ext cx="113664" cy="94615"/>
            </a:xfrm>
            <a:custGeom>
              <a:avLst/>
              <a:gdLst/>
              <a:ahLst/>
              <a:cxnLst/>
              <a:rect l="l" t="t" r="r" b="b"/>
              <a:pathLst>
                <a:path w="113664" h="94615">
                  <a:moveTo>
                    <a:pt x="66122" y="94263"/>
                  </a:moveTo>
                  <a:lnTo>
                    <a:pt x="74963" y="78848"/>
                  </a:lnTo>
                  <a:lnTo>
                    <a:pt x="85863" y="63919"/>
                  </a:lnTo>
                  <a:lnTo>
                    <a:pt x="98737" y="49579"/>
                  </a:lnTo>
                  <a:lnTo>
                    <a:pt x="113495" y="35930"/>
                  </a:lnTo>
                  <a:lnTo>
                    <a:pt x="96240" y="27233"/>
                  </a:lnTo>
                  <a:lnTo>
                    <a:pt x="79146" y="18350"/>
                  </a:lnTo>
                  <a:lnTo>
                    <a:pt x="62213" y="9274"/>
                  </a:lnTo>
                  <a:lnTo>
                    <a:pt x="45441" y="0"/>
                  </a:lnTo>
                  <a:lnTo>
                    <a:pt x="30934" y="14488"/>
                  </a:lnTo>
                  <a:lnTo>
                    <a:pt x="18480" y="29717"/>
                  </a:lnTo>
                  <a:lnTo>
                    <a:pt x="8146" y="45592"/>
                  </a:lnTo>
                  <a:lnTo>
                    <a:pt x="0" y="62017"/>
                  </a:lnTo>
                  <a:lnTo>
                    <a:pt x="16409" y="70520"/>
                  </a:lnTo>
                  <a:lnTo>
                    <a:pt x="32900" y="78729"/>
                  </a:lnTo>
                  <a:lnTo>
                    <a:pt x="49470" y="86643"/>
                  </a:lnTo>
                  <a:lnTo>
                    <a:pt x="66122" y="94263"/>
                  </a:lnTo>
                  <a:close/>
                </a:path>
              </a:pathLst>
            </a:custGeom>
            <a:ln w="46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7" name="object 487" descr="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995871" y="7440726"/>
              <a:ext cx="29697" cy="31038"/>
            </a:xfrm>
            <a:prstGeom prst="rect">
              <a:avLst/>
            </a:prstGeom>
          </p:spPr>
        </p:pic>
        <p:sp>
          <p:nvSpPr>
            <p:cNvPr id="488" name="object 488" descr=""/>
            <p:cNvSpPr/>
            <p:nvPr/>
          </p:nvSpPr>
          <p:spPr>
            <a:xfrm>
              <a:off x="5995799" y="7440726"/>
              <a:ext cx="29845" cy="31115"/>
            </a:xfrm>
            <a:custGeom>
              <a:avLst/>
              <a:gdLst/>
              <a:ahLst/>
              <a:cxnLst/>
              <a:rect l="l" t="t" r="r" b="b"/>
              <a:pathLst>
                <a:path w="29845" h="31115">
                  <a:moveTo>
                    <a:pt x="29483" y="31038"/>
                  </a:moveTo>
                  <a:lnTo>
                    <a:pt x="29769" y="26872"/>
                  </a:lnTo>
                  <a:lnTo>
                    <a:pt x="29769" y="22705"/>
                  </a:lnTo>
                  <a:lnTo>
                    <a:pt x="29483" y="18599"/>
                  </a:lnTo>
                  <a:lnTo>
                    <a:pt x="21606" y="14453"/>
                  </a:lnTo>
                  <a:lnTo>
                    <a:pt x="14025" y="9933"/>
                  </a:lnTo>
                  <a:lnTo>
                    <a:pt x="6820" y="5097"/>
                  </a:lnTo>
                  <a:lnTo>
                    <a:pt x="71" y="0"/>
                  </a:lnTo>
                  <a:lnTo>
                    <a:pt x="0" y="3925"/>
                  </a:lnTo>
                  <a:lnTo>
                    <a:pt x="0" y="8031"/>
                  </a:lnTo>
                  <a:lnTo>
                    <a:pt x="71" y="12439"/>
                  </a:lnTo>
                  <a:lnTo>
                    <a:pt x="6086" y="17180"/>
                  </a:lnTo>
                  <a:lnTo>
                    <a:pt x="13033" y="21875"/>
                  </a:lnTo>
                  <a:lnTo>
                    <a:pt x="20852" y="26502"/>
                  </a:lnTo>
                  <a:lnTo>
                    <a:pt x="29483" y="31038"/>
                  </a:lnTo>
                  <a:close/>
                </a:path>
              </a:pathLst>
            </a:custGeom>
            <a:ln w="47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9" name="object 489" descr="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951718" y="7465545"/>
              <a:ext cx="126519" cy="71980"/>
            </a:xfrm>
            <a:prstGeom prst="rect">
              <a:avLst/>
            </a:prstGeom>
          </p:spPr>
        </p:pic>
        <p:sp>
          <p:nvSpPr>
            <p:cNvPr id="490" name="object 490" descr=""/>
            <p:cNvSpPr/>
            <p:nvPr/>
          </p:nvSpPr>
          <p:spPr>
            <a:xfrm>
              <a:off x="5951718" y="7465545"/>
              <a:ext cx="127000" cy="72390"/>
            </a:xfrm>
            <a:custGeom>
              <a:avLst/>
              <a:gdLst/>
              <a:ahLst/>
              <a:cxnLst/>
              <a:rect l="l" t="t" r="r" b="b"/>
              <a:pathLst>
                <a:path w="127000" h="72390">
                  <a:moveTo>
                    <a:pt x="126519" y="34782"/>
                  </a:moveTo>
                  <a:lnTo>
                    <a:pt x="82366" y="55857"/>
                  </a:lnTo>
                  <a:lnTo>
                    <a:pt x="82366" y="71980"/>
                  </a:lnTo>
                  <a:lnTo>
                    <a:pt x="126519" y="71980"/>
                  </a:lnTo>
                  <a:lnTo>
                    <a:pt x="126519" y="34782"/>
                  </a:lnTo>
                  <a:close/>
                </a:path>
                <a:path w="127000" h="72390">
                  <a:moveTo>
                    <a:pt x="0" y="32910"/>
                  </a:moveTo>
                  <a:lnTo>
                    <a:pt x="0" y="19867"/>
                  </a:lnTo>
                  <a:lnTo>
                    <a:pt x="41218" y="0"/>
                  </a:lnTo>
                  <a:lnTo>
                    <a:pt x="41218" y="12439"/>
                  </a:lnTo>
                  <a:lnTo>
                    <a:pt x="31387" y="18211"/>
                  </a:lnTo>
                  <a:lnTo>
                    <a:pt x="21226" y="23558"/>
                  </a:lnTo>
                  <a:lnTo>
                    <a:pt x="10757" y="28463"/>
                  </a:lnTo>
                  <a:lnTo>
                    <a:pt x="0" y="32910"/>
                  </a:lnTo>
                  <a:close/>
                </a:path>
                <a:path w="127000" h="72390">
                  <a:moveTo>
                    <a:pt x="82366" y="71980"/>
                  </a:moveTo>
                  <a:lnTo>
                    <a:pt x="82366" y="64553"/>
                  </a:lnTo>
                  <a:lnTo>
                    <a:pt x="72848" y="67633"/>
                  </a:lnTo>
                  <a:lnTo>
                    <a:pt x="82366" y="71980"/>
                  </a:lnTo>
                  <a:close/>
                </a:path>
              </a:pathLst>
            </a:custGeom>
            <a:ln w="47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1" name="object 491" descr=""/>
            <p:cNvSpPr/>
            <p:nvPr/>
          </p:nvSpPr>
          <p:spPr>
            <a:xfrm>
              <a:off x="5922306" y="7473275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20" h="69215">
                  <a:moveTo>
                    <a:pt x="79790" y="0"/>
                  </a:moveTo>
                  <a:lnTo>
                    <a:pt x="61224" y="11299"/>
                  </a:lnTo>
                  <a:lnTo>
                    <a:pt x="41666" y="21059"/>
                  </a:lnTo>
                  <a:lnTo>
                    <a:pt x="21222" y="29212"/>
                  </a:lnTo>
                  <a:lnTo>
                    <a:pt x="0" y="35688"/>
                  </a:lnTo>
                  <a:lnTo>
                    <a:pt x="69127" y="69203"/>
                  </a:lnTo>
                  <a:lnTo>
                    <a:pt x="111777" y="56823"/>
                  </a:lnTo>
                  <a:lnTo>
                    <a:pt x="111777" y="48128"/>
                  </a:lnTo>
                  <a:lnTo>
                    <a:pt x="147057" y="31340"/>
                  </a:lnTo>
                  <a:lnTo>
                    <a:pt x="79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2" name="object 492" descr=""/>
            <p:cNvSpPr/>
            <p:nvPr/>
          </p:nvSpPr>
          <p:spPr>
            <a:xfrm>
              <a:off x="5922307" y="7473275"/>
              <a:ext cx="147320" cy="69215"/>
            </a:xfrm>
            <a:custGeom>
              <a:avLst/>
              <a:gdLst/>
              <a:ahLst/>
              <a:cxnLst/>
              <a:rect l="l" t="t" r="r" b="b"/>
              <a:pathLst>
                <a:path w="147320" h="69215">
                  <a:moveTo>
                    <a:pt x="0" y="35688"/>
                  </a:moveTo>
                  <a:lnTo>
                    <a:pt x="69127" y="69203"/>
                  </a:lnTo>
                  <a:lnTo>
                    <a:pt x="79796" y="66080"/>
                  </a:lnTo>
                  <a:lnTo>
                    <a:pt x="90452" y="62968"/>
                  </a:lnTo>
                  <a:lnTo>
                    <a:pt x="101108" y="59879"/>
                  </a:lnTo>
                  <a:lnTo>
                    <a:pt x="111777" y="56823"/>
                  </a:lnTo>
                  <a:lnTo>
                    <a:pt x="111777" y="48128"/>
                  </a:lnTo>
                  <a:lnTo>
                    <a:pt x="147057" y="31340"/>
                  </a:lnTo>
                  <a:lnTo>
                    <a:pt x="79790" y="0"/>
                  </a:lnTo>
                  <a:lnTo>
                    <a:pt x="61224" y="11299"/>
                  </a:lnTo>
                  <a:lnTo>
                    <a:pt x="41666" y="21059"/>
                  </a:lnTo>
                  <a:lnTo>
                    <a:pt x="21222" y="29212"/>
                  </a:lnTo>
                  <a:lnTo>
                    <a:pt x="0" y="35688"/>
                  </a:lnTo>
                  <a:close/>
                </a:path>
              </a:pathLst>
            </a:custGeom>
            <a:ln w="44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3" name="object 493" descr=""/>
            <p:cNvSpPr/>
            <p:nvPr/>
          </p:nvSpPr>
          <p:spPr>
            <a:xfrm>
              <a:off x="5922307" y="7332755"/>
              <a:ext cx="294005" cy="248285"/>
            </a:xfrm>
            <a:custGeom>
              <a:avLst/>
              <a:gdLst/>
              <a:ahLst/>
              <a:cxnLst/>
              <a:rect l="l" t="t" r="r" b="b"/>
              <a:pathLst>
                <a:path w="294004" h="248284">
                  <a:moveTo>
                    <a:pt x="282378" y="86896"/>
                  </a:moveTo>
                  <a:lnTo>
                    <a:pt x="259407" y="75060"/>
                  </a:lnTo>
                  <a:lnTo>
                    <a:pt x="266046" y="64072"/>
                  </a:lnTo>
                  <a:lnTo>
                    <a:pt x="274086" y="53910"/>
                  </a:lnTo>
                  <a:lnTo>
                    <a:pt x="283428" y="44676"/>
                  </a:lnTo>
                  <a:lnTo>
                    <a:pt x="293971" y="36473"/>
                  </a:lnTo>
                  <a:lnTo>
                    <a:pt x="224271" y="0"/>
                  </a:lnTo>
                  <a:lnTo>
                    <a:pt x="213736" y="9114"/>
                  </a:lnTo>
                  <a:lnTo>
                    <a:pt x="204180" y="19021"/>
                  </a:lnTo>
                  <a:lnTo>
                    <a:pt x="195671" y="29653"/>
                  </a:lnTo>
                  <a:lnTo>
                    <a:pt x="188276" y="40942"/>
                  </a:lnTo>
                  <a:lnTo>
                    <a:pt x="180905" y="37258"/>
                  </a:lnTo>
                  <a:lnTo>
                    <a:pt x="66193" y="93055"/>
                  </a:lnTo>
                  <a:lnTo>
                    <a:pt x="66193" y="135266"/>
                  </a:lnTo>
                  <a:lnTo>
                    <a:pt x="29411" y="152657"/>
                  </a:lnTo>
                  <a:lnTo>
                    <a:pt x="29411" y="165701"/>
                  </a:lnTo>
                  <a:lnTo>
                    <a:pt x="22179" y="168531"/>
                  </a:lnTo>
                  <a:lnTo>
                    <a:pt x="14866" y="171226"/>
                  </a:lnTo>
                  <a:lnTo>
                    <a:pt x="7473" y="173785"/>
                  </a:lnTo>
                  <a:lnTo>
                    <a:pt x="0" y="176208"/>
                  </a:lnTo>
                  <a:lnTo>
                    <a:pt x="69127" y="209723"/>
                  </a:lnTo>
                  <a:lnTo>
                    <a:pt x="73564" y="208515"/>
                  </a:lnTo>
                  <a:lnTo>
                    <a:pt x="94107" y="221711"/>
                  </a:lnTo>
                  <a:lnTo>
                    <a:pt x="117153" y="232836"/>
                  </a:lnTo>
                  <a:lnTo>
                    <a:pt x="142306" y="241718"/>
                  </a:lnTo>
                  <a:lnTo>
                    <a:pt x="169169" y="248189"/>
                  </a:lnTo>
                  <a:lnTo>
                    <a:pt x="276510" y="196075"/>
                  </a:lnTo>
                  <a:lnTo>
                    <a:pt x="276510" y="182428"/>
                  </a:lnTo>
                  <a:lnTo>
                    <a:pt x="282378" y="179348"/>
                  </a:lnTo>
                  <a:lnTo>
                    <a:pt x="282378" y="86896"/>
                  </a:lnTo>
                  <a:close/>
                </a:path>
              </a:pathLst>
            </a:custGeom>
            <a:ln w="97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4" name="object 494" descr=""/>
            <p:cNvSpPr/>
            <p:nvPr/>
          </p:nvSpPr>
          <p:spPr>
            <a:xfrm>
              <a:off x="6125172" y="7871955"/>
              <a:ext cx="320675" cy="167640"/>
            </a:xfrm>
            <a:custGeom>
              <a:avLst/>
              <a:gdLst/>
              <a:ahLst/>
              <a:cxnLst/>
              <a:rect l="l" t="t" r="r" b="b"/>
              <a:pathLst>
                <a:path w="320675" h="167640">
                  <a:moveTo>
                    <a:pt x="320522" y="119570"/>
                  </a:moveTo>
                  <a:lnTo>
                    <a:pt x="318846" y="107759"/>
                  </a:lnTo>
                  <a:lnTo>
                    <a:pt x="314032" y="96926"/>
                  </a:lnTo>
                  <a:lnTo>
                    <a:pt x="306425" y="87503"/>
                  </a:lnTo>
                  <a:lnTo>
                    <a:pt x="296341" y="79946"/>
                  </a:lnTo>
                  <a:lnTo>
                    <a:pt x="296405" y="78257"/>
                  </a:lnTo>
                  <a:lnTo>
                    <a:pt x="291414" y="56286"/>
                  </a:lnTo>
                  <a:lnTo>
                    <a:pt x="277799" y="38315"/>
                  </a:lnTo>
                  <a:lnTo>
                    <a:pt x="257644" y="26187"/>
                  </a:lnTo>
                  <a:lnTo>
                    <a:pt x="233006" y="21742"/>
                  </a:lnTo>
                  <a:lnTo>
                    <a:pt x="226415" y="21742"/>
                  </a:lnTo>
                  <a:lnTo>
                    <a:pt x="219837" y="22644"/>
                  </a:lnTo>
                  <a:lnTo>
                    <a:pt x="213614" y="24460"/>
                  </a:lnTo>
                  <a:lnTo>
                    <a:pt x="203225" y="14262"/>
                  </a:lnTo>
                  <a:lnTo>
                    <a:pt x="190601" y="6565"/>
                  </a:lnTo>
                  <a:lnTo>
                    <a:pt x="176288" y="1701"/>
                  </a:lnTo>
                  <a:lnTo>
                    <a:pt x="160870" y="0"/>
                  </a:lnTo>
                  <a:lnTo>
                    <a:pt x="138176" y="3632"/>
                  </a:lnTo>
                  <a:lnTo>
                    <a:pt x="118922" y="13652"/>
                  </a:lnTo>
                  <a:lnTo>
                    <a:pt x="104609" y="28765"/>
                  </a:lnTo>
                  <a:lnTo>
                    <a:pt x="96685" y="47650"/>
                  </a:lnTo>
                  <a:lnTo>
                    <a:pt x="85153" y="48806"/>
                  </a:lnTo>
                  <a:lnTo>
                    <a:pt x="74396" y="52095"/>
                  </a:lnTo>
                  <a:lnTo>
                    <a:pt x="64731" y="57327"/>
                  </a:lnTo>
                  <a:lnTo>
                    <a:pt x="56464" y="64376"/>
                  </a:lnTo>
                  <a:lnTo>
                    <a:pt x="34480" y="68694"/>
                  </a:lnTo>
                  <a:lnTo>
                    <a:pt x="16535" y="79756"/>
                  </a:lnTo>
                  <a:lnTo>
                    <a:pt x="4432" y="95961"/>
                  </a:lnTo>
                  <a:lnTo>
                    <a:pt x="0" y="115697"/>
                  </a:lnTo>
                  <a:lnTo>
                    <a:pt x="4533" y="135674"/>
                  </a:lnTo>
                  <a:lnTo>
                    <a:pt x="16891" y="151980"/>
                  </a:lnTo>
                  <a:lnTo>
                    <a:pt x="35204" y="162991"/>
                  </a:lnTo>
                  <a:lnTo>
                    <a:pt x="57607" y="167030"/>
                  </a:lnTo>
                  <a:lnTo>
                    <a:pt x="272008" y="167030"/>
                  </a:lnTo>
                  <a:lnTo>
                    <a:pt x="279806" y="165760"/>
                  </a:lnTo>
                  <a:lnTo>
                    <a:pt x="296494" y="159232"/>
                  </a:lnTo>
                  <a:lnTo>
                    <a:pt x="309257" y="148742"/>
                  </a:lnTo>
                  <a:lnTo>
                    <a:pt x="317563" y="135178"/>
                  </a:lnTo>
                  <a:lnTo>
                    <a:pt x="320522" y="1195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5" name="object 495" descr=""/>
            <p:cNvSpPr/>
            <p:nvPr/>
          </p:nvSpPr>
          <p:spPr>
            <a:xfrm>
              <a:off x="6133625" y="7879073"/>
              <a:ext cx="304165" cy="153035"/>
            </a:xfrm>
            <a:custGeom>
              <a:avLst/>
              <a:gdLst/>
              <a:ahLst/>
              <a:cxnLst/>
              <a:rect l="l" t="t" r="r" b="b"/>
              <a:pathLst>
                <a:path w="304164" h="153034">
                  <a:moveTo>
                    <a:pt x="90882" y="47584"/>
                  </a:moveTo>
                  <a:lnTo>
                    <a:pt x="88449" y="47584"/>
                  </a:lnTo>
                  <a:lnTo>
                    <a:pt x="77840" y="48732"/>
                  </a:lnTo>
                  <a:lnTo>
                    <a:pt x="68036" y="52053"/>
                  </a:lnTo>
                  <a:lnTo>
                    <a:pt x="59386" y="57367"/>
                  </a:lnTo>
                  <a:lnTo>
                    <a:pt x="52239" y="64493"/>
                  </a:lnTo>
                  <a:lnTo>
                    <a:pt x="32031" y="67058"/>
                  </a:lnTo>
                  <a:lnTo>
                    <a:pt x="15412" y="76366"/>
                  </a:lnTo>
                  <a:lnTo>
                    <a:pt x="4147" y="90758"/>
                  </a:lnTo>
                  <a:lnTo>
                    <a:pt x="0" y="108575"/>
                  </a:lnTo>
                  <a:lnTo>
                    <a:pt x="3867" y="125774"/>
                  </a:lnTo>
                  <a:lnTo>
                    <a:pt x="14410" y="139825"/>
                  </a:lnTo>
                  <a:lnTo>
                    <a:pt x="30038" y="149302"/>
                  </a:lnTo>
                  <a:lnTo>
                    <a:pt x="49162" y="152778"/>
                  </a:lnTo>
                  <a:lnTo>
                    <a:pt x="262771" y="152778"/>
                  </a:lnTo>
                  <a:lnTo>
                    <a:pt x="269569" y="151631"/>
                  </a:lnTo>
                  <a:lnTo>
                    <a:pt x="283344" y="146202"/>
                  </a:lnTo>
                  <a:lnTo>
                    <a:pt x="284008" y="145652"/>
                  </a:lnTo>
                  <a:lnTo>
                    <a:pt x="49162" y="145652"/>
                  </a:lnTo>
                  <a:lnTo>
                    <a:pt x="33320" y="142738"/>
                  </a:lnTo>
                  <a:lnTo>
                    <a:pt x="20376" y="134790"/>
                  </a:lnTo>
                  <a:lnTo>
                    <a:pt x="11646" y="123004"/>
                  </a:lnTo>
                  <a:lnTo>
                    <a:pt x="8444" y="108575"/>
                  </a:lnTo>
                  <a:lnTo>
                    <a:pt x="11646" y="94171"/>
                  </a:lnTo>
                  <a:lnTo>
                    <a:pt x="20376" y="82382"/>
                  </a:lnTo>
                  <a:lnTo>
                    <a:pt x="33320" y="74420"/>
                  </a:lnTo>
                  <a:lnTo>
                    <a:pt x="49162" y="71497"/>
                  </a:lnTo>
                  <a:lnTo>
                    <a:pt x="57025" y="71497"/>
                  </a:lnTo>
                  <a:lnTo>
                    <a:pt x="58035" y="70048"/>
                  </a:lnTo>
                  <a:lnTo>
                    <a:pt x="63884" y="63601"/>
                  </a:lnTo>
                  <a:lnTo>
                    <a:pt x="71122" y="58778"/>
                  </a:lnTo>
                  <a:lnTo>
                    <a:pt x="79420" y="55756"/>
                  </a:lnTo>
                  <a:lnTo>
                    <a:pt x="88449" y="54710"/>
                  </a:lnTo>
                  <a:lnTo>
                    <a:pt x="104098" y="54710"/>
                  </a:lnTo>
                  <a:lnTo>
                    <a:pt x="103977" y="51268"/>
                  </a:lnTo>
                  <a:lnTo>
                    <a:pt x="104674" y="48128"/>
                  </a:lnTo>
                  <a:lnTo>
                    <a:pt x="95605" y="48128"/>
                  </a:lnTo>
                  <a:lnTo>
                    <a:pt x="93243" y="47765"/>
                  </a:lnTo>
                  <a:lnTo>
                    <a:pt x="90882" y="47584"/>
                  </a:lnTo>
                  <a:close/>
                </a:path>
                <a:path w="304164" h="153034">
                  <a:moveTo>
                    <a:pt x="251227" y="28804"/>
                  </a:moveTo>
                  <a:lnTo>
                    <a:pt x="224557" y="28804"/>
                  </a:lnTo>
                  <a:lnTo>
                    <a:pt x="242633" y="32140"/>
                  </a:lnTo>
                  <a:lnTo>
                    <a:pt x="257421" y="41229"/>
                  </a:lnTo>
                  <a:lnTo>
                    <a:pt x="267406" y="54687"/>
                  </a:lnTo>
                  <a:lnTo>
                    <a:pt x="271072" y="71135"/>
                  </a:lnTo>
                  <a:lnTo>
                    <a:pt x="270979" y="74420"/>
                  </a:lnTo>
                  <a:lnTo>
                    <a:pt x="270857" y="75724"/>
                  </a:lnTo>
                  <a:lnTo>
                    <a:pt x="270356" y="78140"/>
                  </a:lnTo>
                  <a:lnTo>
                    <a:pt x="269855" y="80797"/>
                  </a:lnTo>
                  <a:lnTo>
                    <a:pt x="295188" y="112379"/>
                  </a:lnTo>
                  <a:lnTo>
                    <a:pt x="293147" y="123388"/>
                  </a:lnTo>
                  <a:lnTo>
                    <a:pt x="287450" y="132926"/>
                  </a:lnTo>
                  <a:lnTo>
                    <a:pt x="278734" y="140267"/>
                  </a:lnTo>
                  <a:lnTo>
                    <a:pt x="267637" y="144686"/>
                  </a:lnTo>
                  <a:lnTo>
                    <a:pt x="261912" y="145652"/>
                  </a:lnTo>
                  <a:lnTo>
                    <a:pt x="284008" y="145652"/>
                  </a:lnTo>
                  <a:lnTo>
                    <a:pt x="294114" y="137281"/>
                  </a:lnTo>
                  <a:lnTo>
                    <a:pt x="301127" y="125722"/>
                  </a:lnTo>
                  <a:lnTo>
                    <a:pt x="303632" y="112379"/>
                  </a:lnTo>
                  <a:lnTo>
                    <a:pt x="301911" y="101359"/>
                  </a:lnTo>
                  <a:lnTo>
                    <a:pt x="297003" y="91380"/>
                  </a:lnTo>
                  <a:lnTo>
                    <a:pt x="289292" y="82963"/>
                  </a:lnTo>
                  <a:lnTo>
                    <a:pt x="279158" y="76630"/>
                  </a:lnTo>
                  <a:lnTo>
                    <a:pt x="279373" y="74758"/>
                  </a:lnTo>
                  <a:lnTo>
                    <a:pt x="279478" y="73430"/>
                  </a:lnTo>
                  <a:lnTo>
                    <a:pt x="279516" y="71135"/>
                  </a:lnTo>
                  <a:lnTo>
                    <a:pt x="275185" y="51918"/>
                  </a:lnTo>
                  <a:lnTo>
                    <a:pt x="263388" y="36194"/>
                  </a:lnTo>
                  <a:lnTo>
                    <a:pt x="251227" y="28804"/>
                  </a:lnTo>
                  <a:close/>
                </a:path>
                <a:path w="304164" h="153034">
                  <a:moveTo>
                    <a:pt x="57025" y="71497"/>
                  </a:moveTo>
                  <a:lnTo>
                    <a:pt x="50665" y="71497"/>
                  </a:lnTo>
                  <a:lnTo>
                    <a:pt x="52239" y="71618"/>
                  </a:lnTo>
                  <a:lnTo>
                    <a:pt x="56604" y="72101"/>
                  </a:lnTo>
                  <a:lnTo>
                    <a:pt x="57025" y="71497"/>
                  </a:lnTo>
                  <a:close/>
                </a:path>
                <a:path w="304164" h="153034">
                  <a:moveTo>
                    <a:pt x="104098" y="54710"/>
                  </a:moveTo>
                  <a:lnTo>
                    <a:pt x="91812" y="54710"/>
                  </a:lnTo>
                  <a:lnTo>
                    <a:pt x="95175" y="55193"/>
                  </a:lnTo>
                  <a:lnTo>
                    <a:pt x="104264" y="57669"/>
                  </a:lnTo>
                  <a:lnTo>
                    <a:pt x="104098" y="54710"/>
                  </a:lnTo>
                  <a:close/>
                </a:path>
                <a:path w="304164" h="153034">
                  <a:moveTo>
                    <a:pt x="152424" y="0"/>
                  </a:moveTo>
                  <a:lnTo>
                    <a:pt x="131057" y="3749"/>
                  </a:lnTo>
                  <a:lnTo>
                    <a:pt x="113361" y="14009"/>
                  </a:lnTo>
                  <a:lnTo>
                    <a:pt x="100991" y="29296"/>
                  </a:lnTo>
                  <a:lnTo>
                    <a:pt x="95605" y="48128"/>
                  </a:lnTo>
                  <a:lnTo>
                    <a:pt x="104674" y="48128"/>
                  </a:lnTo>
                  <a:lnTo>
                    <a:pt x="107783" y="34104"/>
                  </a:lnTo>
                  <a:lnTo>
                    <a:pt x="118164" y="20071"/>
                  </a:lnTo>
                  <a:lnTo>
                    <a:pt x="133563" y="10600"/>
                  </a:lnTo>
                  <a:lnTo>
                    <a:pt x="152424" y="7125"/>
                  </a:lnTo>
                  <a:lnTo>
                    <a:pt x="180980" y="7125"/>
                  </a:lnTo>
                  <a:lnTo>
                    <a:pt x="167322" y="1845"/>
                  </a:lnTo>
                  <a:lnTo>
                    <a:pt x="152424" y="0"/>
                  </a:lnTo>
                  <a:close/>
                </a:path>
                <a:path w="304164" h="153034">
                  <a:moveTo>
                    <a:pt x="180980" y="7125"/>
                  </a:moveTo>
                  <a:lnTo>
                    <a:pt x="152424" y="7125"/>
                  </a:lnTo>
                  <a:lnTo>
                    <a:pt x="165893" y="8933"/>
                  </a:lnTo>
                  <a:lnTo>
                    <a:pt x="178114" y="14070"/>
                  </a:lnTo>
                  <a:lnTo>
                    <a:pt x="188350" y="22105"/>
                  </a:lnTo>
                  <a:lnTo>
                    <a:pt x="195861" y="32608"/>
                  </a:lnTo>
                  <a:lnTo>
                    <a:pt x="197793" y="36352"/>
                  </a:lnTo>
                  <a:lnTo>
                    <a:pt x="208814" y="30676"/>
                  </a:lnTo>
                  <a:lnTo>
                    <a:pt x="216685" y="28804"/>
                  </a:lnTo>
                  <a:lnTo>
                    <a:pt x="251227" y="28804"/>
                  </a:lnTo>
                  <a:lnTo>
                    <a:pt x="247053" y="26268"/>
                  </a:lnTo>
                  <a:lnTo>
                    <a:pt x="201658" y="26268"/>
                  </a:lnTo>
                  <a:lnTo>
                    <a:pt x="192637" y="15387"/>
                  </a:lnTo>
                  <a:lnTo>
                    <a:pt x="180980" y="7125"/>
                  </a:lnTo>
                  <a:close/>
                </a:path>
                <a:path w="304164" h="153034">
                  <a:moveTo>
                    <a:pt x="224557" y="21678"/>
                  </a:moveTo>
                  <a:lnTo>
                    <a:pt x="216614" y="21678"/>
                  </a:lnTo>
                  <a:lnTo>
                    <a:pt x="208814" y="23248"/>
                  </a:lnTo>
                  <a:lnTo>
                    <a:pt x="201658" y="26268"/>
                  </a:lnTo>
                  <a:lnTo>
                    <a:pt x="247053" y="26268"/>
                  </a:lnTo>
                  <a:lnTo>
                    <a:pt x="245915" y="25576"/>
                  </a:lnTo>
                  <a:lnTo>
                    <a:pt x="224557" y="2167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6" name="object 496" descr=""/>
          <p:cNvSpPr txBox="1"/>
          <p:nvPr/>
        </p:nvSpPr>
        <p:spPr>
          <a:xfrm>
            <a:off x="6186832" y="7904719"/>
            <a:ext cx="197485" cy="90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00" spc="65">
                <a:latin typeface="Calibri"/>
                <a:cs typeface="Calibri"/>
              </a:rPr>
              <a:t>WWW</a:t>
            </a:r>
            <a:endParaRPr sz="400">
              <a:latin typeface="Calibri"/>
              <a:cs typeface="Calibri"/>
            </a:endParaRPr>
          </a:p>
        </p:txBody>
      </p:sp>
      <p:sp>
        <p:nvSpPr>
          <p:cNvPr id="498" name="object 49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497" name="object 497" descr=""/>
          <p:cNvSpPr txBox="1"/>
          <p:nvPr/>
        </p:nvSpPr>
        <p:spPr>
          <a:xfrm>
            <a:off x="1068069" y="9558781"/>
            <a:ext cx="148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29.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Esquema_lógico_1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02182"/>
            <a:ext cx="5420360" cy="887857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15"/>
              </a:spcBef>
            </a:pPr>
            <a:r>
              <a:rPr dirty="0" sz="1000" b="1" i="1">
                <a:latin typeface="Cambria"/>
                <a:cs typeface="Cambria"/>
                <a:hlinkClick r:id="rId2" action="ppaction://hlinksldjump"/>
              </a:rPr>
              <a:t>4.5.6.6.</a:t>
            </a:r>
            <a:r>
              <a:rPr dirty="0" sz="1000" spc="409" b="1" i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2" action="ppaction://hlinksldjump"/>
              </a:rPr>
              <a:t>Procedimiento</a:t>
            </a:r>
            <a:r>
              <a:rPr dirty="0" sz="1000" spc="-60" b="1" i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...............................................................................................................46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4.5.6.7.</a:t>
            </a:r>
            <a:r>
              <a:rPr dirty="0" sz="1000" spc="375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3" action="ppaction://hlinksldjump"/>
              </a:rPr>
              <a:t>Responsabilidades</a:t>
            </a:r>
            <a:r>
              <a:rPr dirty="0" sz="1000" spc="15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........................................................................................................51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4.5.6.8.</a:t>
            </a:r>
            <a:r>
              <a:rPr dirty="0" sz="1000" spc="360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Formatos</a:t>
            </a:r>
            <a:r>
              <a:rPr dirty="0" sz="1000" spc="60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.......................................................................................................................51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</a:pP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4.5.6.9.</a:t>
            </a:r>
            <a:r>
              <a:rPr dirty="0" sz="1000" spc="195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Historial</a:t>
            </a:r>
            <a:r>
              <a:rPr dirty="0" sz="1000" spc="10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3" action="ppaction://hlinksldjump"/>
              </a:rPr>
              <a:t>de </a:t>
            </a:r>
            <a:r>
              <a:rPr dirty="0" sz="1000" spc="-10" b="1" i="1">
                <a:latin typeface="Cambria"/>
                <a:cs typeface="Cambria"/>
                <a:hlinkClick r:id="rId3" action="ppaction://hlinksldjump"/>
              </a:rPr>
              <a:t>modificaciones</a:t>
            </a:r>
            <a:r>
              <a:rPr dirty="0" sz="1000" spc="-90" b="1" i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..........................................................................................51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4" action="ppaction://hlinksldjump"/>
              </a:rPr>
              <a:t>5.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	Revisión</a:t>
            </a:r>
            <a:r>
              <a:rPr dirty="0" sz="1000" spc="3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del</a:t>
            </a:r>
            <a:r>
              <a:rPr dirty="0" sz="1000" spc="3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Hardware 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.........................................................................................................52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5" action="ppaction://hlinksldjump"/>
              </a:rPr>
              <a:t>6.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	Auditoría</a:t>
            </a:r>
            <a:r>
              <a:rPr dirty="0" sz="1000" spc="-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sobre el</a:t>
            </a:r>
            <a:r>
              <a:rPr dirty="0" sz="1000" spc="-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Hardware</a:t>
            </a:r>
            <a:r>
              <a:rPr dirty="0" sz="1000" spc="1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...............................................................................................62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6" action="ppaction://hlinksldjump"/>
              </a:rPr>
              <a:t>7.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	Revisión</a:t>
            </a:r>
            <a:r>
              <a:rPr dirty="0" sz="1000" spc="6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del</a:t>
            </a:r>
            <a:r>
              <a:rPr dirty="0" sz="1000" spc="5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Software</a:t>
            </a:r>
            <a:r>
              <a:rPr dirty="0" sz="1000" spc="3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...........................................................................................................64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7" action="ppaction://hlinksldjump"/>
              </a:rPr>
              <a:t>8.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	Auditoría</a:t>
            </a:r>
            <a:r>
              <a:rPr dirty="0" sz="1000" spc="-3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Informática</a:t>
            </a:r>
            <a:r>
              <a:rPr dirty="0" sz="1000" spc="-2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de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la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Seguridad</a:t>
            </a:r>
            <a:r>
              <a:rPr dirty="0" sz="1000" spc="-2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Física</a:t>
            </a:r>
            <a:r>
              <a:rPr dirty="0" sz="1000" spc="-3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.....................................................................66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8.1.</a:t>
            </a:r>
            <a:r>
              <a:rPr dirty="0" sz="1000" spc="340" b="1">
                <a:latin typeface="Cambria"/>
                <a:cs typeface="Cambria"/>
                <a:hlinkClick r:id="rId7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Introducción</a:t>
            </a:r>
            <a:r>
              <a:rPr dirty="0" sz="1000" spc="-4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..........................................................................................................................66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8.2.</a:t>
            </a:r>
            <a:r>
              <a:rPr dirty="0" sz="1000" spc="360" b="1">
                <a:latin typeface="Cambria"/>
                <a:cs typeface="Cambria"/>
                <a:hlinkClick r:id="rId7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Alcance</a:t>
            </a:r>
            <a:r>
              <a:rPr dirty="0" sz="1000" spc="-6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...................................................................................................................................66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8.3.</a:t>
            </a:r>
            <a:r>
              <a:rPr dirty="0" sz="1000" spc="365" b="1">
                <a:latin typeface="Cambria"/>
                <a:cs typeface="Cambria"/>
                <a:hlinkClick r:id="rId7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Organigrama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..........................................................................................................................66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latin typeface="Cambria"/>
                <a:cs typeface="Cambria"/>
                <a:hlinkClick r:id="rId8" action="ppaction://hlinksldjump"/>
              </a:rPr>
              <a:t>8.4.</a:t>
            </a:r>
            <a:r>
              <a:rPr dirty="0" sz="1000" spc="210" b="1">
                <a:latin typeface="Cambria"/>
                <a:cs typeface="Cambria"/>
                <a:hlinkClick r:id="rId8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Política</a:t>
            </a:r>
            <a:r>
              <a:rPr dirty="0" sz="1000" spc="3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de</a:t>
            </a:r>
            <a:r>
              <a:rPr dirty="0" sz="1000" spc="25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8" action="ppaction://hlinksldjump"/>
              </a:rPr>
              <a:t>Seguridad</a:t>
            </a:r>
            <a:r>
              <a:rPr dirty="0" sz="1000" spc="-45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8" action="ppaction://hlinksldjump"/>
              </a:rPr>
              <a:t>............................................................................................................67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8.5.</a:t>
            </a:r>
            <a:r>
              <a:rPr dirty="0" sz="1000" spc="235" b="1">
                <a:latin typeface="Cambria"/>
                <a:cs typeface="Cambria"/>
                <a:hlinkClick r:id="rId9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Normas</a:t>
            </a:r>
            <a:r>
              <a:rPr dirty="0" sz="1000" spc="4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de</a:t>
            </a:r>
            <a:r>
              <a:rPr dirty="0" sz="1000" spc="4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Seguridad</a:t>
            </a:r>
            <a:r>
              <a:rPr dirty="0" sz="1000" spc="-10" b="1">
                <a:latin typeface="Calibri"/>
                <a:cs typeface="Calibri"/>
                <a:hlinkClick r:id="rId9" action="ppaction://hlinksldjump"/>
              </a:rPr>
              <a:t>............................................................................................................68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8.6.</a:t>
            </a:r>
            <a:r>
              <a:rPr dirty="0" sz="1000" spc="250" b="1">
                <a:latin typeface="Cambria"/>
                <a:cs typeface="Cambria"/>
                <a:hlinkClick r:id="rId9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Trabajo</a:t>
            </a:r>
            <a:r>
              <a:rPr dirty="0" sz="1000" spc="6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preparatorio</a:t>
            </a:r>
            <a:r>
              <a:rPr dirty="0" sz="1000" spc="-10" b="1">
                <a:latin typeface="Calibri"/>
                <a:cs typeface="Calibri"/>
                <a:hlinkClick r:id="rId9" action="ppaction://hlinksldjump"/>
              </a:rPr>
              <a:t>............................................................................................................68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latin typeface="Cambria"/>
                <a:cs typeface="Cambria"/>
                <a:hlinkClick r:id="rId10" action="ppaction://hlinksldjump"/>
              </a:rPr>
              <a:t>8.7.</a:t>
            </a:r>
            <a:r>
              <a:rPr dirty="0" sz="1000" spc="145" b="1">
                <a:latin typeface="Cambria"/>
                <a:cs typeface="Cambria"/>
                <a:hlinkClick r:id="rId10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Recopilación de</a:t>
            </a:r>
            <a:r>
              <a:rPr dirty="0" sz="1000" spc="-1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información </a:t>
            </a:r>
            <a:r>
              <a:rPr dirty="0" sz="1000" spc="-10" b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...............................................................................................69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libri"/>
                <a:cs typeface="Calibri"/>
                <a:hlinkClick r:id="rId10" action="ppaction://hlinksldjump"/>
              </a:rPr>
              <a:t>8.7.1.</a:t>
            </a:r>
            <a:r>
              <a:rPr dirty="0" sz="1000" spc="505" b="1" i="1">
                <a:latin typeface="Calibri"/>
                <a:cs typeface="Calibri"/>
                <a:hlinkClick r:id="rId10" action="ppaction://hlinksldjump"/>
              </a:rPr>
              <a:t>  </a:t>
            </a:r>
            <a:r>
              <a:rPr dirty="0" sz="1000" b="1" i="1">
                <a:latin typeface="Calibri"/>
                <a:cs typeface="Calibri"/>
                <a:hlinkClick r:id="rId10" action="ppaction://hlinksldjump"/>
              </a:rPr>
              <a:t>La</a:t>
            </a:r>
            <a:r>
              <a:rPr dirty="0" sz="1000" spc="45" b="1" i="1"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0" action="ppaction://hlinksldjump"/>
              </a:rPr>
              <a:t>observación</a:t>
            </a:r>
            <a:r>
              <a:rPr dirty="0" sz="1000" spc="30" b="1" i="1">
                <a:latin typeface="Calibri"/>
                <a:cs typeface="Calibri"/>
                <a:hlinkClick r:id="rId10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................................................................................................................69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0" action="ppaction://hlinksldjump"/>
              </a:rPr>
              <a:t>8.7.2.</a:t>
            </a:r>
            <a:r>
              <a:rPr dirty="0" sz="1000" b="1" i="1">
                <a:latin typeface="Cambria"/>
                <a:cs typeface="Cambria"/>
                <a:hlinkClick r:id="rId10" action="ppaction://hlinksldjump"/>
              </a:rPr>
              <a:t>	La</a:t>
            </a:r>
            <a:r>
              <a:rPr dirty="0" sz="1000" spc="280" b="1" i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0" action="ppaction://hlinksldjump"/>
              </a:rPr>
              <a:t>documentación</a:t>
            </a:r>
            <a:r>
              <a:rPr dirty="0" sz="1000" spc="-10" b="1" i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.........................................................................................................69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8.7.3.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	Análisis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del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entorno</a:t>
            </a:r>
            <a:r>
              <a:rPr dirty="0" sz="1000" spc="-20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de</a:t>
            </a:r>
            <a:r>
              <a:rPr dirty="0" sz="1000" spc="-5" b="1" i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1" action="ppaction://hlinksldjump"/>
              </a:rPr>
              <a:t>las</a:t>
            </a:r>
            <a:r>
              <a:rPr dirty="0" sz="1000" spc="-10" b="1" i="1">
                <a:latin typeface="Cambria"/>
                <a:cs typeface="Cambria"/>
                <a:hlinkClick r:id="rId11" action="ppaction://hlinksldjump"/>
              </a:rPr>
              <a:t> instalaciones</a:t>
            </a:r>
            <a:r>
              <a:rPr dirty="0" sz="1000" spc="-10" b="1" i="1">
                <a:latin typeface="Calibri"/>
                <a:cs typeface="Calibri"/>
                <a:hlinkClick r:id="rId11" action="ppaction://hlinksldjump"/>
              </a:rPr>
              <a:t>.....................................................................71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2" action="ppaction://hlinksldjump"/>
              </a:rPr>
              <a:t>8.7.4.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	El</a:t>
            </a:r>
            <a:r>
              <a:rPr dirty="0" sz="1000" spc="80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2" action="ppaction://hlinksldjump"/>
              </a:rPr>
              <a:t>personal</a:t>
            </a:r>
            <a:r>
              <a:rPr dirty="0" sz="1000" spc="85" b="1" i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2" action="ppaction://hlinksldjump"/>
              </a:rPr>
              <a:t>involucrado</a:t>
            </a:r>
            <a:r>
              <a:rPr dirty="0" sz="1000" spc="-10" b="1" i="1">
                <a:latin typeface="Calibri"/>
                <a:cs typeface="Calibri"/>
                <a:hlinkClick r:id="rId12" action="ppaction://hlinksldjump"/>
              </a:rPr>
              <a:t>................................................................................................72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</a:pP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8.7.4.1.</a:t>
            </a:r>
            <a:r>
              <a:rPr dirty="0" sz="1000" spc="150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Aspectos</a:t>
            </a:r>
            <a:r>
              <a:rPr dirty="0" sz="1000" spc="-1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del</a:t>
            </a:r>
            <a:r>
              <a:rPr dirty="0" sz="1000" spc="-1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personal/Contrato</a:t>
            </a:r>
            <a:r>
              <a:rPr dirty="0" sz="1000" spc="-1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de</a:t>
            </a:r>
            <a:r>
              <a:rPr dirty="0" sz="1000" spc="-2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seguridad</a:t>
            </a:r>
            <a:r>
              <a:rPr dirty="0" sz="1000" spc="-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3" action="ppaction://hlinksldjump"/>
              </a:rPr>
              <a:t>............................................................74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3" action="ppaction://hlinksldjump"/>
              </a:rPr>
              <a:t>8.7.5.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	Teletrabajadores</a:t>
            </a:r>
            <a:r>
              <a:rPr dirty="0" sz="1000" spc="12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..........................................................................................................74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3" action="ppaction://hlinksldjump"/>
              </a:rPr>
              <a:t>8.7.6.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	Protección</a:t>
            </a:r>
            <a:r>
              <a:rPr dirty="0" sz="1000" spc="-1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contra</a:t>
            </a:r>
            <a:r>
              <a:rPr dirty="0" sz="1000" spc="-15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3" action="ppaction://hlinksldjump"/>
              </a:rPr>
              <a:t>robos</a:t>
            </a:r>
            <a:r>
              <a:rPr dirty="0" sz="1000" spc="20" b="1" i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...............................................................................................74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8.7.7.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	Divulgación</a:t>
            </a:r>
            <a:r>
              <a:rPr dirty="0" sz="1000" spc="-2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-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información</a:t>
            </a:r>
            <a:r>
              <a:rPr dirty="0" sz="1000" spc="-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-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seguridad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...................................................................75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8.7.8.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	Derechos</a:t>
            </a:r>
            <a:r>
              <a:rPr dirty="0" sz="1000" spc="-2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sobre</a:t>
            </a:r>
            <a:r>
              <a:rPr dirty="0" sz="1000" spc="-2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los</a:t>
            </a:r>
            <a:r>
              <a:rPr dirty="0" sz="1000" spc="-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desarrollos</a:t>
            </a:r>
            <a:r>
              <a:rPr dirty="0" sz="1000" spc="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....................................................................................75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  <a:tabLst>
                <a:tab pos="456565" algn="l"/>
              </a:tabLst>
            </a:pP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8.7.9.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	Uso</a:t>
            </a:r>
            <a:r>
              <a:rPr dirty="0" sz="1000" spc="-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personal</a:t>
            </a:r>
            <a:r>
              <a:rPr dirty="0" sz="1000" spc="-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-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la</a:t>
            </a:r>
            <a:r>
              <a:rPr dirty="0" sz="1000" spc="-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información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....................................................................................75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8.7.10.</a:t>
            </a:r>
            <a:r>
              <a:rPr dirty="0" sz="1000" spc="484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Conductas</a:t>
            </a:r>
            <a:r>
              <a:rPr dirty="0" sz="1000" spc="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inadecuadas</a:t>
            </a:r>
            <a:r>
              <a:rPr dirty="0" sz="1000" spc="-7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................................................................................................75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8.7.11.</a:t>
            </a:r>
            <a:r>
              <a:rPr dirty="0" sz="1000" spc="42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Aplicaciones que </a:t>
            </a: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comprometen</a:t>
            </a:r>
            <a:r>
              <a:rPr dirty="0" sz="1000" b="1" i="1">
                <a:latin typeface="Cambria"/>
                <a:cs typeface="Cambria"/>
                <a:hlinkClick r:id="rId14" action="ppaction://hlinksldjump"/>
              </a:rPr>
              <a:t> la</a:t>
            </a:r>
            <a:r>
              <a:rPr dirty="0" sz="1000" spc="-5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4" action="ppaction://hlinksldjump"/>
              </a:rPr>
              <a:t>seguridad</a:t>
            </a:r>
            <a:r>
              <a:rPr dirty="0" sz="1000" spc="-130" b="1" i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4" action="ppaction://hlinksldjump"/>
              </a:rPr>
              <a:t>..............................................................75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8.7.12.</a:t>
            </a:r>
            <a:r>
              <a:rPr dirty="0" sz="1000" spc="145" b="1" i="1">
                <a:latin typeface="Cambria"/>
                <a:cs typeface="Cambria"/>
                <a:hlinkClick r:id="rId15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Denuncia</a:t>
            </a:r>
            <a:r>
              <a:rPr dirty="0" sz="1000" spc="3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obligatoria</a:t>
            </a:r>
            <a:r>
              <a:rPr dirty="0" sz="1000" spc="-10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5" action="ppaction://hlinksldjump"/>
              </a:rPr>
              <a:t>....................................................................................................76</a:t>
            </a:r>
            <a:endParaRPr sz="1000">
              <a:latin typeface="Calibri"/>
              <a:cs typeface="Calibri"/>
            </a:endParaRPr>
          </a:p>
          <a:p>
            <a:pPr algn="just" marL="165100">
              <a:lnSpc>
                <a:spcPct val="100000"/>
              </a:lnSpc>
              <a:spcBef>
                <a:spcPts val="620"/>
              </a:spcBef>
            </a:pP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8.7.13.</a:t>
            </a:r>
            <a:r>
              <a:rPr dirty="0" sz="1000" spc="150" b="1" i="1">
                <a:latin typeface="Cambria"/>
                <a:cs typeface="Cambria"/>
                <a:hlinkClick r:id="rId15" action="ppaction://hlinksldjump"/>
              </a:rPr>
              <a:t> 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Sistemas</a:t>
            </a:r>
            <a:r>
              <a:rPr dirty="0" sz="1000" spc="40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involucrados</a:t>
            </a:r>
            <a:r>
              <a:rPr dirty="0" sz="1000" spc="-70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libri"/>
                <a:cs typeface="Calibri"/>
                <a:hlinkClick r:id="rId15" action="ppaction://hlinksldjump"/>
              </a:rPr>
              <a:t>..................................................................................................76</a:t>
            </a:r>
            <a:endParaRPr sz="1000">
              <a:latin typeface="Calibri"/>
              <a:cs typeface="Calibri"/>
            </a:endParaRPr>
          </a:p>
          <a:p>
            <a:pPr algn="just" marL="165100" marR="5080">
              <a:lnSpc>
                <a:spcPct val="151800"/>
              </a:lnSpc>
            </a:pP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8.7.14.</a:t>
            </a:r>
            <a:r>
              <a:rPr dirty="0" sz="1000" spc="34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Responsabilidades:</a:t>
            </a:r>
            <a:r>
              <a:rPr dirty="0" sz="1000" spc="-20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de</a:t>
            </a:r>
            <a:r>
              <a:rPr dirty="0" sz="1000" spc="-1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los</a:t>
            </a:r>
            <a:r>
              <a:rPr dirty="0" sz="1000" spc="-2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usuarios,</a:t>
            </a:r>
            <a:r>
              <a:rPr dirty="0" sz="1000" spc="-1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propietarios</a:t>
            </a:r>
            <a:r>
              <a:rPr dirty="0" sz="1000" spc="-1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y</a:t>
            </a:r>
            <a:r>
              <a:rPr dirty="0" sz="1000" spc="-15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depositarios</a:t>
            </a:r>
            <a:r>
              <a:rPr dirty="0" sz="1000" spc="-10" b="1" i="1">
                <a:latin typeface="Calibri"/>
                <a:cs typeface="Calibri"/>
                <a:hlinkClick r:id="rId15" action="ppaction://hlinksldjump"/>
              </a:rPr>
              <a:t>...............................76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8.7.15.</a:t>
            </a:r>
            <a:r>
              <a:rPr dirty="0" sz="1000" spc="390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Copias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5" action="ppaction://hlinksldjump"/>
              </a:rPr>
              <a:t>de </a:t>
            </a:r>
            <a:r>
              <a:rPr dirty="0" sz="1000" spc="-10" b="1" i="1">
                <a:latin typeface="Cambria"/>
                <a:cs typeface="Cambria"/>
                <a:hlinkClick r:id="rId15" action="ppaction://hlinksldjump"/>
              </a:rPr>
              <a:t>seguridad</a:t>
            </a:r>
            <a:r>
              <a:rPr dirty="0" sz="1000" spc="-10" b="1" i="1">
                <a:latin typeface="Calibri"/>
                <a:cs typeface="Calibri"/>
                <a:hlinkClick r:id="rId15" action="ppaction://hlinksldjump"/>
              </a:rPr>
              <a:t>......................................................................................................76</a:t>
            </a:r>
            <a:r>
              <a:rPr dirty="0" sz="1000" spc="-10" b="1" i="1">
                <a:latin typeface="Calibri"/>
                <a:cs typeface="Calibri"/>
              </a:rPr>
              <a:t> </a:t>
            </a: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8.7.16.</a:t>
            </a:r>
            <a:r>
              <a:rPr dirty="0" sz="1000" spc="470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Desarrollo</a:t>
            </a:r>
            <a:r>
              <a:rPr dirty="0" sz="1000" spc="20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 i="1">
                <a:latin typeface="Cambria"/>
                <a:cs typeface="Cambria"/>
                <a:hlinkClick r:id="rId16" action="ppaction://hlinksldjump"/>
              </a:rPr>
              <a:t>del</a:t>
            </a:r>
            <a:r>
              <a:rPr dirty="0" sz="1000" spc="25" b="1" i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spc="-10" b="1" i="1">
                <a:latin typeface="Cambria"/>
                <a:cs typeface="Cambria"/>
                <a:hlinkClick r:id="rId16" action="ppaction://hlinksldjump"/>
              </a:rPr>
              <a:t>informe</a:t>
            </a:r>
            <a:r>
              <a:rPr dirty="0" sz="1000" spc="-10" b="1" i="1">
                <a:latin typeface="Calibri"/>
                <a:cs typeface="Calibri"/>
                <a:hlinkClick r:id="rId16" action="ppaction://hlinksldjump"/>
              </a:rPr>
              <a:t>..................................................................................................78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  <a:tabLst>
                <a:tab pos="304165" algn="l"/>
              </a:tabLst>
            </a:pPr>
            <a:r>
              <a:rPr dirty="0" sz="1000" spc="-25" b="1">
                <a:latin typeface="Cambria"/>
                <a:cs typeface="Cambria"/>
                <a:hlinkClick r:id="rId17" action="ppaction://hlinksldjump"/>
              </a:rPr>
              <a:t>9.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	Auditoría</a:t>
            </a:r>
            <a:r>
              <a:rPr dirty="0" sz="1000" spc="4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sobre</a:t>
            </a:r>
            <a:r>
              <a:rPr dirty="0" sz="1000" spc="4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Aplicaciones</a:t>
            </a:r>
            <a:r>
              <a:rPr dirty="0" sz="1000" spc="-8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7" action="ppaction://hlinksldjump"/>
              </a:rPr>
              <a:t>...............................................................................................79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17" action="ppaction://hlinksldjump"/>
              </a:rPr>
              <a:t>9.1.</a:t>
            </a:r>
            <a:r>
              <a:rPr dirty="0" sz="1000" spc="340" b="1">
                <a:latin typeface="Cambria"/>
                <a:cs typeface="Cambria"/>
                <a:hlinkClick r:id="rId17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Introducción</a:t>
            </a:r>
            <a:r>
              <a:rPr dirty="0" sz="1000" spc="-4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7" action="ppaction://hlinksldjump"/>
              </a:rPr>
              <a:t>..........................................................................................................................79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59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183070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infraestructura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sistemas,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dos </a:t>
            </a:r>
            <a:r>
              <a:rPr dirty="0" sz="1100">
                <a:latin typeface="Cambria"/>
                <a:cs typeface="Cambria"/>
              </a:rPr>
              <a:t>formas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diferenciadas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importancia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servicios.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virtualizado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contiene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mayoría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producción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independientes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más </a:t>
            </a:r>
            <a:r>
              <a:rPr dirty="0" sz="1100" spc="-10">
                <a:latin typeface="Cambria"/>
                <a:cs typeface="Cambria"/>
              </a:rPr>
              <a:t>importantes.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virtualizado.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compuesto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ESX </a:t>
            </a:r>
            <a:r>
              <a:rPr dirty="0" sz="1100">
                <a:latin typeface="Cambria"/>
                <a:cs typeface="Cambria"/>
              </a:rPr>
              <a:t>formando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clúster,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gestionado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VMware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vSphere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5.1.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utilizaremos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gestionar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carga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disponibilidad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aumentar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rendimiento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7430261"/>
            <a:ext cx="5425440" cy="1963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30.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Esquema_lógico_2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gráfico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grandes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rasgos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conexionado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infraestructura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entorno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virtualización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VLANs </a:t>
            </a:r>
            <a:r>
              <a:rPr dirty="0" sz="1100">
                <a:latin typeface="Cambria"/>
                <a:cs typeface="Cambria"/>
              </a:rPr>
              <a:t>separadas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VLANs </a:t>
            </a:r>
            <a:r>
              <a:rPr dirty="0" sz="1100">
                <a:latin typeface="Cambria"/>
                <a:cs typeface="Cambria"/>
              </a:rPr>
              <a:t>diferentes,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aislar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tráfico,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switches.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ESWWW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ESBDSAC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estarán </a:t>
            </a:r>
            <a:r>
              <a:rPr dirty="0" sz="1100">
                <a:latin typeface="Cambria"/>
                <a:cs typeface="Cambria"/>
              </a:rPr>
              <a:t>aislados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DMZ,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alojan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expuestos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exterior.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3028949"/>
            <a:ext cx="4796019" cy="4276724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7968233"/>
            <a:ext cx="5426075" cy="1799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31.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Esquema_lógico_3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10" b="1">
                <a:latin typeface="Cambria"/>
                <a:cs typeface="Cambria"/>
              </a:rPr>
              <a:t> Prioridades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tendremos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prioridad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>
                <a:latin typeface="Cambria"/>
                <a:cs typeface="Cambria"/>
              </a:rPr>
              <a:t>ocupe.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prioridad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establecerá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dependiendo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propio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apoyo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monitorización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Teniendo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montados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virtualización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tenemos.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899921"/>
            <a:ext cx="5013960" cy="7065999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757872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635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mantenimiento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ocurriese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respuesta </a:t>
            </a:r>
            <a:r>
              <a:rPr dirty="0" sz="1100">
                <a:latin typeface="Cambria"/>
                <a:cs typeface="Cambria"/>
              </a:rPr>
              <a:t>inmediata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fabricante.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90"/>
              </a:spcBef>
            </a:pPr>
            <a:r>
              <a:rPr dirty="0" sz="1100" b="1">
                <a:latin typeface="Cambria"/>
                <a:cs typeface="Cambria"/>
              </a:rPr>
              <a:t>·</a:t>
            </a:r>
            <a:r>
              <a:rPr dirty="0" sz="1100" spc="-10" b="1">
                <a:latin typeface="Cambria"/>
                <a:cs typeface="Cambria"/>
              </a:rPr>
              <a:t> Modificaciones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rutina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establecemos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cabo: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691515" marR="5715" indent="-228600">
              <a:lnSpc>
                <a:spcPct val="97500"/>
              </a:lnSpc>
              <a:spcBef>
                <a:spcPts val="5"/>
              </a:spcBef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virtualizados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realizamos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snapshots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estado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máquinas.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 snapshots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 backup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realizaremos.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691515" marR="6350" indent="-228600">
              <a:lnSpc>
                <a:spcPct val="97500"/>
              </a:lnSpc>
              <a:buFont typeface="Symbol"/>
              <a:buChar char=""/>
              <a:tabLst>
                <a:tab pos="692150" algn="l"/>
              </a:tabLst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comprobamos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producido </a:t>
            </a:r>
            <a:r>
              <a:rPr dirty="0" sz="1100">
                <a:latin typeface="Cambria"/>
                <a:cs typeface="Cambria"/>
              </a:rPr>
              <a:t>problemas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logs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incluiremos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política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backup.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1016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alertas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enviados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electrónico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técnicos.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31495" indent="-69215">
              <a:lnSpc>
                <a:spcPct val="100000"/>
              </a:lnSpc>
              <a:spcBef>
                <a:spcPts val="990"/>
              </a:spcBef>
              <a:buChar char="·"/>
              <a:tabLst>
                <a:tab pos="532130" algn="l"/>
              </a:tabLst>
            </a:pPr>
            <a:r>
              <a:rPr dirty="0" sz="1100" b="1">
                <a:latin typeface="Cambria"/>
                <a:cs typeface="Cambria"/>
              </a:rPr>
              <a:t>Probar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el</a:t>
            </a:r>
            <a:r>
              <a:rPr dirty="0" sz="1100" spc="-10" b="1">
                <a:latin typeface="Cambria"/>
                <a:cs typeface="Cambria"/>
              </a:rPr>
              <a:t> hardware: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pruebas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en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paralelo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-10" b="1">
                <a:latin typeface="Cambria"/>
                <a:cs typeface="Cambria"/>
              </a:rPr>
              <a:t> benchmarks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igual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nuevo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periodo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pruebas,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intentaremos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condiciones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producirán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 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adelantarnos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posibles problemas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31495" indent="-69215">
              <a:lnSpc>
                <a:spcPct val="100000"/>
              </a:lnSpc>
              <a:spcBef>
                <a:spcPts val="990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Comprobar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su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vida </a:t>
            </a:r>
            <a:r>
              <a:rPr dirty="0" sz="1100" spc="-20" b="1">
                <a:latin typeface="Cambria"/>
                <a:cs typeface="Cambria"/>
              </a:rPr>
              <a:t>real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producción,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obligatoriedad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garantía.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implica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si </a:t>
            </a:r>
            <a:r>
              <a:rPr dirty="0" sz="1100">
                <a:latin typeface="Cambria"/>
                <a:cs typeface="Cambria"/>
              </a:rPr>
              <a:t>ocurre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rotura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disco,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fallo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operativos,... 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 soporte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fabricante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encargue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problema.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ello,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configuran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 </a:t>
            </a:r>
            <a:r>
              <a:rPr dirty="0" sz="1100">
                <a:latin typeface="Cambria"/>
                <a:cs typeface="Cambria"/>
              </a:rPr>
              <a:t>(ServiceDesk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Plus)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mantenimiento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periodos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garantía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notificará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suficiente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antelación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periodos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vencimiento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próximos,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consecuencia.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6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5440" cy="1966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6.</a:t>
            </a:r>
            <a:r>
              <a:rPr dirty="0" sz="1400" spc="44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Auditoría</a:t>
            </a:r>
            <a:r>
              <a:rPr dirty="0" sz="1400" spc="8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sobre</a:t>
            </a:r>
            <a:r>
              <a:rPr dirty="0" sz="1400" spc="7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el</a:t>
            </a:r>
            <a:r>
              <a:rPr dirty="0" sz="1400" spc="7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Hardware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  <a:spcBef>
                <a:spcPts val="141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analizaremos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sensibles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organización.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ello,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conocidas </a:t>
            </a:r>
            <a:r>
              <a:rPr dirty="0" sz="1100">
                <a:latin typeface="Cambria"/>
                <a:cs typeface="Cambria"/>
              </a:rPr>
              <a:t>aplicaciones: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Microsoft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Baseline Security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2.3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OpenVAS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6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vulnerabilidades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nuestros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servidores.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8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pequeño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resumen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8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deficiencias </a:t>
            </a:r>
            <a:r>
              <a:rPr dirty="0" sz="1100">
                <a:latin typeface="Cambria"/>
                <a:cs typeface="Cambria"/>
              </a:rPr>
              <a:t>encontradas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importantes.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etiquetaremos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color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rojo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amarillo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gravedad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nosotros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considerado.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011936" y="3164077"/>
          <a:ext cx="5538470" cy="648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1972945"/>
                <a:gridCol w="1715135"/>
                <a:gridCol w="1090295"/>
              </a:tblGrid>
              <a:tr h="474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SERVIDOR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444500" marR="227965" indent="-210820">
                        <a:lnSpc>
                          <a:spcPts val="1180"/>
                        </a:lnSpc>
                        <a:spcBef>
                          <a:spcPts val="11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MBSA</a:t>
                      </a:r>
                      <a:r>
                        <a:rPr dirty="0" sz="1000" spc="-4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(Microsoft</a:t>
                      </a:r>
                      <a:r>
                        <a:rPr dirty="0" sz="1000" spc="-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Baseline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Security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Analyzer)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marL="233045">
                        <a:lnSpc>
                          <a:spcPts val="1130"/>
                        </a:lnSpc>
                      </a:pPr>
                      <a:r>
                        <a:rPr dirty="0" sz="1000">
                          <a:latin typeface="Cambria"/>
                          <a:cs typeface="Cambria"/>
                        </a:rPr>
                        <a:t>*sobre</a:t>
                      </a:r>
                      <a:r>
                        <a:rPr dirty="0" sz="10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>
                          <a:latin typeface="Cambria"/>
                          <a:cs typeface="Cambria"/>
                        </a:rPr>
                        <a:t>servidores</a:t>
                      </a:r>
                      <a:r>
                        <a:rPr dirty="0" sz="10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>
                          <a:latin typeface="Cambria"/>
                          <a:cs typeface="Cambria"/>
                        </a:rPr>
                        <a:t>Windows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460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2395" marR="105410">
                        <a:lnSpc>
                          <a:spcPct val="97800"/>
                        </a:lnSpc>
                        <a:spcBef>
                          <a:spcPts val="85"/>
                        </a:spcBef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OpenVAS</a:t>
                      </a:r>
                      <a:r>
                        <a:rPr dirty="0" sz="1000" spc="-3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(Open Vulnerability</a:t>
                      </a:r>
                      <a:r>
                        <a:rPr dirty="0" sz="1000" spc="6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Assessment System)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079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Otros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factores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ESDTA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8191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9017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marL="626110" marR="139065" indent="-480059">
                        <a:lnSpc>
                          <a:spcPts val="1060"/>
                        </a:lnSpc>
                        <a:spcBef>
                          <a:spcPts val="23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123/udp,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8009/tcp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8009/tcp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29844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168275" marR="83820" indent="-77470">
                        <a:lnSpc>
                          <a:spcPct val="97000"/>
                        </a:lnSpc>
                        <a:spcBef>
                          <a:spcPts val="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</a:t>
                      </a:r>
                      <a:r>
                        <a:rPr dirty="0" sz="1100">
                          <a:latin typeface="Cambria"/>
                          <a:cs typeface="Cambria"/>
                        </a:rPr>
                        <a:t>.</a:t>
                      </a:r>
                      <a:r>
                        <a:rPr dirty="0" sz="11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(Linux)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9525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26C09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ESACD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7470" marR="717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configuración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completa.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Firewall,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</a:tr>
              <a:tr h="147955">
                <a:tc>
                  <a:txBody>
                    <a:bodyPr/>
                    <a:lstStyle/>
                    <a:p>
                      <a:pPr algn="ctr" marL="635">
                        <a:lnSpc>
                          <a:spcPts val="107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ESGW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2049/udp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123/udp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18110" marR="109855" indent="139065">
                        <a:lnSpc>
                          <a:spcPts val="1060"/>
                        </a:lnSpc>
                        <a:spcBef>
                          <a:spcPts val="5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443/tcp,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2200/tcp, 389/tcp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8009/tcp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1440" marR="838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(Linux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Novell)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algn="ctr">
                        <a:lnSpc>
                          <a:spcPts val="108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ESPING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66469">
                        <a:lnSpc>
                          <a:spcPts val="1065"/>
                        </a:lnSpc>
                        <a:spcBef>
                          <a:spcPts val="10"/>
                        </a:spcBef>
                        <a:tabLst>
                          <a:tab pos="21532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3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ESEDI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001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7470" marR="7175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configuración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completa.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Firewall,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accesos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94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</a:tr>
              <a:tr h="26797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CONTROL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07975" marR="195580" indent="-1066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NETXUS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5890" marR="130175" indent="-6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configuración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completa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(Windows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soportado).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Firewall,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accesos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584835" marR="71120" indent="-508000">
                        <a:lnSpc>
                          <a:spcPts val="1060"/>
                        </a:lnSpc>
                        <a:spcBef>
                          <a:spcPts val="5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21/tcp,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80/tcp,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445/tcp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3389/tcp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101600" indent="130810">
                        <a:lnSpc>
                          <a:spcPts val="1060"/>
                        </a:lnSpc>
                        <a:spcBef>
                          <a:spcPts val="5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el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sistema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operativo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solidFill>
                      <a:srgbClr val="E26C09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PROXY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40220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Revisar</a:t>
                      </a:r>
                      <a:r>
                        <a:rPr dirty="0" sz="9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8080/tcp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 marR="83820" indent="-825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</a:tr>
              <a:tr h="267970">
                <a:tc rowSpan="2">
                  <a:txBody>
                    <a:bodyPr/>
                    <a:lstStyle/>
                    <a:p>
                      <a:pPr marL="198755" marR="190500" indent="1905">
                        <a:lnSpc>
                          <a:spcPts val="1639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ESMIS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184150" indent="1143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IIS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149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totalidad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1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27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07975" marR="195580" indent="-106680">
                        <a:lnSpc>
                          <a:spcPts val="105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3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325"/>
                </a:tc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001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1295" marR="19494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software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HP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07975" marR="195580" indent="-1066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334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07975" marR="195580" indent="-1066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ESCTL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2705"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1532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1450" marR="83820" indent="-8001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(Linux)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0015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1295" marR="1955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9000/tcp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443/tcp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2065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50825" indent="-49530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775335" marR="245110" indent="-52451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</a:tr>
              <a:tr h="401955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119380"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1295" marR="1955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73380" marR="219075" indent="-147320">
                        <a:lnSpc>
                          <a:spcPts val="1060"/>
                        </a:lnSpc>
                        <a:spcBef>
                          <a:spcPts val="53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81/tcp,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8080/tcp,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443/tcp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3000/tcp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7310">
                    <a:solidFill>
                      <a:srgbClr val="E26C0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9D9D9"/>
                    </a:solidFill>
                  </a:tcPr>
                </a:tc>
              </a:tr>
              <a:tr h="163195">
                <a:tc>
                  <a:txBody>
                    <a:bodyPr/>
                    <a:lstStyle/>
                    <a:p>
                      <a:pPr algn="ctr" marL="635">
                        <a:lnSpc>
                          <a:spcPts val="115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NAGIOS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46570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Revisar</a:t>
                      </a:r>
                      <a:r>
                        <a:rPr dirty="0" sz="9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80/tcp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parches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6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11936" y="885824"/>
          <a:ext cx="5537835" cy="4454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8190"/>
                <a:gridCol w="1972945"/>
                <a:gridCol w="1715135"/>
                <a:gridCol w="1090295"/>
              </a:tblGrid>
              <a:tr h="154940"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ES-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SpareLoad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PTFS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PTIMG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just" marL="213360" marR="203835">
                        <a:lnSpc>
                          <a:spcPct val="176000"/>
                        </a:lnSpc>
                        <a:spcBef>
                          <a:spcPts val="520"/>
                        </a:spcBef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ESXi1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ESXi2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ESXi3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20" b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  <a:p>
                      <a:pPr algn="ctr" marL="127000" marR="118110">
                        <a:lnSpc>
                          <a:spcPct val="176000"/>
                        </a:lnSpc>
                        <a:spcBef>
                          <a:spcPts val="520"/>
                        </a:spcBef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ESWWW </a:t>
                      </a:r>
                      <a:r>
                        <a:rPr dirty="0" sz="1000" spc="-20" b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  <a:spcBef>
                          <a:spcPts val="114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900" spc="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(Linux)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14604">
                    <a:solidFill>
                      <a:srgbClr val="E26C09"/>
                    </a:solidFill>
                  </a:tcPr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07975" marR="518795" indent="-106680">
                        <a:lnSpc>
                          <a:spcPts val="1060"/>
                        </a:lnSpc>
                        <a:tabLst>
                          <a:tab pos="2402205" algn="l"/>
                          <a:tab pos="42138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baseline="-33950" sz="1350" spc="-67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3389/tcp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 spc="-75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baseline="-33950" sz="135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40220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Revisar</a:t>
                      </a:r>
                      <a:r>
                        <a:rPr dirty="0" sz="900" spc="-4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2049/tcp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3355" marR="83820" indent="-8255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(Linux)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01295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775335" marR="1264920" indent="-524510">
                        <a:lnSpc>
                          <a:spcPts val="1060"/>
                        </a:lnSpc>
                        <a:tabLst>
                          <a:tab pos="215328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/>
                </a:tc>
                <a:tc gridSpan="2" rowSpan="2">
                  <a:txBody>
                    <a:bodyPr/>
                    <a:lstStyle/>
                    <a:p>
                      <a:pPr marL="199390" marR="83820" indent="26670">
                        <a:lnSpc>
                          <a:spcPts val="1060"/>
                        </a:lnSpc>
                        <a:tabLst>
                          <a:tab pos="1806575" algn="l"/>
                          <a:tab pos="188912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8009/tcp,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53/tcp,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baseline="-33950" sz="135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baseline="-33950" sz="135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80/tcp,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443/tcp,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2200/tcp,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(Linux)</a:t>
                      </a:r>
                      <a:endParaRPr baseline="-33950" sz="1350">
                        <a:latin typeface="Cambria"/>
                        <a:cs typeface="Cambria"/>
                      </a:endParaRPr>
                    </a:p>
                    <a:p>
                      <a:pPr marL="373380">
                        <a:lnSpc>
                          <a:spcPts val="101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389/tcp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2049/tcp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199390" marR="83820" indent="26670">
                        <a:lnSpc>
                          <a:spcPts val="1060"/>
                        </a:lnSpc>
                        <a:spcBef>
                          <a:spcPts val="40"/>
                        </a:spcBef>
                        <a:tabLst>
                          <a:tab pos="1806575" algn="l"/>
                          <a:tab pos="1889125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8009/tcp,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53/tcp,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baseline="-33950" sz="135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baseline="-33950" sz="135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80/tcp,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443/tcp,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2200/tcp,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del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S.O.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(Linux)</a:t>
                      </a:r>
                      <a:endParaRPr baseline="-33950" sz="1350">
                        <a:latin typeface="Cambria"/>
                        <a:cs typeface="Cambria"/>
                      </a:endParaRPr>
                    </a:p>
                    <a:p>
                      <a:pPr marL="373380">
                        <a:lnSpc>
                          <a:spcPts val="94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389/tcp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2049/tcp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26C0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1532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4">
                  <a:txBody>
                    <a:bodyPr/>
                    <a:lstStyle/>
                    <a:p>
                      <a:pPr algn="ctr" marL="90805" marR="8382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VMware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parches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VMware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ts val="98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Actualizar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a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algn="ctr" marL="273050" marR="267335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versión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5.5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VMware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1532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</a:tr>
              <a:tr h="2673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66469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2153285" algn="l"/>
                        </a:tabLst>
                      </a:pP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1295" marR="1955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usuarios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e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instancia</a:t>
                      </a:r>
                      <a:r>
                        <a:rPr dirty="0" sz="90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SQL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9090/tcp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">
                    <a:solidFill>
                      <a:srgbClr val="D7D7D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FFFF00"/>
                    </a:solidFill>
                  </a:tcPr>
                </a:tc>
              </a:tr>
              <a:tr h="4019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01295">
                        <a:lnSpc>
                          <a:spcPts val="1019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775335" marR="518795" indent="-524510">
                        <a:lnSpc>
                          <a:spcPts val="1060"/>
                        </a:lnSpc>
                        <a:tabLst>
                          <a:tab pos="2153285" algn="l"/>
                          <a:tab pos="42138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1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201295">
                        <a:lnSpc>
                          <a:spcPts val="1015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endParaRPr sz="900">
                        <a:latin typeface="Cambria"/>
                        <a:cs typeface="Cambria"/>
                      </a:endParaRPr>
                    </a:p>
                    <a:p>
                      <a:pPr marL="775335" marR="518795" indent="-524510">
                        <a:lnSpc>
                          <a:spcPts val="1060"/>
                        </a:lnSpc>
                        <a:tabLst>
                          <a:tab pos="2153285" algn="l"/>
                          <a:tab pos="42138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permisos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y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Sin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seguridad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sz="900" spc="-50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7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307975" marR="195580" indent="-106680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3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5556/tcp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-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0960"/>
                </a:tc>
              </a:tr>
              <a:tr h="2825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07975" marR="518795" indent="-106680">
                        <a:lnSpc>
                          <a:spcPts val="1060"/>
                        </a:lnSpc>
                        <a:spcBef>
                          <a:spcPts val="5"/>
                        </a:spcBef>
                        <a:tabLst>
                          <a:tab pos="2153285" algn="l"/>
                          <a:tab pos="4213860" algn="l"/>
                        </a:tabLst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Cumple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bien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casi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en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totalidad.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Sin</a:t>
                      </a:r>
                      <a:r>
                        <a:rPr dirty="0" baseline="-33950" sz="1350" spc="-3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problemas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baseline="-33950" sz="1350" spc="-15">
                          <a:latin typeface="Cambria"/>
                          <a:cs typeface="Cambria"/>
                        </a:rPr>
                        <a:t> seguridad</a:t>
                      </a:r>
                      <a:r>
                        <a:rPr dirty="0" baseline="-33950" sz="1350">
                          <a:latin typeface="Cambria"/>
                          <a:cs typeface="Cambria"/>
                        </a:rPr>
                        <a:t>	</a:t>
                      </a:r>
                      <a:r>
                        <a:rPr dirty="0" baseline="-33950" sz="1350" spc="-75">
                          <a:latin typeface="Cambria"/>
                          <a:cs typeface="Cambria"/>
                        </a:rPr>
                        <a:t>-</a:t>
                      </a:r>
                      <a:r>
                        <a:rPr dirty="0" baseline="-33950" sz="135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Revisar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635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7D7D7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1068069" y="5360669"/>
            <a:ext cx="5425440" cy="1861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2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32.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Vulnerabilidades</a:t>
            </a:r>
            <a:endParaRPr sz="900">
              <a:latin typeface="Cambria"/>
              <a:cs typeface="Cambria"/>
            </a:endParaRPr>
          </a:p>
          <a:p>
            <a:pPr marL="86360" indent="-74295">
              <a:lnSpc>
                <a:spcPts val="1070"/>
              </a:lnSpc>
              <a:buChar char="*"/>
              <a:tabLst>
                <a:tab pos="86995" algn="l"/>
              </a:tabLst>
            </a:pPr>
            <a:r>
              <a:rPr dirty="0" sz="900">
                <a:latin typeface="Cambria"/>
                <a:cs typeface="Cambria"/>
              </a:rPr>
              <a:t>En</a:t>
            </a:r>
            <a:r>
              <a:rPr dirty="0" sz="900" spc="-3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el</a:t>
            </a:r>
            <a:r>
              <a:rPr dirty="0" sz="900" spc="-10">
                <a:latin typeface="Cambria"/>
                <a:cs typeface="Cambria"/>
              </a:rPr>
              <a:t> </a:t>
            </a:r>
            <a:r>
              <a:rPr dirty="0" u="sng" sz="9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Anexo</a:t>
            </a:r>
            <a:r>
              <a:rPr dirty="0" u="sng" sz="9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u="sng" sz="9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IV</a:t>
            </a:r>
            <a:r>
              <a:rPr dirty="0" sz="900" spc="-20">
                <a:solidFill>
                  <a:srgbClr val="0000FF"/>
                </a:solidFill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900">
                <a:latin typeface="Cambria"/>
                <a:cs typeface="Cambria"/>
              </a:rPr>
              <a:t>encontraremos</a:t>
            </a:r>
            <a:r>
              <a:rPr dirty="0" sz="900" spc="-20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reportes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sobre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análisis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a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>
                <a:latin typeface="Cambria"/>
                <a:cs typeface="Cambria"/>
              </a:rPr>
              <a:t>los</a:t>
            </a:r>
            <a:r>
              <a:rPr dirty="0" sz="900" spc="-15">
                <a:latin typeface="Cambria"/>
                <a:cs typeface="Cambria"/>
              </a:rPr>
              <a:t> </a:t>
            </a:r>
            <a:r>
              <a:rPr dirty="0" sz="900" spc="-10">
                <a:latin typeface="Cambria"/>
                <a:cs typeface="Cambria"/>
              </a:rPr>
              <a:t>servidores.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Char char="*"/>
            </a:pP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mbria"/>
              <a:buChar char="*"/>
            </a:pPr>
            <a:endParaRPr sz="1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latin typeface="Cambria"/>
                <a:cs typeface="Cambria"/>
              </a:rPr>
              <a:t>Respecto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demás </a:t>
            </a:r>
            <a:r>
              <a:rPr dirty="0" sz="1100" spc="-10">
                <a:latin typeface="Cambria"/>
                <a:cs typeface="Cambria"/>
              </a:rPr>
              <a:t>equipos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informáticos,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indicamos</a:t>
            </a:r>
            <a:r>
              <a:rPr dirty="0" sz="1100">
                <a:latin typeface="Cambria"/>
                <a:cs typeface="Cambria"/>
              </a:rPr>
              <a:t> lo </a:t>
            </a:r>
            <a:r>
              <a:rPr dirty="0" sz="1100" spc="-10">
                <a:latin typeface="Cambria"/>
                <a:cs typeface="Cambria"/>
              </a:rPr>
              <a:t>siguiente: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50">
              <a:latin typeface="Cambria"/>
              <a:cs typeface="Cambria"/>
            </a:endParaRPr>
          </a:p>
          <a:p>
            <a:pPr algn="just" lvl="1" marL="466090" marR="5080" indent="-226695">
              <a:lnSpc>
                <a:spcPct val="97600"/>
              </a:lnSpc>
              <a:spcBef>
                <a:spcPts val="5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máquinas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sobremesa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correctamente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securizadas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 en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parcheado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gracias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WSUS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firewall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desplegadas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dominio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Directory.</a:t>
            </a:r>
            <a:endParaRPr sz="1100">
              <a:latin typeface="Cambria"/>
              <a:cs typeface="Cambria"/>
            </a:endParaRPr>
          </a:p>
          <a:p>
            <a:pPr algn="just" lvl="1" marL="466090" indent="-226695">
              <a:lnSpc>
                <a:spcPct val="100000"/>
              </a:lnSpc>
              <a:spcBef>
                <a:spcPts val="635"/>
              </a:spcBef>
              <a:buFont typeface="Symbol"/>
              <a:buChar char=""/>
              <a:tabLst>
                <a:tab pos="466090" algn="l"/>
              </a:tabLst>
            </a:pPr>
            <a:r>
              <a:rPr dirty="0" sz="1100" spc="-10">
                <a:latin typeface="Cambria"/>
                <a:cs typeface="Cambria"/>
              </a:rPr>
              <a:t>Ejecutamos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>
                <a:latin typeface="Cambria"/>
                <a:cs typeface="Cambria"/>
              </a:rPr>
              <a:t> sobre los switches,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indicándonos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resultados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correctos.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878839"/>
            <a:ext cx="5426710" cy="868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AutoNum type="arabicPeriod" startAt="7"/>
              <a:tabLst>
                <a:tab pos="241300" algn="l"/>
              </a:tabLst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R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evisión</a:t>
            </a:r>
            <a:r>
              <a:rPr dirty="0" sz="1400" spc="9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del</a:t>
            </a:r>
            <a:r>
              <a:rPr dirty="0" sz="1400" spc="8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Software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Clr>
                <a:srgbClr val="17365D"/>
              </a:buClr>
              <a:buFont typeface="Cambria"/>
              <a:buAutoNum type="arabicPeriod" startAt="7"/>
            </a:pPr>
            <a:endParaRPr sz="16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7365D"/>
              </a:buClr>
              <a:buFont typeface="Cambria"/>
              <a:buAutoNum type="arabicPeriod" startAt="7"/>
            </a:pPr>
            <a:endParaRPr sz="12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Dado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 spc="8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escala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salvo </a:t>
            </a:r>
            <a:r>
              <a:rPr dirty="0" sz="1100">
                <a:latin typeface="Cambria"/>
                <a:cs typeface="Cambria"/>
              </a:rPr>
              <a:t>pequeñas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adecuaremos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desarrollado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terceras empresas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nuestra.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531495" indent="-69215">
              <a:lnSpc>
                <a:spcPct val="100000"/>
              </a:lnSpc>
              <a:spcBef>
                <a:spcPts val="985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Solicitar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esquemas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del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software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documentarán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propuestas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proveedores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pedidos.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desarrollado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propia empresa</a:t>
            </a:r>
            <a:r>
              <a:rPr dirty="0" sz="1100">
                <a:latin typeface="Cambria"/>
                <a:cs typeface="Cambria"/>
              </a:rPr>
              <a:t> 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documentará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531495" indent="-69215">
              <a:lnSpc>
                <a:spcPct val="100000"/>
              </a:lnSpc>
              <a:spcBef>
                <a:spcPts val="990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Solicitar</a:t>
            </a:r>
            <a:r>
              <a:rPr dirty="0" sz="110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programas</a:t>
            </a:r>
            <a:r>
              <a:rPr dirty="0" sz="1100" spc="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operativos</a:t>
            </a:r>
            <a:r>
              <a:rPr dirty="0" sz="1100" spc="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 de</a:t>
            </a:r>
            <a:r>
              <a:rPr dirty="0" sz="1100" spc="-10" b="1">
                <a:latin typeface="Cambria"/>
                <a:cs typeface="Cambria"/>
              </a:rPr>
              <a:t> aplicación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repositorio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caso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generar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actualizaciones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programas,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correspondientemente </a:t>
            </a:r>
            <a:r>
              <a:rPr dirty="0" sz="1100">
                <a:latin typeface="Cambria"/>
                <a:cs typeface="Cambria"/>
              </a:rPr>
              <a:t>almacenadas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documentadas.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establecerá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procedimiento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volver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versiones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tuvieran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surgieran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problemas.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531495" indent="-69215">
              <a:lnSpc>
                <a:spcPct val="100000"/>
              </a:lnSpc>
              <a:spcBef>
                <a:spcPts val="980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Solicitar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bases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datos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solicitará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gestores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 </a:t>
            </a:r>
            <a:r>
              <a:rPr dirty="0" sz="1100">
                <a:latin typeface="Cambria"/>
                <a:cs typeface="Cambria"/>
              </a:rPr>
              <a:t>fuente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utilizados,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diversas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comprobaciones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ficheros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 </a:t>
            </a:r>
            <a:r>
              <a:rPr dirty="0" sz="1100">
                <a:latin typeface="Cambria"/>
                <a:cs typeface="Cambria"/>
              </a:rPr>
              <a:t>componen.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auditarán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requeridas.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lvl="1" marL="12700" marR="7620" indent="450215">
              <a:lnSpc>
                <a:spcPts val="1290"/>
              </a:lnSpc>
              <a:spcBef>
                <a:spcPts val="1095"/>
              </a:spcBef>
              <a:buChar char="·"/>
              <a:tabLst>
                <a:tab pos="541020" algn="l"/>
              </a:tabLst>
            </a:pPr>
            <a:r>
              <a:rPr dirty="0" sz="1100" b="1">
                <a:latin typeface="Cambria"/>
                <a:cs typeface="Cambria"/>
              </a:rPr>
              <a:t>Hacer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las</a:t>
            </a:r>
            <a:r>
              <a:rPr dirty="0" sz="1100" spc="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pruebas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del</a:t>
            </a:r>
            <a:r>
              <a:rPr dirty="0" sz="1100" spc="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S.O.</a:t>
            </a:r>
            <a:r>
              <a:rPr dirty="0" sz="1100" spc="3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expertos,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y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con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operadores</a:t>
            </a:r>
            <a:r>
              <a:rPr dirty="0" sz="1100" spc="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(observar</a:t>
            </a:r>
            <a:r>
              <a:rPr dirty="0" sz="1100" spc="25" b="1">
                <a:latin typeface="Cambria"/>
                <a:cs typeface="Cambria"/>
              </a:rPr>
              <a:t> </a:t>
            </a:r>
            <a:r>
              <a:rPr dirty="0" sz="1100" spc="-25" b="1">
                <a:latin typeface="Cambria"/>
                <a:cs typeface="Cambria"/>
              </a:rPr>
              <a:t>las </a:t>
            </a:r>
            <a:r>
              <a:rPr dirty="0" sz="1100" spc="-10" b="1">
                <a:latin typeface="Cambria"/>
                <a:cs typeface="Cambria"/>
              </a:rPr>
              <a:t>reacciones)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ambria"/>
              <a:buChar char="·"/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realizan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pruebas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internos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externos</a:t>
            </a:r>
            <a:r>
              <a:rPr dirty="0" sz="1100" spc="4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funcionamiento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S.O.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aplicaciones.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analizarán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 </a:t>
            </a:r>
            <a:r>
              <a:rPr dirty="0" sz="1100" spc="-10">
                <a:latin typeface="Cambria"/>
                <a:cs typeface="Cambria"/>
              </a:rPr>
              <a:t>evaluarán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resultados.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531495" indent="-69215">
              <a:lnSpc>
                <a:spcPct val="100000"/>
              </a:lnSpc>
              <a:spcBef>
                <a:spcPts val="1025"/>
              </a:spcBef>
              <a:buChar char="·"/>
              <a:tabLst>
                <a:tab pos="532130" algn="l"/>
              </a:tabLst>
            </a:pPr>
            <a:r>
              <a:rPr dirty="0" sz="1100" b="1">
                <a:latin typeface="Cambria"/>
                <a:cs typeface="Cambria"/>
              </a:rPr>
              <a:t>Revisión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la</a:t>
            </a:r>
            <a:r>
              <a:rPr dirty="0" sz="1100" spc="-2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vida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útil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del</a:t>
            </a:r>
            <a:r>
              <a:rPr dirty="0" sz="1100" spc="-3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software</a:t>
            </a:r>
            <a:endParaRPr sz="110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exhaustivo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licencias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disponible, documentándolos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estableciendo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recordatorios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licencias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caduquen.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ciclo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vida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útil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 spc="-10">
                <a:latin typeface="Cambria"/>
                <a:cs typeface="Cambria"/>
              </a:rPr>
              <a:t>mantenido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teniendo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tecnológica.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1" marL="531495" indent="-69215">
              <a:lnSpc>
                <a:spcPct val="100000"/>
              </a:lnSpc>
              <a:spcBef>
                <a:spcPts val="990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Responsables</a:t>
            </a:r>
            <a:r>
              <a:rPr dirty="0" sz="1100" b="1">
                <a:latin typeface="Cambria"/>
                <a:cs typeface="Cambria"/>
              </a:rPr>
              <a:t> del </a:t>
            </a:r>
            <a:r>
              <a:rPr dirty="0" sz="1100" spc="-10" b="1">
                <a:latin typeface="Cambria"/>
                <a:cs typeface="Cambria"/>
              </a:rPr>
              <a:t>proyecto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dar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actualizaciones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deficiencias.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7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4287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31495" indent="-69215">
              <a:lnSpc>
                <a:spcPct val="100000"/>
              </a:lnSpc>
              <a:spcBef>
                <a:spcPts val="95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Diseñadores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diseñador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documentará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 </a:t>
            </a:r>
            <a:r>
              <a:rPr dirty="0" sz="1100">
                <a:latin typeface="Cambria"/>
                <a:cs typeface="Cambria"/>
              </a:rPr>
              <a:t>fielmente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realidad.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suficientemente </a:t>
            </a:r>
            <a:r>
              <a:rPr dirty="0" sz="1100">
                <a:latin typeface="Cambria"/>
                <a:cs typeface="Cambria"/>
              </a:rPr>
              <a:t>clara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modificar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31495" indent="-69215">
              <a:lnSpc>
                <a:spcPct val="100000"/>
              </a:lnSpc>
              <a:spcBef>
                <a:spcPts val="985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Probadores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producción,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técnicos.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existen problemas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modificación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y/o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implantación.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31495" indent="-69215">
              <a:lnSpc>
                <a:spcPct val="100000"/>
              </a:lnSpc>
              <a:spcBef>
                <a:spcPts val="990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Fundamentos</a:t>
            </a:r>
            <a:r>
              <a:rPr dirty="0" sz="1100" b="1">
                <a:latin typeface="Cambria"/>
                <a:cs typeface="Cambria"/>
              </a:rPr>
              <a:t> de</a:t>
            </a:r>
            <a:r>
              <a:rPr dirty="0" sz="1100" spc="1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aplicación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comprobará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requisitos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diseñada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como: </a:t>
            </a:r>
            <a:r>
              <a:rPr dirty="0" sz="1100" spc="-10">
                <a:latin typeface="Cambria"/>
                <a:cs typeface="Cambria"/>
              </a:rPr>
              <a:t>mantenibilidad,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usabilidad,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rendimiento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diseño.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531495" indent="-69215">
              <a:lnSpc>
                <a:spcPct val="100000"/>
              </a:lnSpc>
              <a:spcBef>
                <a:spcPts val="985"/>
              </a:spcBef>
              <a:buChar char="·"/>
              <a:tabLst>
                <a:tab pos="532130" algn="l"/>
              </a:tabLst>
            </a:pPr>
            <a:r>
              <a:rPr dirty="0" sz="1100" spc="-10" b="1">
                <a:latin typeface="Cambria"/>
                <a:cs typeface="Cambria"/>
              </a:rPr>
              <a:t>Analizar</a:t>
            </a:r>
            <a:r>
              <a:rPr dirty="0" sz="1100" b="1">
                <a:latin typeface="Cambria"/>
                <a:cs typeface="Cambria"/>
              </a:rPr>
              <a:t> su </a:t>
            </a:r>
            <a:r>
              <a:rPr dirty="0" sz="1100" spc="-25" b="1">
                <a:latin typeface="Cambria"/>
                <a:cs typeface="Cambria"/>
              </a:rPr>
              <a:t>uso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diseñadas,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analizará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impacto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usuarios,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implementación.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analizará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permanente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problemas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mejoras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puedan producir.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8839"/>
            <a:ext cx="37115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8.</a:t>
            </a:r>
            <a:r>
              <a:rPr dirty="0" sz="1400" spc="5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Auditoría</a:t>
            </a:r>
            <a:r>
              <a:rPr dirty="0" sz="1400" spc="11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Informática</a:t>
            </a:r>
            <a:r>
              <a:rPr dirty="0" sz="1400" spc="9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de</a:t>
            </a:r>
            <a:r>
              <a:rPr dirty="0" sz="1400" spc="1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la</a:t>
            </a:r>
            <a:r>
              <a:rPr dirty="0" sz="1400" spc="11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Seguridad</a:t>
            </a:r>
            <a:r>
              <a:rPr dirty="0" sz="1400" spc="10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Física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95146" y="1505203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8.1.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968754" y="1505203"/>
            <a:ext cx="102361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Introducción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8069" y="2027427"/>
            <a:ext cx="5426710" cy="2905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450215">
              <a:lnSpc>
                <a:spcPct val="97600"/>
              </a:lnSpc>
              <a:spcBef>
                <a:spcPts val="130"/>
              </a:spcBef>
            </a:pPr>
            <a:r>
              <a:rPr dirty="0" sz="1100">
                <a:latin typeface="Cambria"/>
                <a:cs typeface="Cambria"/>
              </a:rPr>
              <a:t>Primeramente,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preguntarnos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física.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pensamos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estamos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refiriendo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virus, </a:t>
            </a:r>
            <a:r>
              <a:rPr dirty="0" sz="1100">
                <a:latin typeface="Cambria"/>
                <a:cs typeface="Cambria"/>
              </a:rPr>
              <a:t>intrusiones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robos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contraseñas,...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comprende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factores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tanto </a:t>
            </a:r>
            <a:r>
              <a:rPr dirty="0" sz="1100">
                <a:latin typeface="Cambria"/>
                <a:cs typeface="Cambria"/>
              </a:rPr>
              <a:t>materiales</a:t>
            </a:r>
            <a:r>
              <a:rPr dirty="0" sz="1100" spc="-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humanos.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100%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existe,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puede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ofrezca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compromiso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considerar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conlleva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consideremos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comprenden: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mbria"/>
              <a:cs typeface="Cambria"/>
            </a:endParaRPr>
          </a:p>
          <a:p>
            <a:pPr algn="just" marL="916305" marR="5715" indent="-227329">
              <a:lnSpc>
                <a:spcPct val="97500"/>
              </a:lnSpc>
              <a:buFont typeface="Symbol"/>
              <a:buChar char=""/>
              <a:tabLst>
                <a:tab pos="916940" algn="l"/>
              </a:tabLst>
            </a:pPr>
            <a:r>
              <a:rPr dirty="0" sz="1100">
                <a:latin typeface="Cambria"/>
                <a:cs typeface="Cambria"/>
              </a:rPr>
              <a:t>Obtener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procurar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 nivel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activos, </a:t>
            </a:r>
            <a:r>
              <a:rPr dirty="0" sz="1100">
                <a:latin typeface="Cambria"/>
                <a:cs typeface="Cambria"/>
              </a:rPr>
              <a:t>ubicación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eléctrica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 algn="just" marL="916305" indent="-227965">
              <a:lnSpc>
                <a:spcPct val="100000"/>
              </a:lnSpc>
              <a:spcBef>
                <a:spcPts val="640"/>
              </a:spcBef>
              <a:buFont typeface="Symbol"/>
              <a:buChar char=""/>
              <a:tabLst>
                <a:tab pos="916940" algn="l"/>
              </a:tabLst>
            </a:pPr>
            <a:r>
              <a:rPr dirty="0" sz="1100" spc="-10">
                <a:latin typeface="Cambria"/>
                <a:cs typeface="Cambria"/>
              </a:rPr>
              <a:t>Analizar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recursos: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naturales.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68069" y="5393435"/>
            <a:ext cx="5425440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51230" algn="l"/>
              </a:tabLst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8.2.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lcance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hablamos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establecer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actuar,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dependiendo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tamaño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campo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actúa,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riesgo,...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ello,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adoptar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necesarias.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pequeña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reflexión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explorar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máximo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todos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riegos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podamos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límites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95146" y="7389114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8.3.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06854" y="7389114"/>
            <a:ext cx="10388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Organigrama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68069" y="7911083"/>
            <a:ext cx="5424805" cy="6838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450215">
              <a:lnSpc>
                <a:spcPct val="97600"/>
              </a:lnSpc>
              <a:spcBef>
                <a:spcPts val="130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esencial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principio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tener </a:t>
            </a:r>
            <a:r>
              <a:rPr dirty="0" sz="1100">
                <a:latin typeface="Cambria"/>
                <a:cs typeface="Cambria"/>
              </a:rPr>
              <a:t>claro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organigrama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podremos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descubrir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más </a:t>
            </a:r>
            <a:r>
              <a:rPr dirty="0" sz="1100">
                <a:latin typeface="Cambria"/>
                <a:cs typeface="Cambria"/>
              </a:rPr>
              <a:t>profundo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esquemático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individuo.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Mostramos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spc="-10">
                <a:latin typeface="Cambria"/>
                <a:cs typeface="Cambria"/>
              </a:rPr>
              <a:t>organigrama </a:t>
            </a:r>
            <a:r>
              <a:rPr dirty="0" sz="1100">
                <a:latin typeface="Cambria"/>
                <a:cs typeface="Cambria"/>
              </a:rPr>
              <a:t>existente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95146" y="6668261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8.4.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68754" y="6668261"/>
            <a:ext cx="16548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Política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Seguridad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7190231"/>
            <a:ext cx="5426710" cy="215836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imprescindible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diseño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puesta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producción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básicos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aseguren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garantía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aplicaciones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recuperables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contratiempo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producirse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causas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accidentales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humanos.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referidos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expresamente </a:t>
            </a:r>
            <a:r>
              <a:rPr dirty="0" sz="1100">
                <a:latin typeface="Cambria"/>
                <a:cs typeface="Cambria"/>
              </a:rPr>
              <a:t>definidos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creado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conjuntamente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175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técnicos.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backup.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exactitud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periodicidad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qué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aplicaciones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realizará,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 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cabo.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485900" y="3128263"/>
            <a:ext cx="671830" cy="429895"/>
          </a:xfrm>
          <a:custGeom>
            <a:avLst/>
            <a:gdLst/>
            <a:ahLst/>
            <a:cxnLst/>
            <a:rect l="l" t="t" r="r" b="b"/>
            <a:pathLst>
              <a:path w="671830" h="429895">
                <a:moveTo>
                  <a:pt x="0" y="42925"/>
                </a:moveTo>
                <a:lnTo>
                  <a:pt x="3387" y="26199"/>
                </a:lnTo>
                <a:lnTo>
                  <a:pt x="12620" y="12557"/>
                </a:lnTo>
                <a:lnTo>
                  <a:pt x="26306" y="3367"/>
                </a:lnTo>
                <a:lnTo>
                  <a:pt x="43053" y="0"/>
                </a:lnTo>
                <a:lnTo>
                  <a:pt x="628650" y="0"/>
                </a:lnTo>
                <a:lnTo>
                  <a:pt x="645396" y="3367"/>
                </a:lnTo>
                <a:lnTo>
                  <a:pt x="659082" y="12557"/>
                </a:lnTo>
                <a:lnTo>
                  <a:pt x="668315" y="26199"/>
                </a:lnTo>
                <a:lnTo>
                  <a:pt x="671702" y="42925"/>
                </a:lnTo>
                <a:lnTo>
                  <a:pt x="671702" y="386842"/>
                </a:lnTo>
                <a:lnTo>
                  <a:pt x="668315" y="403588"/>
                </a:lnTo>
                <a:lnTo>
                  <a:pt x="659082" y="417274"/>
                </a:lnTo>
                <a:lnTo>
                  <a:pt x="645396" y="426507"/>
                </a:lnTo>
                <a:lnTo>
                  <a:pt x="628650" y="429895"/>
                </a:lnTo>
                <a:lnTo>
                  <a:pt x="43053" y="429895"/>
                </a:lnTo>
                <a:lnTo>
                  <a:pt x="26306" y="426507"/>
                </a:lnTo>
                <a:lnTo>
                  <a:pt x="12620" y="417274"/>
                </a:lnTo>
                <a:lnTo>
                  <a:pt x="3387" y="403588"/>
                </a:lnTo>
                <a:lnTo>
                  <a:pt x="0" y="386842"/>
                </a:lnTo>
                <a:lnTo>
                  <a:pt x="0" y="42925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597660" y="3169157"/>
            <a:ext cx="448309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0320" marR="5080" indent="-7620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Director General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152840" y="1137919"/>
            <a:ext cx="1087755" cy="2210435"/>
            <a:chOff x="2152840" y="1137919"/>
            <a:chExt cx="1087755" cy="2210435"/>
          </a:xfrm>
        </p:grpSpPr>
        <p:sp>
          <p:nvSpPr>
            <p:cNvPr id="11" name="object 11" descr=""/>
            <p:cNvSpPr/>
            <p:nvPr/>
          </p:nvSpPr>
          <p:spPr>
            <a:xfrm>
              <a:off x="2157602" y="1365503"/>
              <a:ext cx="344170" cy="1978025"/>
            </a:xfrm>
            <a:custGeom>
              <a:avLst/>
              <a:gdLst/>
              <a:ahLst/>
              <a:cxnLst/>
              <a:rect l="l" t="t" r="r" b="b"/>
              <a:pathLst>
                <a:path w="344169" h="1978025">
                  <a:moveTo>
                    <a:pt x="0" y="1977644"/>
                  </a:moveTo>
                  <a:lnTo>
                    <a:pt x="343916" y="0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501518" y="1150619"/>
              <a:ext cx="726440" cy="429895"/>
            </a:xfrm>
            <a:custGeom>
              <a:avLst/>
              <a:gdLst/>
              <a:ahLst/>
              <a:cxnLst/>
              <a:rect l="l" t="t" r="r" b="b"/>
              <a:pathLst>
                <a:path w="726439" h="429894">
                  <a:moveTo>
                    <a:pt x="0" y="42925"/>
                  </a:move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lnTo>
                    <a:pt x="682879" y="0"/>
                  </a:lnTo>
                  <a:lnTo>
                    <a:pt x="699625" y="3367"/>
                  </a:lnTo>
                  <a:lnTo>
                    <a:pt x="713311" y="12557"/>
                  </a:lnTo>
                  <a:lnTo>
                    <a:pt x="722544" y="26199"/>
                  </a:lnTo>
                  <a:lnTo>
                    <a:pt x="725932" y="42925"/>
                  </a:lnTo>
                  <a:lnTo>
                    <a:pt x="725932" y="386842"/>
                  </a:lnTo>
                  <a:lnTo>
                    <a:pt x="722544" y="403588"/>
                  </a:lnTo>
                  <a:lnTo>
                    <a:pt x="713311" y="417274"/>
                  </a:lnTo>
                  <a:lnTo>
                    <a:pt x="699625" y="426507"/>
                  </a:lnTo>
                  <a:lnTo>
                    <a:pt x="682879" y="429895"/>
                  </a:lnTo>
                  <a:lnTo>
                    <a:pt x="42925" y="429895"/>
                  </a:lnTo>
                  <a:lnTo>
                    <a:pt x="26199" y="426507"/>
                  </a:lnTo>
                  <a:lnTo>
                    <a:pt x="12557" y="417274"/>
                  </a:lnTo>
                  <a:lnTo>
                    <a:pt x="3367" y="403588"/>
                  </a:lnTo>
                  <a:lnTo>
                    <a:pt x="0" y="386842"/>
                  </a:lnTo>
                  <a:lnTo>
                    <a:pt x="0" y="42925"/>
                  </a:lnTo>
                  <a:close/>
                </a:path>
              </a:pathLst>
            </a:custGeom>
            <a:ln w="254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514092" y="1191260"/>
            <a:ext cx="699770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11430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Responsable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Seguridad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214751" y="890650"/>
            <a:ext cx="1229360" cy="487680"/>
            <a:chOff x="3214751" y="890650"/>
            <a:chExt cx="1229360" cy="487680"/>
          </a:xfrm>
        </p:grpSpPr>
        <p:sp>
          <p:nvSpPr>
            <p:cNvPr id="15" name="object 15" descr=""/>
            <p:cNvSpPr/>
            <p:nvPr/>
          </p:nvSpPr>
          <p:spPr>
            <a:xfrm>
              <a:off x="3227451" y="1118361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247142"/>
                  </a:moveTo>
                  <a:lnTo>
                    <a:pt x="343915" y="0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71367" y="903350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816863" y="0"/>
                  </a:moveTo>
                  <a:lnTo>
                    <a:pt x="43053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2"/>
                  </a:lnTo>
                  <a:lnTo>
                    <a:pt x="0" y="386968"/>
                  </a:lnTo>
                  <a:lnTo>
                    <a:pt x="3387" y="403695"/>
                  </a:lnTo>
                  <a:lnTo>
                    <a:pt x="12620" y="417337"/>
                  </a:lnTo>
                  <a:lnTo>
                    <a:pt x="26306" y="426527"/>
                  </a:lnTo>
                  <a:lnTo>
                    <a:pt x="43053" y="429894"/>
                  </a:lnTo>
                  <a:lnTo>
                    <a:pt x="816863" y="429894"/>
                  </a:lnTo>
                  <a:lnTo>
                    <a:pt x="833590" y="426527"/>
                  </a:lnTo>
                  <a:lnTo>
                    <a:pt x="847232" y="417337"/>
                  </a:lnTo>
                  <a:lnTo>
                    <a:pt x="856422" y="403695"/>
                  </a:lnTo>
                  <a:lnTo>
                    <a:pt x="859790" y="386968"/>
                  </a:lnTo>
                  <a:lnTo>
                    <a:pt x="859790" y="43052"/>
                  </a:lnTo>
                  <a:lnTo>
                    <a:pt x="856422" y="26306"/>
                  </a:lnTo>
                  <a:lnTo>
                    <a:pt x="847232" y="12620"/>
                  </a:lnTo>
                  <a:lnTo>
                    <a:pt x="833590" y="338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71367" y="903350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43052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87"/>
                  </a:lnTo>
                  <a:lnTo>
                    <a:pt x="847232" y="12620"/>
                  </a:lnTo>
                  <a:lnTo>
                    <a:pt x="856422" y="26306"/>
                  </a:lnTo>
                  <a:lnTo>
                    <a:pt x="859790" y="43052"/>
                  </a:lnTo>
                  <a:lnTo>
                    <a:pt x="859790" y="386968"/>
                  </a:lnTo>
                  <a:lnTo>
                    <a:pt x="856422" y="403695"/>
                  </a:lnTo>
                  <a:lnTo>
                    <a:pt x="847232" y="417337"/>
                  </a:lnTo>
                  <a:lnTo>
                    <a:pt x="833590" y="426527"/>
                  </a:lnTo>
                  <a:lnTo>
                    <a:pt x="816863" y="429894"/>
                  </a:lnTo>
                  <a:lnTo>
                    <a:pt x="43053" y="429894"/>
                  </a:lnTo>
                  <a:lnTo>
                    <a:pt x="26306" y="426527"/>
                  </a:lnTo>
                  <a:lnTo>
                    <a:pt x="12620" y="417337"/>
                  </a:lnTo>
                  <a:lnTo>
                    <a:pt x="3387" y="403695"/>
                  </a:lnTo>
                  <a:lnTo>
                    <a:pt x="0" y="386968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609340" y="874267"/>
            <a:ext cx="784225" cy="457834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ct val="91800"/>
              </a:lnSpc>
              <a:spcBef>
                <a:spcPts val="200"/>
              </a:spcBef>
            </a:pPr>
            <a:r>
              <a:rPr dirty="0" sz="1000" spc="-10">
                <a:latin typeface="Calibri"/>
                <a:cs typeface="Calibri"/>
              </a:rPr>
              <a:t>Departamento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Seguridad Informática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214751" y="1352803"/>
            <a:ext cx="1229360" cy="487680"/>
            <a:chOff x="3214751" y="1352803"/>
            <a:chExt cx="1229360" cy="487680"/>
          </a:xfrm>
        </p:grpSpPr>
        <p:sp>
          <p:nvSpPr>
            <p:cNvPr id="20" name="object 20" descr=""/>
            <p:cNvSpPr/>
            <p:nvPr/>
          </p:nvSpPr>
          <p:spPr>
            <a:xfrm>
              <a:off x="3227451" y="1365503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0"/>
                  </a:moveTo>
                  <a:lnTo>
                    <a:pt x="343915" y="247269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571367" y="1397761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816863" y="0"/>
                  </a:moveTo>
                  <a:lnTo>
                    <a:pt x="43053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2"/>
                  </a:lnTo>
                  <a:lnTo>
                    <a:pt x="0" y="386969"/>
                  </a:lnTo>
                  <a:lnTo>
                    <a:pt x="3387" y="403695"/>
                  </a:lnTo>
                  <a:lnTo>
                    <a:pt x="12620" y="417337"/>
                  </a:lnTo>
                  <a:lnTo>
                    <a:pt x="26306" y="42652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27"/>
                  </a:lnTo>
                  <a:lnTo>
                    <a:pt x="847232" y="417337"/>
                  </a:lnTo>
                  <a:lnTo>
                    <a:pt x="856422" y="403695"/>
                  </a:lnTo>
                  <a:lnTo>
                    <a:pt x="859790" y="386969"/>
                  </a:lnTo>
                  <a:lnTo>
                    <a:pt x="859790" y="43052"/>
                  </a:lnTo>
                  <a:lnTo>
                    <a:pt x="856422" y="26306"/>
                  </a:lnTo>
                  <a:lnTo>
                    <a:pt x="847232" y="12620"/>
                  </a:lnTo>
                  <a:lnTo>
                    <a:pt x="833590" y="338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571367" y="1397761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43052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87"/>
                  </a:lnTo>
                  <a:lnTo>
                    <a:pt x="847232" y="12620"/>
                  </a:lnTo>
                  <a:lnTo>
                    <a:pt x="856422" y="26306"/>
                  </a:lnTo>
                  <a:lnTo>
                    <a:pt x="859790" y="43052"/>
                  </a:lnTo>
                  <a:lnTo>
                    <a:pt x="859790" y="386969"/>
                  </a:lnTo>
                  <a:lnTo>
                    <a:pt x="856422" y="403695"/>
                  </a:lnTo>
                  <a:lnTo>
                    <a:pt x="847232" y="417337"/>
                  </a:lnTo>
                  <a:lnTo>
                    <a:pt x="833590" y="42652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27"/>
                  </a:lnTo>
                  <a:lnTo>
                    <a:pt x="12620" y="417337"/>
                  </a:lnTo>
                  <a:lnTo>
                    <a:pt x="338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773170" y="1438655"/>
            <a:ext cx="45656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38735" marR="5080" indent="-26670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Revisión Interna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152840" y="2373883"/>
            <a:ext cx="1087755" cy="974090"/>
            <a:chOff x="2152840" y="2373883"/>
            <a:chExt cx="1087755" cy="974090"/>
          </a:xfrm>
        </p:grpSpPr>
        <p:sp>
          <p:nvSpPr>
            <p:cNvPr id="25" name="object 25" descr=""/>
            <p:cNvSpPr/>
            <p:nvPr/>
          </p:nvSpPr>
          <p:spPr>
            <a:xfrm>
              <a:off x="2157602" y="2601594"/>
              <a:ext cx="344170" cy="741680"/>
            </a:xfrm>
            <a:custGeom>
              <a:avLst/>
              <a:gdLst/>
              <a:ahLst/>
              <a:cxnLst/>
              <a:rect l="l" t="t" r="r" b="b"/>
              <a:pathLst>
                <a:path w="344169" h="741679">
                  <a:moveTo>
                    <a:pt x="0" y="741553"/>
                  </a:moveTo>
                  <a:lnTo>
                    <a:pt x="343916" y="0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501518" y="2386583"/>
              <a:ext cx="726440" cy="429895"/>
            </a:xfrm>
            <a:custGeom>
              <a:avLst/>
              <a:gdLst/>
              <a:ahLst/>
              <a:cxnLst/>
              <a:rect l="l" t="t" r="r" b="b"/>
              <a:pathLst>
                <a:path w="726439" h="429894">
                  <a:moveTo>
                    <a:pt x="0" y="43052"/>
                  </a:moveTo>
                  <a:lnTo>
                    <a:pt x="3367" y="26306"/>
                  </a:lnTo>
                  <a:lnTo>
                    <a:pt x="12557" y="12620"/>
                  </a:lnTo>
                  <a:lnTo>
                    <a:pt x="26199" y="3387"/>
                  </a:lnTo>
                  <a:lnTo>
                    <a:pt x="42925" y="0"/>
                  </a:lnTo>
                  <a:lnTo>
                    <a:pt x="682879" y="0"/>
                  </a:lnTo>
                  <a:lnTo>
                    <a:pt x="699625" y="3387"/>
                  </a:lnTo>
                  <a:lnTo>
                    <a:pt x="713311" y="12620"/>
                  </a:lnTo>
                  <a:lnTo>
                    <a:pt x="722544" y="26306"/>
                  </a:lnTo>
                  <a:lnTo>
                    <a:pt x="725932" y="43052"/>
                  </a:lnTo>
                  <a:lnTo>
                    <a:pt x="725932" y="386969"/>
                  </a:lnTo>
                  <a:lnTo>
                    <a:pt x="722544" y="403695"/>
                  </a:lnTo>
                  <a:lnTo>
                    <a:pt x="713311" y="417337"/>
                  </a:lnTo>
                  <a:lnTo>
                    <a:pt x="699625" y="426527"/>
                  </a:lnTo>
                  <a:lnTo>
                    <a:pt x="682879" y="429895"/>
                  </a:lnTo>
                  <a:lnTo>
                    <a:pt x="42925" y="429895"/>
                  </a:lnTo>
                  <a:lnTo>
                    <a:pt x="26199" y="426527"/>
                  </a:lnTo>
                  <a:lnTo>
                    <a:pt x="12557" y="417337"/>
                  </a:lnTo>
                  <a:lnTo>
                    <a:pt x="336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527045" y="2427477"/>
            <a:ext cx="675640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34290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latin typeface="Calibri"/>
                <a:cs typeface="Calibri"/>
              </a:rPr>
              <a:t>Director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Operaciones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214751" y="1879472"/>
            <a:ext cx="1229360" cy="735330"/>
            <a:chOff x="3214751" y="1879472"/>
            <a:chExt cx="1229360" cy="735330"/>
          </a:xfrm>
        </p:grpSpPr>
        <p:sp>
          <p:nvSpPr>
            <p:cNvPr id="29" name="object 29" descr=""/>
            <p:cNvSpPr/>
            <p:nvPr/>
          </p:nvSpPr>
          <p:spPr>
            <a:xfrm>
              <a:off x="3227451" y="2107183"/>
              <a:ext cx="344170" cy="494665"/>
            </a:xfrm>
            <a:custGeom>
              <a:avLst/>
              <a:gdLst/>
              <a:ahLst/>
              <a:cxnLst/>
              <a:rect l="l" t="t" r="r" b="b"/>
              <a:pathLst>
                <a:path w="344170" h="494664">
                  <a:moveTo>
                    <a:pt x="0" y="494410"/>
                  </a:moveTo>
                  <a:lnTo>
                    <a:pt x="343915" y="0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571367" y="1892172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816863" y="0"/>
                  </a:moveTo>
                  <a:lnTo>
                    <a:pt x="43053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2"/>
                  </a:lnTo>
                  <a:lnTo>
                    <a:pt x="0" y="386968"/>
                  </a:lnTo>
                  <a:lnTo>
                    <a:pt x="3387" y="403695"/>
                  </a:lnTo>
                  <a:lnTo>
                    <a:pt x="12620" y="417337"/>
                  </a:lnTo>
                  <a:lnTo>
                    <a:pt x="26306" y="426527"/>
                  </a:lnTo>
                  <a:lnTo>
                    <a:pt x="43053" y="429894"/>
                  </a:lnTo>
                  <a:lnTo>
                    <a:pt x="816863" y="429894"/>
                  </a:lnTo>
                  <a:lnTo>
                    <a:pt x="833590" y="426527"/>
                  </a:lnTo>
                  <a:lnTo>
                    <a:pt x="847232" y="417337"/>
                  </a:lnTo>
                  <a:lnTo>
                    <a:pt x="856422" y="403695"/>
                  </a:lnTo>
                  <a:lnTo>
                    <a:pt x="859790" y="386968"/>
                  </a:lnTo>
                  <a:lnTo>
                    <a:pt x="859790" y="43052"/>
                  </a:lnTo>
                  <a:lnTo>
                    <a:pt x="856422" y="26306"/>
                  </a:lnTo>
                  <a:lnTo>
                    <a:pt x="847232" y="12620"/>
                  </a:lnTo>
                  <a:lnTo>
                    <a:pt x="833590" y="338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71367" y="1892172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43052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87"/>
                  </a:lnTo>
                  <a:lnTo>
                    <a:pt x="847232" y="12620"/>
                  </a:lnTo>
                  <a:lnTo>
                    <a:pt x="856422" y="26306"/>
                  </a:lnTo>
                  <a:lnTo>
                    <a:pt x="859790" y="43052"/>
                  </a:lnTo>
                  <a:lnTo>
                    <a:pt x="859790" y="386968"/>
                  </a:lnTo>
                  <a:lnTo>
                    <a:pt x="856422" y="403695"/>
                  </a:lnTo>
                  <a:lnTo>
                    <a:pt x="847232" y="417337"/>
                  </a:lnTo>
                  <a:lnTo>
                    <a:pt x="833590" y="426527"/>
                  </a:lnTo>
                  <a:lnTo>
                    <a:pt x="816863" y="429894"/>
                  </a:lnTo>
                  <a:lnTo>
                    <a:pt x="43053" y="429894"/>
                  </a:lnTo>
                  <a:lnTo>
                    <a:pt x="26306" y="426527"/>
                  </a:lnTo>
                  <a:lnTo>
                    <a:pt x="12620" y="417337"/>
                  </a:lnTo>
                  <a:lnTo>
                    <a:pt x="3387" y="403695"/>
                  </a:lnTo>
                  <a:lnTo>
                    <a:pt x="0" y="386968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3583685" y="1863343"/>
            <a:ext cx="835660" cy="457834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02870" marR="5080" indent="-90805">
              <a:lnSpc>
                <a:spcPct val="91800"/>
              </a:lnSpc>
              <a:spcBef>
                <a:spcPts val="200"/>
              </a:spcBef>
            </a:pPr>
            <a:r>
              <a:rPr dirty="0" sz="1000">
                <a:latin typeface="Calibri"/>
                <a:cs typeface="Calibri"/>
              </a:rPr>
              <a:t>Responsable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35">
                <a:latin typeface="Calibri"/>
                <a:cs typeface="Calibri"/>
              </a:rPr>
              <a:t>de</a:t>
            </a:r>
            <a:r>
              <a:rPr dirty="0" sz="1000">
                <a:latin typeface="Calibri"/>
                <a:cs typeface="Calibri"/>
              </a:rPr>
              <a:t> Sistemas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Información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4426394" y="1879472"/>
            <a:ext cx="1404620" cy="455295"/>
            <a:chOff x="4426394" y="1879472"/>
            <a:chExt cx="1404620" cy="455295"/>
          </a:xfrm>
        </p:grpSpPr>
        <p:sp>
          <p:nvSpPr>
            <p:cNvPr id="34" name="object 34" descr=""/>
            <p:cNvSpPr/>
            <p:nvPr/>
          </p:nvSpPr>
          <p:spPr>
            <a:xfrm>
              <a:off x="4431157" y="2107183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 h="0">
                  <a:moveTo>
                    <a:pt x="0" y="0"/>
                  </a:moveTo>
                  <a:lnTo>
                    <a:pt x="344042" y="0"/>
                  </a:lnTo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775200" y="1892172"/>
              <a:ext cx="1042669" cy="429895"/>
            </a:xfrm>
            <a:custGeom>
              <a:avLst/>
              <a:gdLst/>
              <a:ahLst/>
              <a:cxnLst/>
              <a:rect l="l" t="t" r="r" b="b"/>
              <a:pathLst>
                <a:path w="1042670" h="429894">
                  <a:moveTo>
                    <a:pt x="0" y="43052"/>
                  </a:moveTo>
                  <a:lnTo>
                    <a:pt x="3367" y="26306"/>
                  </a:lnTo>
                  <a:lnTo>
                    <a:pt x="12557" y="12620"/>
                  </a:lnTo>
                  <a:lnTo>
                    <a:pt x="26199" y="3387"/>
                  </a:lnTo>
                  <a:lnTo>
                    <a:pt x="42925" y="0"/>
                  </a:lnTo>
                  <a:lnTo>
                    <a:pt x="999616" y="0"/>
                  </a:lnTo>
                  <a:lnTo>
                    <a:pt x="1016363" y="3387"/>
                  </a:lnTo>
                  <a:lnTo>
                    <a:pt x="1030049" y="12620"/>
                  </a:lnTo>
                  <a:lnTo>
                    <a:pt x="1039282" y="26306"/>
                  </a:lnTo>
                  <a:lnTo>
                    <a:pt x="1042670" y="43052"/>
                  </a:lnTo>
                  <a:lnTo>
                    <a:pt x="1042670" y="386968"/>
                  </a:lnTo>
                  <a:lnTo>
                    <a:pt x="1039282" y="403695"/>
                  </a:lnTo>
                  <a:lnTo>
                    <a:pt x="1030049" y="417337"/>
                  </a:lnTo>
                  <a:lnTo>
                    <a:pt x="1016363" y="426527"/>
                  </a:lnTo>
                  <a:lnTo>
                    <a:pt x="999616" y="429894"/>
                  </a:lnTo>
                  <a:lnTo>
                    <a:pt x="42925" y="429894"/>
                  </a:lnTo>
                  <a:lnTo>
                    <a:pt x="26199" y="426527"/>
                  </a:lnTo>
                  <a:lnTo>
                    <a:pt x="12557" y="417337"/>
                  </a:lnTo>
                  <a:lnTo>
                    <a:pt x="3367" y="403695"/>
                  </a:lnTo>
                  <a:lnTo>
                    <a:pt x="0" y="386968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4826253" y="1863343"/>
            <a:ext cx="940435" cy="457834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ct val="91800"/>
              </a:lnSpc>
              <a:spcBef>
                <a:spcPts val="200"/>
              </a:spcBef>
            </a:pPr>
            <a:r>
              <a:rPr dirty="0" sz="1000" spc="-10">
                <a:latin typeface="Calibri"/>
                <a:cs typeface="Calibri"/>
              </a:rPr>
              <a:t>Departamento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Tecnologías</a:t>
            </a:r>
            <a:r>
              <a:rPr dirty="0" sz="1000" spc="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2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la </a:t>
            </a:r>
            <a:r>
              <a:rPr dirty="0" sz="1000" spc="-10">
                <a:latin typeface="Calibri"/>
                <a:cs typeface="Calibri"/>
              </a:rPr>
              <a:t>Información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3214751" y="2373883"/>
            <a:ext cx="1229360" cy="455295"/>
            <a:chOff x="3214751" y="2373883"/>
            <a:chExt cx="1229360" cy="455295"/>
          </a:xfrm>
        </p:grpSpPr>
        <p:sp>
          <p:nvSpPr>
            <p:cNvPr id="38" name="object 38" descr=""/>
            <p:cNvSpPr/>
            <p:nvPr/>
          </p:nvSpPr>
          <p:spPr>
            <a:xfrm>
              <a:off x="3227451" y="2601594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 h="0">
                  <a:moveTo>
                    <a:pt x="0" y="0"/>
                  </a:moveTo>
                  <a:lnTo>
                    <a:pt x="343915" y="0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71367" y="2386583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816863" y="0"/>
                  </a:moveTo>
                  <a:lnTo>
                    <a:pt x="43053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2"/>
                  </a:lnTo>
                  <a:lnTo>
                    <a:pt x="0" y="386969"/>
                  </a:lnTo>
                  <a:lnTo>
                    <a:pt x="3387" y="403695"/>
                  </a:lnTo>
                  <a:lnTo>
                    <a:pt x="12620" y="417337"/>
                  </a:lnTo>
                  <a:lnTo>
                    <a:pt x="26306" y="42652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27"/>
                  </a:lnTo>
                  <a:lnTo>
                    <a:pt x="847232" y="417337"/>
                  </a:lnTo>
                  <a:lnTo>
                    <a:pt x="856422" y="403695"/>
                  </a:lnTo>
                  <a:lnTo>
                    <a:pt x="859790" y="386969"/>
                  </a:lnTo>
                  <a:lnTo>
                    <a:pt x="859790" y="43052"/>
                  </a:lnTo>
                  <a:lnTo>
                    <a:pt x="856422" y="26306"/>
                  </a:lnTo>
                  <a:lnTo>
                    <a:pt x="847232" y="12620"/>
                  </a:lnTo>
                  <a:lnTo>
                    <a:pt x="833590" y="338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571367" y="2386583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4">
                  <a:moveTo>
                    <a:pt x="0" y="43052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87"/>
                  </a:lnTo>
                  <a:lnTo>
                    <a:pt x="847232" y="12620"/>
                  </a:lnTo>
                  <a:lnTo>
                    <a:pt x="856422" y="26306"/>
                  </a:lnTo>
                  <a:lnTo>
                    <a:pt x="859790" y="43052"/>
                  </a:lnTo>
                  <a:lnTo>
                    <a:pt x="859790" y="386969"/>
                  </a:lnTo>
                  <a:lnTo>
                    <a:pt x="856422" y="403695"/>
                  </a:lnTo>
                  <a:lnTo>
                    <a:pt x="847232" y="417337"/>
                  </a:lnTo>
                  <a:lnTo>
                    <a:pt x="833590" y="42652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27"/>
                  </a:lnTo>
                  <a:lnTo>
                    <a:pt x="12620" y="417337"/>
                  </a:lnTo>
                  <a:lnTo>
                    <a:pt x="338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583685" y="2357627"/>
            <a:ext cx="835660" cy="457834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065" marR="5080">
              <a:lnSpc>
                <a:spcPct val="91800"/>
              </a:lnSpc>
              <a:spcBef>
                <a:spcPts val="200"/>
              </a:spcBef>
            </a:pPr>
            <a:r>
              <a:rPr dirty="0" sz="1000">
                <a:latin typeface="Calibri"/>
                <a:cs typeface="Calibri"/>
              </a:rPr>
              <a:t>Responsable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35">
                <a:latin typeface="Calibri"/>
                <a:cs typeface="Calibri"/>
              </a:rPr>
              <a:t>de</a:t>
            </a:r>
            <a:r>
              <a:rPr dirty="0" sz="1000">
                <a:latin typeface="Calibri"/>
                <a:cs typeface="Calibri"/>
              </a:rPr>
              <a:t> Desarrollo</a:t>
            </a:r>
            <a:r>
              <a:rPr dirty="0" sz="1000" spc="-5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Productos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3214751" y="2588894"/>
            <a:ext cx="1229360" cy="734695"/>
            <a:chOff x="3214751" y="2588894"/>
            <a:chExt cx="1229360" cy="734695"/>
          </a:xfrm>
        </p:grpSpPr>
        <p:sp>
          <p:nvSpPr>
            <p:cNvPr id="43" name="object 43" descr=""/>
            <p:cNvSpPr/>
            <p:nvPr/>
          </p:nvSpPr>
          <p:spPr>
            <a:xfrm>
              <a:off x="3227451" y="2601594"/>
              <a:ext cx="344170" cy="494665"/>
            </a:xfrm>
            <a:custGeom>
              <a:avLst/>
              <a:gdLst/>
              <a:ahLst/>
              <a:cxnLst/>
              <a:rect l="l" t="t" r="r" b="b"/>
              <a:pathLst>
                <a:path w="344170" h="494664">
                  <a:moveTo>
                    <a:pt x="0" y="0"/>
                  </a:moveTo>
                  <a:lnTo>
                    <a:pt x="343915" y="494411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3571367" y="288099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87"/>
                  </a:lnTo>
                  <a:lnTo>
                    <a:pt x="12620" y="12620"/>
                  </a:lnTo>
                  <a:lnTo>
                    <a:pt x="3387" y="26306"/>
                  </a:lnTo>
                  <a:lnTo>
                    <a:pt x="0" y="43053"/>
                  </a:lnTo>
                  <a:lnTo>
                    <a:pt x="0" y="386969"/>
                  </a:lnTo>
                  <a:lnTo>
                    <a:pt x="3387" y="403695"/>
                  </a:lnTo>
                  <a:lnTo>
                    <a:pt x="12620" y="417337"/>
                  </a:lnTo>
                  <a:lnTo>
                    <a:pt x="26306" y="42652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27"/>
                  </a:lnTo>
                  <a:lnTo>
                    <a:pt x="847232" y="417337"/>
                  </a:lnTo>
                  <a:lnTo>
                    <a:pt x="856422" y="403695"/>
                  </a:lnTo>
                  <a:lnTo>
                    <a:pt x="859790" y="386969"/>
                  </a:lnTo>
                  <a:lnTo>
                    <a:pt x="859790" y="43053"/>
                  </a:lnTo>
                  <a:lnTo>
                    <a:pt x="856422" y="26306"/>
                  </a:lnTo>
                  <a:lnTo>
                    <a:pt x="847232" y="12620"/>
                  </a:lnTo>
                  <a:lnTo>
                    <a:pt x="833590" y="338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571367" y="288099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3053"/>
                  </a:moveTo>
                  <a:lnTo>
                    <a:pt x="3387" y="26306"/>
                  </a:lnTo>
                  <a:lnTo>
                    <a:pt x="12620" y="12620"/>
                  </a:lnTo>
                  <a:lnTo>
                    <a:pt x="26306" y="338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87"/>
                  </a:lnTo>
                  <a:lnTo>
                    <a:pt x="847232" y="12620"/>
                  </a:lnTo>
                  <a:lnTo>
                    <a:pt x="856422" y="26306"/>
                  </a:lnTo>
                  <a:lnTo>
                    <a:pt x="859790" y="43053"/>
                  </a:lnTo>
                  <a:lnTo>
                    <a:pt x="859790" y="386969"/>
                  </a:lnTo>
                  <a:lnTo>
                    <a:pt x="856422" y="403695"/>
                  </a:lnTo>
                  <a:lnTo>
                    <a:pt x="847232" y="417337"/>
                  </a:lnTo>
                  <a:lnTo>
                    <a:pt x="833590" y="42652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27"/>
                  </a:lnTo>
                  <a:lnTo>
                    <a:pt x="12620" y="417337"/>
                  </a:lnTo>
                  <a:lnTo>
                    <a:pt x="3387" y="403695"/>
                  </a:lnTo>
                  <a:lnTo>
                    <a:pt x="0" y="386969"/>
                  </a:lnTo>
                  <a:lnTo>
                    <a:pt x="0" y="43053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757929" y="2921761"/>
            <a:ext cx="48704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23495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latin typeface="Calibri"/>
                <a:cs typeface="Calibri"/>
              </a:rPr>
              <a:t>Jefes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Proyecto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2152840" y="3338385"/>
            <a:ext cx="1087755" cy="974090"/>
            <a:chOff x="2152840" y="3338385"/>
            <a:chExt cx="1087755" cy="974090"/>
          </a:xfrm>
        </p:grpSpPr>
        <p:sp>
          <p:nvSpPr>
            <p:cNvPr id="48" name="object 48" descr=""/>
            <p:cNvSpPr/>
            <p:nvPr/>
          </p:nvSpPr>
          <p:spPr>
            <a:xfrm>
              <a:off x="2157602" y="3343147"/>
              <a:ext cx="344170" cy="741680"/>
            </a:xfrm>
            <a:custGeom>
              <a:avLst/>
              <a:gdLst/>
              <a:ahLst/>
              <a:cxnLst/>
              <a:rect l="l" t="t" r="r" b="b"/>
              <a:pathLst>
                <a:path w="344169" h="741679">
                  <a:moveTo>
                    <a:pt x="0" y="0"/>
                  </a:moveTo>
                  <a:lnTo>
                    <a:pt x="343916" y="741679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501518" y="3869816"/>
              <a:ext cx="726440" cy="429895"/>
            </a:xfrm>
            <a:custGeom>
              <a:avLst/>
              <a:gdLst/>
              <a:ahLst/>
              <a:cxnLst/>
              <a:rect l="l" t="t" r="r" b="b"/>
              <a:pathLst>
                <a:path w="726439" h="429895">
                  <a:moveTo>
                    <a:pt x="0" y="43052"/>
                  </a:moveTo>
                  <a:lnTo>
                    <a:pt x="3367" y="26306"/>
                  </a:lnTo>
                  <a:lnTo>
                    <a:pt x="12557" y="12620"/>
                  </a:lnTo>
                  <a:lnTo>
                    <a:pt x="26199" y="3387"/>
                  </a:lnTo>
                  <a:lnTo>
                    <a:pt x="42925" y="0"/>
                  </a:lnTo>
                  <a:lnTo>
                    <a:pt x="682879" y="0"/>
                  </a:lnTo>
                  <a:lnTo>
                    <a:pt x="699625" y="3387"/>
                  </a:lnTo>
                  <a:lnTo>
                    <a:pt x="713311" y="12620"/>
                  </a:lnTo>
                  <a:lnTo>
                    <a:pt x="722544" y="26306"/>
                  </a:lnTo>
                  <a:lnTo>
                    <a:pt x="725932" y="43052"/>
                  </a:lnTo>
                  <a:lnTo>
                    <a:pt x="725932" y="386969"/>
                  </a:lnTo>
                  <a:lnTo>
                    <a:pt x="722544" y="403695"/>
                  </a:lnTo>
                  <a:lnTo>
                    <a:pt x="713311" y="417337"/>
                  </a:lnTo>
                  <a:lnTo>
                    <a:pt x="699625" y="426527"/>
                  </a:lnTo>
                  <a:lnTo>
                    <a:pt x="682879" y="429895"/>
                  </a:lnTo>
                  <a:lnTo>
                    <a:pt x="42925" y="429895"/>
                  </a:lnTo>
                  <a:lnTo>
                    <a:pt x="26199" y="426527"/>
                  </a:lnTo>
                  <a:lnTo>
                    <a:pt x="12557" y="417337"/>
                  </a:lnTo>
                  <a:lnTo>
                    <a:pt x="336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/>
          <p:nvPr/>
        </p:nvSpPr>
        <p:spPr>
          <a:xfrm>
            <a:off x="2581910" y="3910837"/>
            <a:ext cx="56578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58419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Director Financiero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3214751" y="3609974"/>
            <a:ext cx="1229360" cy="487680"/>
            <a:chOff x="3214751" y="3609974"/>
            <a:chExt cx="1229360" cy="487680"/>
          </a:xfrm>
        </p:grpSpPr>
        <p:sp>
          <p:nvSpPr>
            <p:cNvPr id="52" name="object 52" descr=""/>
            <p:cNvSpPr/>
            <p:nvPr/>
          </p:nvSpPr>
          <p:spPr>
            <a:xfrm>
              <a:off x="3227451" y="3837558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247269"/>
                  </a:moveTo>
                  <a:lnTo>
                    <a:pt x="343915" y="0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571367" y="362267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67"/>
                  </a:lnTo>
                  <a:lnTo>
                    <a:pt x="12620" y="12557"/>
                  </a:lnTo>
                  <a:lnTo>
                    <a:pt x="3387" y="26199"/>
                  </a:lnTo>
                  <a:lnTo>
                    <a:pt x="0" y="42925"/>
                  </a:lnTo>
                  <a:lnTo>
                    <a:pt x="0" y="386841"/>
                  </a:lnTo>
                  <a:lnTo>
                    <a:pt x="3387" y="403588"/>
                  </a:lnTo>
                  <a:lnTo>
                    <a:pt x="12620" y="417274"/>
                  </a:lnTo>
                  <a:lnTo>
                    <a:pt x="26306" y="426507"/>
                  </a:lnTo>
                  <a:lnTo>
                    <a:pt x="43053" y="429894"/>
                  </a:lnTo>
                  <a:lnTo>
                    <a:pt x="816863" y="429894"/>
                  </a:lnTo>
                  <a:lnTo>
                    <a:pt x="833590" y="426507"/>
                  </a:lnTo>
                  <a:lnTo>
                    <a:pt x="847232" y="417274"/>
                  </a:lnTo>
                  <a:lnTo>
                    <a:pt x="856422" y="403588"/>
                  </a:lnTo>
                  <a:lnTo>
                    <a:pt x="859790" y="386841"/>
                  </a:lnTo>
                  <a:lnTo>
                    <a:pt x="859790" y="42925"/>
                  </a:lnTo>
                  <a:lnTo>
                    <a:pt x="856422" y="26199"/>
                  </a:lnTo>
                  <a:lnTo>
                    <a:pt x="847232" y="12557"/>
                  </a:lnTo>
                  <a:lnTo>
                    <a:pt x="833590" y="336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3571367" y="3622674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2925"/>
                  </a:moveTo>
                  <a:lnTo>
                    <a:pt x="3387" y="26199"/>
                  </a:lnTo>
                  <a:lnTo>
                    <a:pt x="12620" y="12557"/>
                  </a:lnTo>
                  <a:lnTo>
                    <a:pt x="26306" y="336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67"/>
                  </a:lnTo>
                  <a:lnTo>
                    <a:pt x="847232" y="12557"/>
                  </a:lnTo>
                  <a:lnTo>
                    <a:pt x="856422" y="26199"/>
                  </a:lnTo>
                  <a:lnTo>
                    <a:pt x="859790" y="42925"/>
                  </a:lnTo>
                  <a:lnTo>
                    <a:pt x="859790" y="386841"/>
                  </a:lnTo>
                  <a:lnTo>
                    <a:pt x="856422" y="403588"/>
                  </a:lnTo>
                  <a:lnTo>
                    <a:pt x="847232" y="417274"/>
                  </a:lnTo>
                  <a:lnTo>
                    <a:pt x="833590" y="426507"/>
                  </a:lnTo>
                  <a:lnTo>
                    <a:pt x="816863" y="429894"/>
                  </a:lnTo>
                  <a:lnTo>
                    <a:pt x="43053" y="429894"/>
                  </a:lnTo>
                  <a:lnTo>
                    <a:pt x="26306" y="426507"/>
                  </a:lnTo>
                  <a:lnTo>
                    <a:pt x="12620" y="417274"/>
                  </a:lnTo>
                  <a:lnTo>
                    <a:pt x="3387" y="403588"/>
                  </a:lnTo>
                  <a:lnTo>
                    <a:pt x="0" y="386841"/>
                  </a:lnTo>
                  <a:lnTo>
                    <a:pt x="0" y="42925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3583685" y="3593846"/>
            <a:ext cx="835660" cy="457834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26670" marR="5080" indent="-14604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latin typeface="Calibri"/>
                <a:cs typeface="Calibri"/>
              </a:rPr>
              <a:t>Responsable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35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Administración</a:t>
            </a:r>
            <a:endParaRPr sz="1000">
              <a:latin typeface="Calibri"/>
              <a:cs typeface="Calibri"/>
            </a:endParaRPr>
          </a:p>
          <a:p>
            <a:pPr marL="52069">
              <a:lnSpc>
                <a:spcPts val="1080"/>
              </a:lnSpc>
            </a:pPr>
            <a:r>
              <a:rPr dirty="0" sz="1000">
                <a:latin typeface="Calibri"/>
                <a:cs typeface="Calibri"/>
              </a:rPr>
              <a:t>/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Contabilidad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4426394" y="3362705"/>
            <a:ext cx="1404620" cy="480059"/>
            <a:chOff x="4426394" y="3362705"/>
            <a:chExt cx="1404620" cy="480059"/>
          </a:xfrm>
        </p:grpSpPr>
        <p:sp>
          <p:nvSpPr>
            <p:cNvPr id="57" name="object 57" descr=""/>
            <p:cNvSpPr/>
            <p:nvPr/>
          </p:nvSpPr>
          <p:spPr>
            <a:xfrm>
              <a:off x="4431157" y="3590416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247142"/>
                  </a:moveTo>
                  <a:lnTo>
                    <a:pt x="344042" y="0"/>
                  </a:lnTo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775200" y="3375405"/>
              <a:ext cx="1042669" cy="429895"/>
            </a:xfrm>
            <a:custGeom>
              <a:avLst/>
              <a:gdLst/>
              <a:ahLst/>
              <a:cxnLst/>
              <a:rect l="l" t="t" r="r" b="b"/>
              <a:pathLst>
                <a:path w="1042670" h="429895">
                  <a:moveTo>
                    <a:pt x="0" y="43052"/>
                  </a:moveTo>
                  <a:lnTo>
                    <a:pt x="3367" y="26306"/>
                  </a:lnTo>
                  <a:lnTo>
                    <a:pt x="12557" y="12620"/>
                  </a:lnTo>
                  <a:lnTo>
                    <a:pt x="26199" y="3387"/>
                  </a:lnTo>
                  <a:lnTo>
                    <a:pt x="42925" y="0"/>
                  </a:lnTo>
                  <a:lnTo>
                    <a:pt x="999616" y="0"/>
                  </a:lnTo>
                  <a:lnTo>
                    <a:pt x="1016363" y="3387"/>
                  </a:lnTo>
                  <a:lnTo>
                    <a:pt x="1030049" y="12620"/>
                  </a:lnTo>
                  <a:lnTo>
                    <a:pt x="1039282" y="26306"/>
                  </a:lnTo>
                  <a:lnTo>
                    <a:pt x="1042670" y="43052"/>
                  </a:lnTo>
                  <a:lnTo>
                    <a:pt x="1042670" y="386969"/>
                  </a:lnTo>
                  <a:lnTo>
                    <a:pt x="1039282" y="403695"/>
                  </a:lnTo>
                  <a:lnTo>
                    <a:pt x="1030049" y="417337"/>
                  </a:lnTo>
                  <a:lnTo>
                    <a:pt x="1016363" y="426527"/>
                  </a:lnTo>
                  <a:lnTo>
                    <a:pt x="999616" y="429895"/>
                  </a:lnTo>
                  <a:lnTo>
                    <a:pt x="42925" y="429895"/>
                  </a:lnTo>
                  <a:lnTo>
                    <a:pt x="26199" y="426527"/>
                  </a:lnTo>
                  <a:lnTo>
                    <a:pt x="12557" y="417337"/>
                  </a:lnTo>
                  <a:lnTo>
                    <a:pt x="336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 descr=""/>
          <p:cNvSpPr txBox="1"/>
          <p:nvPr/>
        </p:nvSpPr>
        <p:spPr>
          <a:xfrm>
            <a:off x="4826253" y="3416299"/>
            <a:ext cx="94043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42875" marR="5080" indent="-130810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Departamento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 spc="-10">
                <a:latin typeface="Calibri"/>
                <a:cs typeface="Calibri"/>
              </a:rPr>
              <a:t>Contabilidad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0" name="object 60" descr=""/>
          <p:cNvGrpSpPr/>
          <p:nvPr/>
        </p:nvGrpSpPr>
        <p:grpSpPr>
          <a:xfrm>
            <a:off x="4426394" y="3832796"/>
            <a:ext cx="1404620" cy="480059"/>
            <a:chOff x="4426394" y="3832796"/>
            <a:chExt cx="1404620" cy="480059"/>
          </a:xfrm>
        </p:grpSpPr>
        <p:sp>
          <p:nvSpPr>
            <p:cNvPr id="61" name="object 61" descr=""/>
            <p:cNvSpPr/>
            <p:nvPr/>
          </p:nvSpPr>
          <p:spPr>
            <a:xfrm>
              <a:off x="4431157" y="3837558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0"/>
                  </a:moveTo>
                  <a:lnTo>
                    <a:pt x="344042" y="247269"/>
                  </a:lnTo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775200" y="3869816"/>
              <a:ext cx="1042669" cy="429895"/>
            </a:xfrm>
            <a:custGeom>
              <a:avLst/>
              <a:gdLst/>
              <a:ahLst/>
              <a:cxnLst/>
              <a:rect l="l" t="t" r="r" b="b"/>
              <a:pathLst>
                <a:path w="1042670" h="429895">
                  <a:moveTo>
                    <a:pt x="0" y="43052"/>
                  </a:moveTo>
                  <a:lnTo>
                    <a:pt x="3367" y="26306"/>
                  </a:lnTo>
                  <a:lnTo>
                    <a:pt x="12557" y="12620"/>
                  </a:lnTo>
                  <a:lnTo>
                    <a:pt x="26199" y="3387"/>
                  </a:lnTo>
                  <a:lnTo>
                    <a:pt x="42925" y="0"/>
                  </a:lnTo>
                  <a:lnTo>
                    <a:pt x="999616" y="0"/>
                  </a:lnTo>
                  <a:lnTo>
                    <a:pt x="1016363" y="3387"/>
                  </a:lnTo>
                  <a:lnTo>
                    <a:pt x="1030049" y="12620"/>
                  </a:lnTo>
                  <a:lnTo>
                    <a:pt x="1039282" y="26306"/>
                  </a:lnTo>
                  <a:lnTo>
                    <a:pt x="1042670" y="43052"/>
                  </a:lnTo>
                  <a:lnTo>
                    <a:pt x="1042670" y="386969"/>
                  </a:lnTo>
                  <a:lnTo>
                    <a:pt x="1039282" y="403695"/>
                  </a:lnTo>
                  <a:lnTo>
                    <a:pt x="1030049" y="417337"/>
                  </a:lnTo>
                  <a:lnTo>
                    <a:pt x="1016363" y="426527"/>
                  </a:lnTo>
                  <a:lnTo>
                    <a:pt x="999616" y="429895"/>
                  </a:lnTo>
                  <a:lnTo>
                    <a:pt x="42925" y="429895"/>
                  </a:lnTo>
                  <a:lnTo>
                    <a:pt x="26199" y="426527"/>
                  </a:lnTo>
                  <a:lnTo>
                    <a:pt x="12557" y="417337"/>
                  </a:lnTo>
                  <a:lnTo>
                    <a:pt x="3367" y="403695"/>
                  </a:lnTo>
                  <a:lnTo>
                    <a:pt x="0" y="386969"/>
                  </a:lnTo>
                  <a:lnTo>
                    <a:pt x="0" y="43052"/>
                  </a:lnTo>
                  <a:close/>
                </a:path>
              </a:pathLst>
            </a:custGeom>
            <a:ln w="25400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 descr=""/>
          <p:cNvSpPr txBox="1"/>
          <p:nvPr/>
        </p:nvSpPr>
        <p:spPr>
          <a:xfrm>
            <a:off x="4826253" y="3840987"/>
            <a:ext cx="940435" cy="457834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ct val="91800"/>
              </a:lnSpc>
              <a:spcBef>
                <a:spcPts val="200"/>
              </a:spcBef>
            </a:pPr>
            <a:r>
              <a:rPr dirty="0" sz="1000" spc="-10">
                <a:latin typeface="Calibri"/>
                <a:cs typeface="Calibri"/>
              </a:rPr>
              <a:t>Departamento</a:t>
            </a:r>
            <a:r>
              <a:rPr dirty="0" sz="1000" spc="4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de </a:t>
            </a:r>
            <a:r>
              <a:rPr dirty="0" sz="1000">
                <a:latin typeface="Calibri"/>
                <a:cs typeface="Calibri"/>
              </a:rPr>
              <a:t>Administración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 spc="-50">
                <a:latin typeface="Calibri"/>
                <a:cs typeface="Calibri"/>
              </a:rPr>
              <a:t>y</a:t>
            </a:r>
            <a:r>
              <a:rPr dirty="0" sz="1000" spc="-10">
                <a:latin typeface="Calibri"/>
                <a:cs typeface="Calibri"/>
              </a:rPr>
              <a:t> Compras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3214751" y="4072127"/>
            <a:ext cx="1229360" cy="487680"/>
            <a:chOff x="3214751" y="4072127"/>
            <a:chExt cx="1229360" cy="487680"/>
          </a:xfrm>
        </p:grpSpPr>
        <p:sp>
          <p:nvSpPr>
            <p:cNvPr id="65" name="object 65" descr=""/>
            <p:cNvSpPr/>
            <p:nvPr/>
          </p:nvSpPr>
          <p:spPr>
            <a:xfrm>
              <a:off x="3227451" y="4084827"/>
              <a:ext cx="344170" cy="247650"/>
            </a:xfrm>
            <a:custGeom>
              <a:avLst/>
              <a:gdLst/>
              <a:ahLst/>
              <a:cxnLst/>
              <a:rect l="l" t="t" r="r" b="b"/>
              <a:pathLst>
                <a:path w="344170" h="247650">
                  <a:moveTo>
                    <a:pt x="0" y="0"/>
                  </a:moveTo>
                  <a:lnTo>
                    <a:pt x="343915" y="247141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571367" y="4117085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67"/>
                  </a:lnTo>
                  <a:lnTo>
                    <a:pt x="12620" y="12557"/>
                  </a:lnTo>
                  <a:lnTo>
                    <a:pt x="3387" y="26199"/>
                  </a:lnTo>
                  <a:lnTo>
                    <a:pt x="0" y="42925"/>
                  </a:lnTo>
                  <a:lnTo>
                    <a:pt x="0" y="386842"/>
                  </a:lnTo>
                  <a:lnTo>
                    <a:pt x="3387" y="403588"/>
                  </a:lnTo>
                  <a:lnTo>
                    <a:pt x="12620" y="417274"/>
                  </a:lnTo>
                  <a:lnTo>
                    <a:pt x="26306" y="42650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07"/>
                  </a:lnTo>
                  <a:lnTo>
                    <a:pt x="847232" y="417274"/>
                  </a:lnTo>
                  <a:lnTo>
                    <a:pt x="856422" y="403588"/>
                  </a:lnTo>
                  <a:lnTo>
                    <a:pt x="859790" y="386842"/>
                  </a:lnTo>
                  <a:lnTo>
                    <a:pt x="859790" y="42925"/>
                  </a:lnTo>
                  <a:lnTo>
                    <a:pt x="856422" y="26199"/>
                  </a:lnTo>
                  <a:lnTo>
                    <a:pt x="847232" y="12557"/>
                  </a:lnTo>
                  <a:lnTo>
                    <a:pt x="833590" y="336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571367" y="4117085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2925"/>
                  </a:moveTo>
                  <a:lnTo>
                    <a:pt x="3387" y="26199"/>
                  </a:lnTo>
                  <a:lnTo>
                    <a:pt x="12620" y="12557"/>
                  </a:lnTo>
                  <a:lnTo>
                    <a:pt x="26306" y="336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67"/>
                  </a:lnTo>
                  <a:lnTo>
                    <a:pt x="847232" y="12557"/>
                  </a:lnTo>
                  <a:lnTo>
                    <a:pt x="856422" y="26199"/>
                  </a:lnTo>
                  <a:lnTo>
                    <a:pt x="859790" y="42925"/>
                  </a:lnTo>
                  <a:lnTo>
                    <a:pt x="859790" y="386842"/>
                  </a:lnTo>
                  <a:lnTo>
                    <a:pt x="856422" y="403588"/>
                  </a:lnTo>
                  <a:lnTo>
                    <a:pt x="847232" y="417274"/>
                  </a:lnTo>
                  <a:lnTo>
                    <a:pt x="833590" y="42650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07"/>
                  </a:lnTo>
                  <a:lnTo>
                    <a:pt x="12620" y="417274"/>
                  </a:lnTo>
                  <a:lnTo>
                    <a:pt x="3387" y="403588"/>
                  </a:lnTo>
                  <a:lnTo>
                    <a:pt x="0" y="386842"/>
                  </a:lnTo>
                  <a:lnTo>
                    <a:pt x="0" y="42925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3583685" y="4157979"/>
            <a:ext cx="835660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6510" marR="5080" indent="-3810">
              <a:lnSpc>
                <a:spcPts val="1100"/>
              </a:lnSpc>
              <a:spcBef>
                <a:spcPts val="220"/>
              </a:spcBef>
            </a:pPr>
            <a:r>
              <a:rPr dirty="0" sz="1000">
                <a:latin typeface="Calibri"/>
                <a:cs typeface="Calibri"/>
              </a:rPr>
              <a:t>Responsable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35">
                <a:latin typeface="Calibri"/>
                <a:cs typeface="Calibri"/>
              </a:rPr>
              <a:t>de</a:t>
            </a:r>
            <a:r>
              <a:rPr dirty="0" sz="1000">
                <a:latin typeface="Calibri"/>
                <a:cs typeface="Calibri"/>
              </a:rPr>
              <a:t> RH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/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Formación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2152840" y="3338385"/>
            <a:ext cx="1087755" cy="2210435"/>
            <a:chOff x="2152840" y="3338385"/>
            <a:chExt cx="1087755" cy="2210435"/>
          </a:xfrm>
        </p:grpSpPr>
        <p:sp>
          <p:nvSpPr>
            <p:cNvPr id="70" name="object 70" descr=""/>
            <p:cNvSpPr/>
            <p:nvPr/>
          </p:nvSpPr>
          <p:spPr>
            <a:xfrm>
              <a:off x="2157602" y="3343147"/>
              <a:ext cx="344170" cy="1978025"/>
            </a:xfrm>
            <a:custGeom>
              <a:avLst/>
              <a:gdLst/>
              <a:ahLst/>
              <a:cxnLst/>
              <a:rect l="l" t="t" r="r" b="b"/>
              <a:pathLst>
                <a:path w="344169" h="1978025">
                  <a:moveTo>
                    <a:pt x="0" y="0"/>
                  </a:moveTo>
                  <a:lnTo>
                    <a:pt x="343916" y="1977643"/>
                  </a:lnTo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501518" y="5105907"/>
              <a:ext cx="726440" cy="429895"/>
            </a:xfrm>
            <a:custGeom>
              <a:avLst/>
              <a:gdLst/>
              <a:ahLst/>
              <a:cxnLst/>
              <a:rect l="l" t="t" r="r" b="b"/>
              <a:pathLst>
                <a:path w="726439" h="429895">
                  <a:moveTo>
                    <a:pt x="0" y="42925"/>
                  </a:move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lnTo>
                    <a:pt x="682879" y="0"/>
                  </a:lnTo>
                  <a:lnTo>
                    <a:pt x="699625" y="3367"/>
                  </a:lnTo>
                  <a:lnTo>
                    <a:pt x="713311" y="12557"/>
                  </a:lnTo>
                  <a:lnTo>
                    <a:pt x="722544" y="26199"/>
                  </a:lnTo>
                  <a:lnTo>
                    <a:pt x="725932" y="42925"/>
                  </a:lnTo>
                  <a:lnTo>
                    <a:pt x="725932" y="386841"/>
                  </a:lnTo>
                  <a:lnTo>
                    <a:pt x="722544" y="403588"/>
                  </a:lnTo>
                  <a:lnTo>
                    <a:pt x="713311" y="417274"/>
                  </a:lnTo>
                  <a:lnTo>
                    <a:pt x="699625" y="426507"/>
                  </a:lnTo>
                  <a:lnTo>
                    <a:pt x="682879" y="429895"/>
                  </a:lnTo>
                  <a:lnTo>
                    <a:pt x="42925" y="429895"/>
                  </a:lnTo>
                  <a:lnTo>
                    <a:pt x="26199" y="426507"/>
                  </a:lnTo>
                  <a:lnTo>
                    <a:pt x="12557" y="417274"/>
                  </a:lnTo>
                  <a:lnTo>
                    <a:pt x="3367" y="403588"/>
                  </a:lnTo>
                  <a:lnTo>
                    <a:pt x="0" y="386841"/>
                  </a:lnTo>
                  <a:lnTo>
                    <a:pt x="0" y="42925"/>
                  </a:lnTo>
                  <a:close/>
                </a:path>
              </a:pathLst>
            </a:custGeom>
            <a:ln w="254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2593339" y="5146801"/>
            <a:ext cx="54292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 indent="46990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Director Comercial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3214751" y="4598796"/>
            <a:ext cx="1229360" cy="734695"/>
            <a:chOff x="3214751" y="4598796"/>
            <a:chExt cx="1229360" cy="734695"/>
          </a:xfrm>
        </p:grpSpPr>
        <p:sp>
          <p:nvSpPr>
            <p:cNvPr id="74" name="object 74" descr=""/>
            <p:cNvSpPr/>
            <p:nvPr/>
          </p:nvSpPr>
          <p:spPr>
            <a:xfrm>
              <a:off x="3227451" y="4826380"/>
              <a:ext cx="344170" cy="494665"/>
            </a:xfrm>
            <a:custGeom>
              <a:avLst/>
              <a:gdLst/>
              <a:ahLst/>
              <a:cxnLst/>
              <a:rect l="l" t="t" r="r" b="b"/>
              <a:pathLst>
                <a:path w="344170" h="494664">
                  <a:moveTo>
                    <a:pt x="0" y="494411"/>
                  </a:moveTo>
                  <a:lnTo>
                    <a:pt x="343915" y="0"/>
                  </a:lnTo>
                </a:path>
              </a:pathLst>
            </a:custGeom>
            <a:ln w="25399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571367" y="4611496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67"/>
                  </a:lnTo>
                  <a:lnTo>
                    <a:pt x="12620" y="12557"/>
                  </a:lnTo>
                  <a:lnTo>
                    <a:pt x="3387" y="26199"/>
                  </a:lnTo>
                  <a:lnTo>
                    <a:pt x="0" y="42925"/>
                  </a:lnTo>
                  <a:lnTo>
                    <a:pt x="0" y="386841"/>
                  </a:lnTo>
                  <a:lnTo>
                    <a:pt x="3387" y="403588"/>
                  </a:lnTo>
                  <a:lnTo>
                    <a:pt x="12620" y="417274"/>
                  </a:lnTo>
                  <a:lnTo>
                    <a:pt x="26306" y="42650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07"/>
                  </a:lnTo>
                  <a:lnTo>
                    <a:pt x="847232" y="417274"/>
                  </a:lnTo>
                  <a:lnTo>
                    <a:pt x="856422" y="403588"/>
                  </a:lnTo>
                  <a:lnTo>
                    <a:pt x="859790" y="386841"/>
                  </a:lnTo>
                  <a:lnTo>
                    <a:pt x="859790" y="42925"/>
                  </a:lnTo>
                  <a:lnTo>
                    <a:pt x="856422" y="26199"/>
                  </a:lnTo>
                  <a:lnTo>
                    <a:pt x="847232" y="12557"/>
                  </a:lnTo>
                  <a:lnTo>
                    <a:pt x="833590" y="336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3571367" y="4611496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2925"/>
                  </a:moveTo>
                  <a:lnTo>
                    <a:pt x="3387" y="26199"/>
                  </a:lnTo>
                  <a:lnTo>
                    <a:pt x="12620" y="12557"/>
                  </a:lnTo>
                  <a:lnTo>
                    <a:pt x="26306" y="336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67"/>
                  </a:lnTo>
                  <a:lnTo>
                    <a:pt x="847232" y="12557"/>
                  </a:lnTo>
                  <a:lnTo>
                    <a:pt x="856422" y="26199"/>
                  </a:lnTo>
                  <a:lnTo>
                    <a:pt x="859790" y="42925"/>
                  </a:lnTo>
                  <a:lnTo>
                    <a:pt x="859790" y="386841"/>
                  </a:lnTo>
                  <a:lnTo>
                    <a:pt x="856422" y="403588"/>
                  </a:lnTo>
                  <a:lnTo>
                    <a:pt x="847232" y="417274"/>
                  </a:lnTo>
                  <a:lnTo>
                    <a:pt x="833590" y="42650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07"/>
                  </a:lnTo>
                  <a:lnTo>
                    <a:pt x="12620" y="417274"/>
                  </a:lnTo>
                  <a:lnTo>
                    <a:pt x="3387" y="403588"/>
                  </a:lnTo>
                  <a:lnTo>
                    <a:pt x="0" y="386841"/>
                  </a:lnTo>
                  <a:lnTo>
                    <a:pt x="0" y="42925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3609340" y="4652517"/>
            <a:ext cx="78422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77800" marR="5080" indent="-165735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Departamento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RRPP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3214751" y="5093207"/>
            <a:ext cx="1229360" cy="455295"/>
            <a:chOff x="3214751" y="5093207"/>
            <a:chExt cx="1229360" cy="455295"/>
          </a:xfrm>
        </p:grpSpPr>
        <p:sp>
          <p:nvSpPr>
            <p:cNvPr id="79" name="object 79" descr=""/>
            <p:cNvSpPr/>
            <p:nvPr/>
          </p:nvSpPr>
          <p:spPr>
            <a:xfrm>
              <a:off x="3227451" y="5320791"/>
              <a:ext cx="344170" cy="0"/>
            </a:xfrm>
            <a:custGeom>
              <a:avLst/>
              <a:gdLst/>
              <a:ahLst/>
              <a:cxnLst/>
              <a:rect l="l" t="t" r="r" b="b"/>
              <a:pathLst>
                <a:path w="344170" h="0">
                  <a:moveTo>
                    <a:pt x="0" y="0"/>
                  </a:moveTo>
                  <a:lnTo>
                    <a:pt x="343915" y="0"/>
                  </a:lnTo>
                </a:path>
              </a:pathLst>
            </a:custGeom>
            <a:ln w="25400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571367" y="5105907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67"/>
                  </a:lnTo>
                  <a:lnTo>
                    <a:pt x="12620" y="12557"/>
                  </a:lnTo>
                  <a:lnTo>
                    <a:pt x="3387" y="26199"/>
                  </a:lnTo>
                  <a:lnTo>
                    <a:pt x="0" y="42925"/>
                  </a:lnTo>
                  <a:lnTo>
                    <a:pt x="0" y="386841"/>
                  </a:lnTo>
                  <a:lnTo>
                    <a:pt x="3387" y="403588"/>
                  </a:lnTo>
                  <a:lnTo>
                    <a:pt x="12620" y="417274"/>
                  </a:lnTo>
                  <a:lnTo>
                    <a:pt x="26306" y="426507"/>
                  </a:lnTo>
                  <a:lnTo>
                    <a:pt x="43053" y="429895"/>
                  </a:lnTo>
                  <a:lnTo>
                    <a:pt x="816863" y="429895"/>
                  </a:lnTo>
                  <a:lnTo>
                    <a:pt x="833590" y="426507"/>
                  </a:lnTo>
                  <a:lnTo>
                    <a:pt x="847232" y="417274"/>
                  </a:lnTo>
                  <a:lnTo>
                    <a:pt x="856422" y="403588"/>
                  </a:lnTo>
                  <a:lnTo>
                    <a:pt x="859790" y="386841"/>
                  </a:lnTo>
                  <a:lnTo>
                    <a:pt x="859790" y="42925"/>
                  </a:lnTo>
                  <a:lnTo>
                    <a:pt x="856422" y="26199"/>
                  </a:lnTo>
                  <a:lnTo>
                    <a:pt x="847232" y="12557"/>
                  </a:lnTo>
                  <a:lnTo>
                    <a:pt x="833590" y="336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3571367" y="5105907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2925"/>
                  </a:moveTo>
                  <a:lnTo>
                    <a:pt x="3387" y="26199"/>
                  </a:lnTo>
                  <a:lnTo>
                    <a:pt x="12620" y="12557"/>
                  </a:lnTo>
                  <a:lnTo>
                    <a:pt x="26306" y="336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67"/>
                  </a:lnTo>
                  <a:lnTo>
                    <a:pt x="847232" y="12557"/>
                  </a:lnTo>
                  <a:lnTo>
                    <a:pt x="856422" y="26199"/>
                  </a:lnTo>
                  <a:lnTo>
                    <a:pt x="859790" y="42925"/>
                  </a:lnTo>
                  <a:lnTo>
                    <a:pt x="859790" y="386841"/>
                  </a:lnTo>
                  <a:lnTo>
                    <a:pt x="856422" y="403588"/>
                  </a:lnTo>
                  <a:lnTo>
                    <a:pt x="847232" y="417274"/>
                  </a:lnTo>
                  <a:lnTo>
                    <a:pt x="833590" y="426507"/>
                  </a:lnTo>
                  <a:lnTo>
                    <a:pt x="816863" y="429895"/>
                  </a:lnTo>
                  <a:lnTo>
                    <a:pt x="43053" y="429895"/>
                  </a:lnTo>
                  <a:lnTo>
                    <a:pt x="26306" y="426507"/>
                  </a:lnTo>
                  <a:lnTo>
                    <a:pt x="12620" y="417274"/>
                  </a:lnTo>
                  <a:lnTo>
                    <a:pt x="3387" y="403588"/>
                  </a:lnTo>
                  <a:lnTo>
                    <a:pt x="0" y="386841"/>
                  </a:lnTo>
                  <a:lnTo>
                    <a:pt x="0" y="42925"/>
                  </a:lnTo>
                  <a:close/>
                </a:path>
              </a:pathLst>
            </a:custGeom>
            <a:ln w="253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3609340" y="5146801"/>
            <a:ext cx="78422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5720" marR="5080" indent="-33655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Departamento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Marketing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3214751" y="5308091"/>
            <a:ext cx="1229360" cy="735330"/>
            <a:chOff x="3214751" y="5308091"/>
            <a:chExt cx="1229360" cy="735330"/>
          </a:xfrm>
        </p:grpSpPr>
        <p:sp>
          <p:nvSpPr>
            <p:cNvPr id="84" name="object 84" descr=""/>
            <p:cNvSpPr/>
            <p:nvPr/>
          </p:nvSpPr>
          <p:spPr>
            <a:xfrm>
              <a:off x="3227451" y="5320791"/>
              <a:ext cx="344170" cy="494665"/>
            </a:xfrm>
            <a:custGeom>
              <a:avLst/>
              <a:gdLst/>
              <a:ahLst/>
              <a:cxnLst/>
              <a:rect l="l" t="t" r="r" b="b"/>
              <a:pathLst>
                <a:path w="344170" h="494664">
                  <a:moveTo>
                    <a:pt x="0" y="0"/>
                  </a:moveTo>
                  <a:lnTo>
                    <a:pt x="343915" y="494411"/>
                  </a:lnTo>
                </a:path>
              </a:pathLst>
            </a:custGeom>
            <a:ln w="25399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3571367" y="5600318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816863" y="0"/>
                  </a:moveTo>
                  <a:lnTo>
                    <a:pt x="43053" y="0"/>
                  </a:lnTo>
                  <a:lnTo>
                    <a:pt x="26306" y="3367"/>
                  </a:lnTo>
                  <a:lnTo>
                    <a:pt x="12620" y="12557"/>
                  </a:lnTo>
                  <a:lnTo>
                    <a:pt x="3387" y="26199"/>
                  </a:lnTo>
                  <a:lnTo>
                    <a:pt x="0" y="42925"/>
                  </a:lnTo>
                  <a:lnTo>
                    <a:pt x="0" y="386841"/>
                  </a:lnTo>
                  <a:lnTo>
                    <a:pt x="3387" y="403588"/>
                  </a:lnTo>
                  <a:lnTo>
                    <a:pt x="12620" y="417274"/>
                  </a:lnTo>
                  <a:lnTo>
                    <a:pt x="26306" y="426507"/>
                  </a:lnTo>
                  <a:lnTo>
                    <a:pt x="43053" y="429894"/>
                  </a:lnTo>
                  <a:lnTo>
                    <a:pt x="816863" y="429894"/>
                  </a:lnTo>
                  <a:lnTo>
                    <a:pt x="833590" y="426507"/>
                  </a:lnTo>
                  <a:lnTo>
                    <a:pt x="847232" y="417274"/>
                  </a:lnTo>
                  <a:lnTo>
                    <a:pt x="856422" y="403588"/>
                  </a:lnTo>
                  <a:lnTo>
                    <a:pt x="859790" y="386841"/>
                  </a:lnTo>
                  <a:lnTo>
                    <a:pt x="859790" y="42925"/>
                  </a:lnTo>
                  <a:lnTo>
                    <a:pt x="856422" y="26199"/>
                  </a:lnTo>
                  <a:lnTo>
                    <a:pt x="847232" y="12557"/>
                  </a:lnTo>
                  <a:lnTo>
                    <a:pt x="833590" y="3367"/>
                  </a:lnTo>
                  <a:lnTo>
                    <a:pt x="816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71367" y="5600318"/>
              <a:ext cx="859790" cy="429895"/>
            </a:xfrm>
            <a:custGeom>
              <a:avLst/>
              <a:gdLst/>
              <a:ahLst/>
              <a:cxnLst/>
              <a:rect l="l" t="t" r="r" b="b"/>
              <a:pathLst>
                <a:path w="859789" h="429895">
                  <a:moveTo>
                    <a:pt x="0" y="42925"/>
                  </a:moveTo>
                  <a:lnTo>
                    <a:pt x="3387" y="26199"/>
                  </a:lnTo>
                  <a:lnTo>
                    <a:pt x="12620" y="12557"/>
                  </a:lnTo>
                  <a:lnTo>
                    <a:pt x="26306" y="3367"/>
                  </a:lnTo>
                  <a:lnTo>
                    <a:pt x="43053" y="0"/>
                  </a:lnTo>
                  <a:lnTo>
                    <a:pt x="816863" y="0"/>
                  </a:lnTo>
                  <a:lnTo>
                    <a:pt x="833590" y="3367"/>
                  </a:lnTo>
                  <a:lnTo>
                    <a:pt x="847232" y="12557"/>
                  </a:lnTo>
                  <a:lnTo>
                    <a:pt x="856422" y="26199"/>
                  </a:lnTo>
                  <a:lnTo>
                    <a:pt x="859790" y="42925"/>
                  </a:lnTo>
                  <a:lnTo>
                    <a:pt x="859790" y="386841"/>
                  </a:lnTo>
                  <a:lnTo>
                    <a:pt x="856422" y="403588"/>
                  </a:lnTo>
                  <a:lnTo>
                    <a:pt x="847232" y="417274"/>
                  </a:lnTo>
                  <a:lnTo>
                    <a:pt x="833590" y="426507"/>
                  </a:lnTo>
                  <a:lnTo>
                    <a:pt x="816863" y="429894"/>
                  </a:lnTo>
                  <a:lnTo>
                    <a:pt x="43053" y="429894"/>
                  </a:lnTo>
                  <a:lnTo>
                    <a:pt x="26306" y="426507"/>
                  </a:lnTo>
                  <a:lnTo>
                    <a:pt x="12620" y="417274"/>
                  </a:lnTo>
                  <a:lnTo>
                    <a:pt x="3387" y="403588"/>
                  </a:lnTo>
                  <a:lnTo>
                    <a:pt x="0" y="386841"/>
                  </a:lnTo>
                  <a:lnTo>
                    <a:pt x="0" y="42925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 descr=""/>
          <p:cNvSpPr txBox="1"/>
          <p:nvPr/>
        </p:nvSpPr>
        <p:spPr>
          <a:xfrm>
            <a:off x="3609340" y="5641339"/>
            <a:ext cx="784225" cy="31813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35255" marR="5080" indent="-123189">
              <a:lnSpc>
                <a:spcPts val="1100"/>
              </a:lnSpc>
              <a:spcBef>
                <a:spcPts val="220"/>
              </a:spcBef>
            </a:pPr>
            <a:r>
              <a:rPr dirty="0" sz="1000" spc="-10">
                <a:latin typeface="Calibri"/>
                <a:cs typeface="Calibri"/>
              </a:rPr>
              <a:t>Departamento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Ventas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88" name="object 88" descr=""/>
          <p:cNvSpPr txBox="1"/>
          <p:nvPr/>
        </p:nvSpPr>
        <p:spPr>
          <a:xfrm>
            <a:off x="1286763" y="6057899"/>
            <a:ext cx="1230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33.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Organigrama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6669" y="878839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8.5.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68754" y="878839"/>
            <a:ext cx="166814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Normas</a:t>
            </a:r>
            <a:r>
              <a:rPr dirty="0" sz="1300" spc="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Seguridad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1460245"/>
            <a:ext cx="5426075" cy="10121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762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Referidos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copia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etiquetados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correctamente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reconocibles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responsables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0">
                <a:latin typeface="Cambria"/>
                <a:cs typeface="Cambria"/>
              </a:rPr>
              <a:t> almacenados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recuperación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hacerse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segura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rápida, asegurándose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recuperan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correctamente.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95146" y="2933445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8.6.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68754" y="2933445"/>
            <a:ext cx="16738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Trabajo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preparatorio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68069" y="3455415"/>
            <a:ext cx="5426710" cy="59791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auditada,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podremos </a:t>
            </a:r>
            <a:r>
              <a:rPr dirty="0" sz="1100">
                <a:latin typeface="Cambria"/>
                <a:cs typeface="Cambria"/>
              </a:rPr>
              <a:t>tomar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servirán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planificación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inicial. Distinguiremos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-10">
                <a:latin typeface="Cambria"/>
                <a:cs typeface="Cambria"/>
              </a:rPr>
              <a:t> fases: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624840" indent="-162560">
              <a:lnSpc>
                <a:spcPct val="100000"/>
              </a:lnSpc>
              <a:buAutoNum type="alphaLcParenR"/>
              <a:tabLst>
                <a:tab pos="625475" algn="l"/>
              </a:tabLst>
            </a:pPr>
            <a:r>
              <a:rPr dirty="0" sz="1100" b="1">
                <a:latin typeface="Cambria"/>
                <a:cs typeface="Cambria"/>
              </a:rPr>
              <a:t>encargo</a:t>
            </a:r>
            <a:r>
              <a:rPr dirty="0" sz="1100" spc="-40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del</a:t>
            </a:r>
            <a:r>
              <a:rPr dirty="0" sz="1100" spc="-4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proyecto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diferenciar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encargos</a:t>
            </a:r>
            <a:r>
              <a:rPr dirty="0" sz="1100" spc="4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específicos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pidan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alguna </a:t>
            </a:r>
            <a:r>
              <a:rPr dirty="0" sz="1100">
                <a:latin typeface="Cambria"/>
                <a:cs typeface="Cambria"/>
              </a:rPr>
              <a:t>debilidad aparecida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 por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estaba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programada.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ambos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casos,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conocimientos </a:t>
            </a:r>
            <a:r>
              <a:rPr dirty="0" sz="1100">
                <a:latin typeface="Cambria"/>
                <a:cs typeface="Cambria"/>
              </a:rPr>
              <a:t>pertinentes.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pensar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seremos </a:t>
            </a:r>
            <a:r>
              <a:rPr dirty="0" sz="1100">
                <a:latin typeface="Cambria"/>
                <a:cs typeface="Cambria"/>
              </a:rPr>
              <a:t>capaces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llevarlo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infraestructura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tenemos.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Después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propuesta,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pasaremos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planificación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por </a:t>
            </a:r>
            <a:r>
              <a:rPr dirty="0" sz="1100">
                <a:latin typeface="Cambria"/>
                <a:cs typeface="Cambria"/>
              </a:rPr>
              <a:t>encima,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ámbito,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objetivos,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plazos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costes.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Todo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quedar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escrito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legal.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632460" indent="-170180">
              <a:lnSpc>
                <a:spcPct val="100000"/>
              </a:lnSpc>
              <a:spcBef>
                <a:spcPts val="985"/>
              </a:spcBef>
              <a:buAutoNum type="alphaLcParenR" startAt="2"/>
              <a:tabLst>
                <a:tab pos="633095" algn="l"/>
              </a:tabLst>
            </a:pPr>
            <a:r>
              <a:rPr dirty="0" sz="1100" spc="-10" b="1">
                <a:latin typeface="Cambria"/>
                <a:cs typeface="Cambria"/>
              </a:rPr>
              <a:t>planificación</a:t>
            </a:r>
            <a:endParaRPr sz="1100">
              <a:latin typeface="Cambria"/>
              <a:cs typeface="Cambria"/>
            </a:endParaRPr>
          </a:p>
          <a:p>
            <a:pPr algn="just" marL="12700" marR="7620" indent="450215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Procederemos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planificación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acorde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requerimientos pedidos.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lvl="1" marL="1033144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responsables</a:t>
            </a:r>
            <a:endParaRPr sz="1100">
              <a:latin typeface="Cambria"/>
              <a:cs typeface="Cambria"/>
            </a:endParaRPr>
          </a:p>
          <a:p>
            <a:pPr algn="just" marL="12700" marR="635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elegir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directa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facilitándole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necesiten.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acciones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necesarias.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elegir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igualmente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 </a:t>
            </a:r>
            <a:r>
              <a:rPr dirty="0" sz="1100" spc="-10">
                <a:latin typeface="Cambria"/>
                <a:cs typeface="Cambria"/>
              </a:rPr>
              <a:t>responsable.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lvl="1" marL="1071880" indent="-158750">
              <a:lnSpc>
                <a:spcPct val="100000"/>
              </a:lnSpc>
              <a:buAutoNum type="romanLcParenR" startAt="2"/>
              <a:tabLst>
                <a:tab pos="1071880" algn="l"/>
              </a:tabLst>
            </a:pPr>
            <a:r>
              <a:rPr dirty="0" sz="1100" i="1">
                <a:latin typeface="Cambria"/>
                <a:cs typeface="Cambria"/>
              </a:rPr>
              <a:t>código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proyecto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ts val="1305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identificable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código,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normativa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entidad.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algn="just" lvl="1" marL="1109980" indent="-196850">
              <a:lnSpc>
                <a:spcPct val="100000"/>
              </a:lnSpc>
              <a:buAutoNum type="romanLcParenR" startAt="3"/>
              <a:tabLst>
                <a:tab pos="1109980" algn="l"/>
              </a:tabLst>
            </a:pPr>
            <a:r>
              <a:rPr dirty="0" sz="1100" i="1">
                <a:latin typeface="Cambria"/>
                <a:cs typeface="Cambria"/>
              </a:rPr>
              <a:t>análisis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objetivos</a:t>
            </a: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finalidad de la auditoría es que 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cumplan los objetivos,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 bien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alcanzar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principio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estaban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planificados.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deben analizar </a:t>
            </a:r>
            <a:r>
              <a:rPr dirty="0" sz="1100">
                <a:latin typeface="Cambria"/>
                <a:cs typeface="Cambria"/>
              </a:rPr>
              <a:t>bien los</a:t>
            </a:r>
            <a:r>
              <a:rPr dirty="0" sz="1100" spc="-10">
                <a:latin typeface="Cambria"/>
                <a:cs typeface="Cambria"/>
              </a:rPr>
              <a:t> requerimientos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facilita.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80363"/>
            <a:ext cx="5420360" cy="878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Cambria"/>
                <a:cs typeface="Cambria"/>
                <a:hlinkClick r:id="rId2" action="ppaction://hlinksldjump"/>
              </a:rPr>
              <a:t>9.2.</a:t>
            </a:r>
            <a:r>
              <a:rPr dirty="0" sz="1000" spc="400" b="1">
                <a:latin typeface="Cambria"/>
                <a:cs typeface="Cambria"/>
                <a:hlinkClick r:id="rId2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Ámbito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....................................................................................................................................79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2" action="ppaction://hlinksldjump"/>
              </a:rPr>
              <a:t>9.3.</a:t>
            </a:r>
            <a:r>
              <a:rPr dirty="0" sz="1000" spc="195" b="1">
                <a:latin typeface="Cambria"/>
                <a:cs typeface="Cambria"/>
                <a:hlinkClick r:id="rId2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Características</a:t>
            </a:r>
            <a:r>
              <a:rPr dirty="0" sz="1000" spc="2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de</a:t>
            </a:r>
            <a:r>
              <a:rPr dirty="0" sz="1000" spc="2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la</a:t>
            </a:r>
            <a:r>
              <a:rPr dirty="0" sz="1000" spc="2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aplicación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............................................................................................79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2" action="ppaction://hlinksldjump"/>
              </a:rPr>
              <a:t>9.4.</a:t>
            </a:r>
            <a:r>
              <a:rPr dirty="0" sz="1000" spc="175" b="1">
                <a:latin typeface="Cambria"/>
                <a:cs typeface="Cambria"/>
                <a:hlinkClick r:id="rId2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Manejo</a:t>
            </a:r>
            <a:r>
              <a:rPr dirty="0" sz="1000" spc="1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de</a:t>
            </a:r>
            <a:r>
              <a:rPr dirty="0" sz="1000" spc="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la</a:t>
            </a:r>
            <a:r>
              <a:rPr dirty="0" sz="1000" spc="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aplicación</a:t>
            </a:r>
            <a:r>
              <a:rPr dirty="0" sz="1000" spc="1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........................................................................................................79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3" action="ppaction://hlinksldjump"/>
              </a:rPr>
              <a:t>10.</a:t>
            </a:r>
            <a:r>
              <a:rPr dirty="0" sz="1000" spc="455" b="1">
                <a:latin typeface="Cambria"/>
                <a:cs typeface="Cambria"/>
                <a:hlinkClick r:id="rId3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Bibliografía</a:t>
            </a:r>
            <a:r>
              <a:rPr dirty="0" sz="1000" spc="-55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............................................................................................................................80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4" action="ppaction://hlinksldjump"/>
              </a:rPr>
              <a:t>11.</a:t>
            </a:r>
            <a:r>
              <a:rPr dirty="0" sz="1000" spc="355" b="1">
                <a:latin typeface="Cambria"/>
                <a:cs typeface="Cambria"/>
                <a:hlinkClick r:id="rId4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Informe</a:t>
            </a:r>
            <a:r>
              <a:rPr dirty="0" sz="1000" spc="3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y</a:t>
            </a:r>
            <a:r>
              <a:rPr dirty="0" sz="1000" spc="4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Recomendaciones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................................................................................................82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11.1.</a:t>
            </a:r>
            <a:r>
              <a:rPr dirty="0" sz="1000" spc="19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Introducción</a:t>
            </a:r>
            <a:r>
              <a:rPr dirty="0" sz="1000" spc="10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..........................................................................................................................82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11.2.</a:t>
            </a:r>
            <a:r>
              <a:rPr dirty="0" sz="1000" spc="-3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Objetivo</a:t>
            </a:r>
            <a:r>
              <a:rPr dirty="0" sz="1000" spc="3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</a:t>
            </a:r>
            <a:r>
              <a:rPr dirty="0" sz="1000" spc="4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la</a:t>
            </a:r>
            <a:r>
              <a:rPr dirty="0" sz="1000" spc="4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auditoría</a:t>
            </a:r>
            <a:r>
              <a:rPr dirty="0" sz="1000" spc="-6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........................................................................................................82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11.3.</a:t>
            </a:r>
            <a:r>
              <a:rPr dirty="0" sz="1000" spc="-5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Alcance</a:t>
            </a:r>
            <a:r>
              <a:rPr dirty="0" sz="1000" spc="3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</a:t>
            </a:r>
            <a:r>
              <a:rPr dirty="0" sz="1000" spc="2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la</a:t>
            </a:r>
            <a:r>
              <a:rPr dirty="0" sz="1000" spc="1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auditoría</a:t>
            </a:r>
            <a:r>
              <a:rPr dirty="0" sz="1000" spc="1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.........................................................................................................82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11.4.</a:t>
            </a:r>
            <a:r>
              <a:rPr dirty="0" sz="1000" spc="8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Equipo</a:t>
            </a:r>
            <a:r>
              <a:rPr dirty="0" sz="1000" spc="19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auditor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.......................................................................................................................82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11.5.</a:t>
            </a:r>
            <a:r>
              <a:rPr dirty="0" sz="1000" spc="-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Fechas</a:t>
            </a:r>
            <a:r>
              <a:rPr dirty="0" sz="1000" spc="8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y</a:t>
            </a:r>
            <a:r>
              <a:rPr dirty="0" sz="1000" spc="9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lugares</a:t>
            </a:r>
            <a:r>
              <a:rPr dirty="0" sz="1000" spc="5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....................................................................................................................83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11.6.</a:t>
            </a:r>
            <a:r>
              <a:rPr dirty="0" sz="1000" spc="-3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Cláusula</a:t>
            </a:r>
            <a:r>
              <a:rPr dirty="0" sz="1000" spc="3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de</a:t>
            </a:r>
            <a:r>
              <a:rPr dirty="0" sz="1000" spc="3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Confidencialidad</a:t>
            </a:r>
            <a:r>
              <a:rPr dirty="0" sz="1000" spc="-7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...............................................................................................83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11.7.</a:t>
            </a:r>
            <a:r>
              <a:rPr dirty="0" sz="1000" spc="-3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Informe</a:t>
            </a:r>
            <a:r>
              <a:rPr dirty="0" sz="1000" spc="4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sobre</a:t>
            </a:r>
            <a:r>
              <a:rPr dirty="0" sz="1000" spc="5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LOPD</a:t>
            </a:r>
            <a:r>
              <a:rPr dirty="0" sz="1000" spc="10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.............................................................................................................83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11.8.</a:t>
            </a:r>
            <a:r>
              <a:rPr dirty="0" sz="1000" spc="-5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Informe</a:t>
            </a:r>
            <a:r>
              <a:rPr dirty="0" sz="1000" spc="1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sobre</a:t>
            </a:r>
            <a:r>
              <a:rPr dirty="0" sz="1000" spc="2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Controles</a:t>
            </a:r>
            <a:r>
              <a:rPr dirty="0" sz="1000" spc="2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27001</a:t>
            </a:r>
            <a:r>
              <a:rPr dirty="0" sz="1000" spc="-10" b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...........................................................................................84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latin typeface="Cambria"/>
                <a:cs typeface="Cambria"/>
                <a:hlinkClick r:id="rId6" action="ppaction://hlinksldjump"/>
              </a:rPr>
              <a:t>11.9.</a:t>
            </a:r>
            <a:r>
              <a:rPr dirty="0" sz="1000" spc="4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Recomendaciones</a:t>
            </a:r>
            <a:r>
              <a:rPr dirty="0" sz="1000" spc="11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.................................................................................................................84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12.</a:t>
            </a:r>
            <a:r>
              <a:rPr dirty="0" sz="1000" spc="270" b="1">
                <a:latin typeface="Cambria"/>
                <a:cs typeface="Cambria"/>
                <a:hlinkClick r:id="rId7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Conclusiones y</a:t>
            </a:r>
            <a:r>
              <a:rPr dirty="0" sz="1000" spc="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Líneas</a:t>
            </a:r>
            <a:r>
              <a:rPr dirty="0" sz="1000" spc="-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Futuras</a:t>
            </a:r>
            <a:r>
              <a:rPr dirty="0" sz="1000" spc="-9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7" action="ppaction://hlinksldjump"/>
              </a:rPr>
              <a:t>.............................................................................................86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8" action="ppaction://hlinksldjump"/>
              </a:rPr>
              <a:t>13.</a:t>
            </a:r>
            <a:r>
              <a:rPr dirty="0" sz="1000" spc="280" b="1">
                <a:latin typeface="Cambria"/>
                <a:cs typeface="Cambria"/>
                <a:hlinkClick r:id="rId8" action="ppaction://hlinksldjump"/>
              </a:rPr>
              <a:t>   </a:t>
            </a:r>
            <a:r>
              <a:rPr dirty="0" sz="1000" spc="-10" b="1">
                <a:latin typeface="Cambria"/>
                <a:cs typeface="Cambria"/>
                <a:hlinkClick r:id="rId8" action="ppaction://hlinksldjump"/>
              </a:rPr>
              <a:t>Glosario</a:t>
            </a:r>
            <a:r>
              <a:rPr dirty="0" sz="1000" spc="-10" b="1">
                <a:latin typeface="Calibri"/>
                <a:cs typeface="Calibri"/>
                <a:hlinkClick r:id="rId8" action="ppaction://hlinksldjump"/>
              </a:rPr>
              <a:t>..................................................................................................................................88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14.</a:t>
            </a:r>
            <a:r>
              <a:rPr dirty="0" sz="1000" spc="459" b="1">
                <a:latin typeface="Cambria"/>
                <a:cs typeface="Cambria"/>
                <a:hlinkClick r:id="rId9" action="ppaction://hlinksldjump"/>
              </a:rPr>
              <a:t> 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Referencias</a:t>
            </a:r>
            <a:r>
              <a:rPr dirty="0" sz="1000" spc="-3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9" action="ppaction://hlinksldjump"/>
              </a:rPr>
              <a:t>............................................................................................................................90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b="1">
                <a:latin typeface="Cambria"/>
                <a:cs typeface="Cambria"/>
                <a:hlinkClick r:id="rId10" action="ppaction://hlinksldjump"/>
              </a:rPr>
              <a:t>15.</a:t>
            </a:r>
            <a:r>
              <a:rPr dirty="0" sz="1000" spc="290" b="1">
                <a:latin typeface="Cambria"/>
                <a:cs typeface="Cambria"/>
                <a:hlinkClick r:id="rId10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Anexo</a:t>
            </a:r>
            <a:r>
              <a:rPr dirty="0" sz="1000" spc="15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I. Calendario</a:t>
            </a:r>
            <a:r>
              <a:rPr dirty="0" sz="1000" spc="1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de</a:t>
            </a:r>
            <a:r>
              <a:rPr dirty="0" sz="1000" spc="15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0" action="ppaction://hlinksldjump"/>
              </a:rPr>
              <a:t>Trabajo</a:t>
            </a:r>
            <a:r>
              <a:rPr dirty="0" sz="1000" spc="-10" b="1">
                <a:latin typeface="Calibri"/>
                <a:cs typeface="Calibri"/>
                <a:hlinkClick r:id="rId10" action="ppaction://hlinksldjump"/>
              </a:rPr>
              <a:t>............................................................................................92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11" action="ppaction://hlinksldjump"/>
              </a:rPr>
              <a:t>16.</a:t>
            </a:r>
            <a:r>
              <a:rPr dirty="0" sz="1000" spc="340" b="1">
                <a:latin typeface="Cambria"/>
                <a:cs typeface="Cambria"/>
                <a:hlinkClick r:id="rId11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11" action="ppaction://hlinksldjump"/>
              </a:rPr>
              <a:t>Anexo</a:t>
            </a:r>
            <a:r>
              <a:rPr dirty="0" sz="1000" spc="4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1" action="ppaction://hlinksldjump"/>
              </a:rPr>
              <a:t>II.</a:t>
            </a:r>
            <a:r>
              <a:rPr dirty="0" sz="1000" spc="35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1" action="ppaction://hlinksldjump"/>
              </a:rPr>
              <a:t>Presupuesto</a:t>
            </a:r>
            <a:r>
              <a:rPr dirty="0" sz="1000" spc="-9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1" action="ppaction://hlinksldjump"/>
              </a:rPr>
              <a:t>...........................................................................................................95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12" action="ppaction://hlinksldjump"/>
              </a:rPr>
              <a:t>17.</a:t>
            </a:r>
            <a:r>
              <a:rPr dirty="0" sz="1000" spc="245" b="1">
                <a:latin typeface="Cambria"/>
                <a:cs typeface="Cambria"/>
                <a:hlinkClick r:id="rId12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Anexo</a:t>
            </a:r>
            <a:r>
              <a:rPr dirty="0" sz="1000" spc="-1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II.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Controles</a:t>
            </a:r>
            <a:r>
              <a:rPr dirty="0" sz="1000" spc="-1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Detallados</a:t>
            </a:r>
            <a:r>
              <a:rPr dirty="0" sz="1000" spc="-1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y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 Políticas</a:t>
            </a:r>
            <a:r>
              <a:rPr dirty="0" sz="1000" spc="-10" b="1">
                <a:latin typeface="Calibri"/>
                <a:cs typeface="Calibri"/>
                <a:hlinkClick r:id="rId12" action="ppaction://hlinksldjump"/>
              </a:rPr>
              <a:t>...........................................................................98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17.1.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 Política</a:t>
            </a:r>
            <a:r>
              <a:rPr dirty="0" sz="1000" spc="8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de</a:t>
            </a:r>
            <a:r>
              <a:rPr dirty="0" sz="1000" spc="9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Activos</a:t>
            </a:r>
            <a:r>
              <a:rPr dirty="0" sz="1000" spc="-6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2" action="ppaction://hlinksldjump"/>
              </a:rPr>
              <a:t>.................................................................................................................98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17.2.</a:t>
            </a:r>
            <a:r>
              <a:rPr dirty="0" sz="1000" spc="2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Política</a:t>
            </a:r>
            <a:r>
              <a:rPr dirty="0" sz="1000" spc="114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de</a:t>
            </a:r>
            <a:r>
              <a:rPr dirty="0" sz="1000" spc="10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2" action="ppaction://hlinksldjump"/>
              </a:rPr>
              <a:t>Backup</a:t>
            </a:r>
            <a:r>
              <a:rPr dirty="0" sz="1000" spc="-10" b="1">
                <a:latin typeface="Calibri"/>
                <a:cs typeface="Calibri"/>
                <a:hlinkClick r:id="rId12" action="ppaction://hlinksldjump"/>
              </a:rPr>
              <a:t>.................................................................................................................98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17.3.</a:t>
            </a:r>
            <a:r>
              <a:rPr dirty="0" sz="1000" spc="-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Herramientas</a:t>
            </a:r>
            <a:r>
              <a:rPr dirty="0" sz="1000" spc="8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de</a:t>
            </a:r>
            <a:r>
              <a:rPr dirty="0" sz="1000" spc="7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Control</a:t>
            </a:r>
            <a:r>
              <a:rPr dirty="0" sz="1000" spc="-10" b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......................................................................................................99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17.4.</a:t>
            </a:r>
            <a:r>
              <a:rPr dirty="0" sz="1000" spc="9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Política</a:t>
            </a:r>
            <a:r>
              <a:rPr dirty="0" sz="1000" spc="21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Cloud</a:t>
            </a:r>
            <a:r>
              <a:rPr dirty="0" sz="1000" spc="-10" b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.........................................................................................................................99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17.5.</a:t>
            </a:r>
            <a:r>
              <a:rPr dirty="0" sz="1000" spc="1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Política</a:t>
            </a:r>
            <a:r>
              <a:rPr dirty="0" sz="1000" spc="10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de</a:t>
            </a:r>
            <a:r>
              <a:rPr dirty="0" sz="1000" spc="10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Control</a:t>
            </a:r>
            <a:r>
              <a:rPr dirty="0" sz="1000" spc="-10" b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.................................................................................................................99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17.6.</a:t>
            </a:r>
            <a:r>
              <a:rPr dirty="0" sz="1000" spc="120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Procedimientos</a:t>
            </a:r>
            <a:r>
              <a:rPr dirty="0" sz="1000" spc="14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3" action="ppaction://hlinksldjump"/>
              </a:rPr>
              <a:t>.....................................................................................................................99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17.7.</a:t>
            </a:r>
            <a:r>
              <a:rPr dirty="0" sz="1000" spc="-4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Política</a:t>
            </a:r>
            <a:r>
              <a:rPr dirty="0" sz="1000" spc="3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3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Contraseñas</a:t>
            </a:r>
            <a:r>
              <a:rPr dirty="0" sz="1000" spc="2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......................................................................................................100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17.8.</a:t>
            </a:r>
            <a:r>
              <a:rPr dirty="0" sz="1000" spc="-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Permisos</a:t>
            </a:r>
            <a:r>
              <a:rPr dirty="0" sz="1000" spc="8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8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Usuario</a:t>
            </a:r>
            <a:r>
              <a:rPr dirty="0" sz="1000" spc="-4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...........................................................................................................100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17.9.</a:t>
            </a:r>
            <a:r>
              <a:rPr dirty="0" sz="1000" spc="-3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Política</a:t>
            </a:r>
            <a:r>
              <a:rPr dirty="0" sz="1000" spc="4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de</a:t>
            </a:r>
            <a:r>
              <a:rPr dirty="0" sz="1000" spc="5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Acceso</a:t>
            </a:r>
            <a:r>
              <a:rPr dirty="0" sz="1000" spc="4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Remoto</a:t>
            </a:r>
            <a:r>
              <a:rPr dirty="0" sz="1000" spc="-10" b="1">
                <a:latin typeface="Calibri"/>
                <a:cs typeface="Calibri"/>
                <a:hlinkClick r:id="rId14" action="ppaction://hlinksldjump"/>
              </a:rPr>
              <a:t>..................................................................................................100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69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075" cy="189230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1097280" indent="-184785">
              <a:lnSpc>
                <a:spcPct val="100000"/>
              </a:lnSpc>
              <a:spcBef>
                <a:spcPts val="670"/>
              </a:spcBef>
              <a:buAutoNum type="romanLcParenR" startAt="4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profundidad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quedar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clara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realizamos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análisis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queremos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llegar,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decir,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queremos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auditar.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grado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entrevistas,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tamaño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información,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muestreos,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encuestas,...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algn="just" marL="1059180" indent="-146685">
              <a:lnSpc>
                <a:spcPct val="100000"/>
              </a:lnSpc>
              <a:spcBef>
                <a:spcPts val="5"/>
              </a:spcBef>
              <a:buAutoNum type="romanLcParenR" startAt="5"/>
              <a:tabLst>
                <a:tab pos="1059815" algn="l"/>
              </a:tabLst>
            </a:pPr>
            <a:r>
              <a:rPr dirty="0" sz="1100" spc="-10" i="1">
                <a:latin typeface="Cambria"/>
                <a:cs typeface="Cambria"/>
              </a:rPr>
              <a:t>ámbito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aspectos importantes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amplitud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queramos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económicos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como </a:t>
            </a:r>
            <a:r>
              <a:rPr dirty="0" sz="1100" spc="-10">
                <a:latin typeface="Cambria"/>
                <a:cs typeface="Cambria"/>
              </a:rPr>
              <a:t>humanos.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95146" y="3160522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8.7.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68754" y="3160522"/>
            <a:ext cx="223075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Recopilación</a:t>
            </a:r>
            <a:r>
              <a:rPr dirty="0" sz="1300" spc="6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información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3682491"/>
            <a:ext cx="5427345" cy="566674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apartado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tratará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recopilación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disponemos.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serán: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documentación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facilitada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al </a:t>
            </a:r>
            <a:r>
              <a:rPr dirty="0" sz="1100">
                <a:latin typeface="Cambria"/>
                <a:cs typeface="Cambria"/>
              </a:rPr>
              <a:t>auditor,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dada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propio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revisiones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pruebas,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fuentes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entidad.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trataremos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búsqueda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conveniente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cuestionarios </a:t>
            </a:r>
            <a:r>
              <a:rPr dirty="0" sz="1100">
                <a:latin typeface="Cambria"/>
                <a:cs typeface="Cambria"/>
              </a:rPr>
              <a:t>adaptables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objetivo,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auditoría. </a:t>
            </a:r>
            <a:r>
              <a:rPr dirty="0" sz="1100">
                <a:latin typeface="Cambria"/>
                <a:cs typeface="Cambria"/>
              </a:rPr>
              <a:t>Detallaremos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adelante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mediante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pequeña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modelo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cuestionario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reflejarán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relevantes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Física.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cuestionarios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rellenados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queramos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servirán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detectados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utilizará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preguntas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10">
                <a:latin typeface="Cambria"/>
                <a:cs typeface="Cambria"/>
              </a:rPr>
              <a:t> directa.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buAutoNum type="arabicPeriod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observación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/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observación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importante,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podremos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profundizar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cantidad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990"/>
              </a:spcBef>
              <a:buAutoNum type="arabicPeriod" startAt="2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documentación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auditada</a:t>
            </a:r>
            <a:r>
              <a:rPr dirty="0" sz="1100">
                <a:latin typeface="Cambria"/>
                <a:cs typeface="Cambria"/>
              </a:rPr>
              <a:t> dependerá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ámbito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concreto,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rasgos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generales,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adelante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proceder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análisis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revisión.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pedirán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serán: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algn="just" marL="462915">
              <a:lnSpc>
                <a:spcPct val="100000"/>
              </a:lnSpc>
            </a:pPr>
            <a:r>
              <a:rPr dirty="0" sz="1100" b="1" i="1">
                <a:latin typeface="Cambria"/>
                <a:cs typeface="Cambria"/>
              </a:rPr>
              <a:t>1)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organigrama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la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entidad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y</a:t>
            </a:r>
            <a:r>
              <a:rPr dirty="0" sz="1100" spc="-1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funciones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  <a:spcBef>
                <a:spcPts val="605"/>
              </a:spcBef>
            </a:pP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cuál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dependencia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verificar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informática.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auditoría, </a:t>
            </a:r>
            <a:r>
              <a:rPr dirty="0" sz="1100">
                <a:latin typeface="Cambria"/>
                <a:cs typeface="Cambria"/>
              </a:rPr>
              <a:t>verificar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informática,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integrantes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desarrollo,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mantenimiento,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u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10">
                <a:latin typeface="Cambria"/>
                <a:cs typeface="Cambria"/>
              </a:rPr>
              <a:t> auditar.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075" cy="815848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628650" indent="-166370">
              <a:lnSpc>
                <a:spcPct val="100000"/>
              </a:lnSpc>
              <a:spcBef>
                <a:spcPts val="670"/>
              </a:spcBef>
              <a:buAutoNum type="arabicParenR" startAt="2"/>
              <a:tabLst>
                <a:tab pos="629285" algn="l"/>
              </a:tabLst>
            </a:pPr>
            <a:r>
              <a:rPr dirty="0" sz="1100" b="1" i="1">
                <a:latin typeface="Cambria"/>
                <a:cs typeface="Cambria"/>
              </a:rPr>
              <a:t>políticas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y</a:t>
            </a:r>
            <a:r>
              <a:rPr dirty="0" sz="1100" spc="-3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procedimientos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políticas</a:t>
            </a:r>
            <a:r>
              <a:rPr dirty="0" sz="1100" spc="4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actuación,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procedimientos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adecuados.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recomienda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creación.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algn="just" marL="629285" indent="-167005">
              <a:lnSpc>
                <a:spcPct val="100000"/>
              </a:lnSpc>
              <a:buAutoNum type="arabicParenR" startAt="3"/>
              <a:tabLst>
                <a:tab pos="629920" algn="l"/>
              </a:tabLst>
            </a:pPr>
            <a:r>
              <a:rPr dirty="0" sz="1100" b="1" i="1">
                <a:latin typeface="Cambria"/>
                <a:cs typeface="Cambria"/>
              </a:rPr>
              <a:t>planes</a:t>
            </a:r>
            <a:r>
              <a:rPr dirty="0" sz="1100" spc="-3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630"/>
              </a:spcBef>
            </a:pPr>
            <a:r>
              <a:rPr dirty="0" sz="1100">
                <a:latin typeface="Cambria"/>
                <a:cs typeface="Cambria"/>
              </a:rPr>
              <a:t>Verificar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factible.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cabo.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buAutoNum type="arabicParenR" startAt="4"/>
              <a:tabLst>
                <a:tab pos="629285" algn="l"/>
              </a:tabLst>
            </a:pPr>
            <a:r>
              <a:rPr dirty="0" sz="1100" b="1" i="1">
                <a:latin typeface="Cambria"/>
                <a:cs typeface="Cambria"/>
              </a:rPr>
              <a:t>planes</a:t>
            </a:r>
            <a:r>
              <a:rPr dirty="0" sz="1100" spc="-3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2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contingencia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Verificar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contingencia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factible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ejecución,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no,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ajustarse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real.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existir,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creación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20">
                <a:latin typeface="Cambria"/>
                <a:cs typeface="Cambria"/>
              </a:rPr>
              <a:t>uno.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spcBef>
                <a:spcPts val="5"/>
              </a:spcBef>
              <a:buAutoNum type="arabicParenR" startAt="5"/>
              <a:tabLst>
                <a:tab pos="629285" algn="l"/>
              </a:tabLst>
            </a:pPr>
            <a:r>
              <a:rPr dirty="0" sz="1100" b="1" i="1">
                <a:latin typeface="Cambria"/>
                <a:cs typeface="Cambria"/>
              </a:rPr>
              <a:t>actas</a:t>
            </a:r>
            <a:r>
              <a:rPr dirty="0" sz="1100" spc="-3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Comités</a:t>
            </a: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decisiones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tomadas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origen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debilidades.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buAutoNum type="arabicParenR" startAt="6"/>
              <a:tabLst>
                <a:tab pos="629285" algn="l"/>
              </a:tabLst>
            </a:pPr>
            <a:r>
              <a:rPr dirty="0" sz="1100" spc="-10" b="1" i="1">
                <a:latin typeface="Cambria"/>
                <a:cs typeface="Cambria"/>
              </a:rPr>
              <a:t>memorando</a:t>
            </a:r>
            <a:r>
              <a:rPr dirty="0" sz="1100" b="1" i="1">
                <a:latin typeface="Cambria"/>
                <a:cs typeface="Cambria"/>
              </a:rPr>
              <a:t> y</a:t>
            </a:r>
            <a:r>
              <a:rPr dirty="0" sz="1100" spc="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comunicados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comunicados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manda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empleados </a:t>
            </a: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seguridad. 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empleados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-10">
                <a:latin typeface="Cambria"/>
                <a:cs typeface="Cambria"/>
              </a:rPr>
              <a:t> debidamente </a:t>
            </a:r>
            <a:r>
              <a:rPr dirty="0" sz="1100">
                <a:latin typeface="Cambria"/>
                <a:cs typeface="Cambria"/>
              </a:rPr>
              <a:t>informados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correríamos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peligro.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spcBef>
                <a:spcPts val="5"/>
              </a:spcBef>
              <a:buAutoNum type="arabicParenR" startAt="7"/>
              <a:tabLst>
                <a:tab pos="629285" algn="l"/>
              </a:tabLst>
            </a:pPr>
            <a:r>
              <a:rPr dirty="0" sz="1100" b="1" i="1">
                <a:latin typeface="Cambria"/>
                <a:cs typeface="Cambria"/>
              </a:rPr>
              <a:t>planos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30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las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instalaciones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instalaciones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>
                <a:latin typeface="Cambria"/>
                <a:cs typeface="Cambria"/>
              </a:rPr>
              <a:t>accesibles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trabajador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consulta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requiera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 spc="-10">
                <a:latin typeface="Cambria"/>
                <a:cs typeface="Cambria"/>
              </a:rPr>
              <a:t>protección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especial.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buAutoNum type="arabicParenR" startAt="8"/>
              <a:tabLst>
                <a:tab pos="629285" algn="l"/>
              </a:tabLst>
            </a:pPr>
            <a:r>
              <a:rPr dirty="0" sz="1100" spc="-10" b="1" i="1">
                <a:latin typeface="Cambria"/>
                <a:cs typeface="Cambria"/>
              </a:rPr>
              <a:t>contratos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contratos de los </a:t>
            </a:r>
            <a:r>
              <a:rPr dirty="0" sz="1100" spc="-10">
                <a:latin typeface="Cambria"/>
                <a:cs typeface="Cambria"/>
              </a:rPr>
              <a:t>trabajadores</a:t>
            </a:r>
            <a:r>
              <a:rPr dirty="0" sz="1100">
                <a:latin typeface="Cambria"/>
                <a:cs typeface="Cambria"/>
              </a:rPr>
              <a:t> 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 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saber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cláusulas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dispuestas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tratamiento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>
                <a:latin typeface="Cambria"/>
                <a:cs typeface="Cambria"/>
              </a:rPr>
              <a:t> son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suficientes.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mbria"/>
              <a:cs typeface="Cambria"/>
            </a:endParaRPr>
          </a:p>
          <a:p>
            <a:pPr algn="just" marL="628650" indent="-166370">
              <a:lnSpc>
                <a:spcPct val="100000"/>
              </a:lnSpc>
              <a:buAutoNum type="arabicParenR" startAt="9"/>
              <a:tabLst>
                <a:tab pos="629285" algn="l"/>
              </a:tabLst>
            </a:pPr>
            <a:r>
              <a:rPr dirty="0" sz="1100" b="1" i="1">
                <a:latin typeface="Cambria"/>
                <a:cs typeface="Cambria"/>
              </a:rPr>
              <a:t>pólizas</a:t>
            </a:r>
            <a:r>
              <a:rPr dirty="0" sz="1100" spc="-25" b="1" i="1">
                <a:latin typeface="Cambria"/>
                <a:cs typeface="Cambria"/>
              </a:rPr>
              <a:t> </a:t>
            </a:r>
            <a:r>
              <a:rPr dirty="0" sz="1100" b="1" i="1">
                <a:latin typeface="Cambria"/>
                <a:cs typeface="Cambria"/>
              </a:rPr>
              <a:t>de</a:t>
            </a:r>
            <a:r>
              <a:rPr dirty="0" sz="1100" spc="-30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seguros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presentar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pólizas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averiguar qué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protegidos,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coberturas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son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correctas.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estudiará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apartado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 spc="-10">
                <a:latin typeface="Cambria"/>
                <a:cs typeface="Cambria"/>
              </a:rPr>
              <a:t>posible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refuerzo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708660" indent="-246379">
              <a:lnSpc>
                <a:spcPct val="100000"/>
              </a:lnSpc>
              <a:buAutoNum type="arabicParenR" startAt="10"/>
              <a:tabLst>
                <a:tab pos="709295" algn="l"/>
              </a:tabLst>
            </a:pPr>
            <a:r>
              <a:rPr dirty="0" sz="1100" spc="-10" b="1" i="1">
                <a:latin typeface="Cambria"/>
                <a:cs typeface="Cambria"/>
              </a:rPr>
              <a:t>informes</a:t>
            </a:r>
            <a:r>
              <a:rPr dirty="0" sz="1100" spc="5" b="1" i="1">
                <a:latin typeface="Cambria"/>
                <a:cs typeface="Cambria"/>
              </a:rPr>
              <a:t> </a:t>
            </a:r>
            <a:r>
              <a:rPr dirty="0" sz="1100" spc="-10" b="1" i="1">
                <a:latin typeface="Cambria"/>
                <a:cs typeface="Cambria"/>
              </a:rPr>
              <a:t>anteriores</a:t>
            </a: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640"/>
              </a:spcBef>
            </a:pPr>
            <a:r>
              <a:rPr dirty="0" sz="1100" spc="-10">
                <a:latin typeface="Cambria"/>
                <a:cs typeface="Cambria"/>
              </a:rPr>
              <a:t>Repasaremos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averiguar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 mejorado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encontradas,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añadir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fuentes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puedan </a:t>
            </a:r>
            <a:r>
              <a:rPr dirty="0" sz="1100">
                <a:latin typeface="Cambria"/>
                <a:cs typeface="Cambria"/>
              </a:rPr>
              <a:t>servir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perder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análisis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2"/>
            <a:ext cx="5426075" cy="8111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8.7.3.</a:t>
            </a:r>
            <a:r>
              <a:rPr dirty="0" sz="1200" spc="2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Análisis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del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entorno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las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instalaciones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analizaremos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factores,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naturales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naturales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sociales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entidad.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podamos </a:t>
            </a:r>
            <a:r>
              <a:rPr dirty="0" sz="1100">
                <a:latin typeface="Cambria"/>
                <a:cs typeface="Cambria"/>
              </a:rPr>
              <a:t>tener,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entrevistas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averiguar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riegos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instalaciones.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estableceremos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niveles: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normal,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alto.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628015" indent="-165735">
              <a:lnSpc>
                <a:spcPct val="100000"/>
              </a:lnSpc>
              <a:buAutoNum type="alphaLcParenR"/>
              <a:tabLst>
                <a:tab pos="628650" algn="l"/>
              </a:tabLst>
            </a:pPr>
            <a:r>
              <a:rPr dirty="0" sz="1100" spc="-10" b="1" i="1">
                <a:latin typeface="Cambria"/>
                <a:cs typeface="Cambria"/>
              </a:rPr>
              <a:t>naturales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lphaLcParenR"/>
            </a:pPr>
            <a:endParaRPr sz="1050">
              <a:latin typeface="Cambria"/>
              <a:cs typeface="Cambria"/>
            </a:endParaRPr>
          </a:p>
          <a:p>
            <a:pPr algn="just" lvl="1" marL="1033144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terremotos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ct val="97500"/>
              </a:lnSpc>
              <a:spcBef>
                <a:spcPts val="60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terremotos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planeta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ocurra.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ello,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sísmica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qué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vulnerables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otras.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lvl="1" marL="1071880" indent="-159385">
              <a:lnSpc>
                <a:spcPct val="100000"/>
              </a:lnSpc>
              <a:buAutoNum type="romanLcParenR" startAt="2"/>
              <a:tabLst>
                <a:tab pos="1072515" algn="l"/>
              </a:tabLst>
            </a:pPr>
            <a:r>
              <a:rPr dirty="0" sz="1100" spc="-10" i="1">
                <a:latin typeface="Cambria"/>
                <a:cs typeface="Cambria"/>
              </a:rPr>
              <a:t>tormentas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eléctricas</a:t>
            </a: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relacionado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eléctrica.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terremotos,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adecuados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minimizar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teniendo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cuenta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grado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actividad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lvl="1" marL="1109345" indent="-196850">
              <a:lnSpc>
                <a:spcPct val="100000"/>
              </a:lnSpc>
              <a:buAutoNum type="romanLcParenR" startAt="3"/>
              <a:tabLst>
                <a:tab pos="1109980" algn="l"/>
              </a:tabLst>
            </a:pPr>
            <a:r>
              <a:rPr dirty="0" sz="1100" spc="-10" i="1">
                <a:latin typeface="Cambria"/>
                <a:cs typeface="Cambria"/>
              </a:rPr>
              <a:t>temperatura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ct val="9780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temperatura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negativamente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aparatos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eléctricos,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tanto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controlarla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parámetros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aceptables.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tiene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técnica,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guardada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preventivos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eviten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situaciones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inesperadas.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lvl="1" marL="1097280" indent="-184785">
              <a:lnSpc>
                <a:spcPct val="100000"/>
              </a:lnSpc>
              <a:spcBef>
                <a:spcPts val="5"/>
              </a:spcBef>
              <a:buAutoNum type="romanLcParenR" startAt="4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humedad</a:t>
            </a:r>
            <a:endParaRPr sz="1100">
              <a:latin typeface="Cambria"/>
              <a:cs typeface="Cambria"/>
            </a:endParaRPr>
          </a:p>
          <a:p>
            <a:pPr algn="just" marL="12700" marR="7620" indent="900430">
              <a:lnSpc>
                <a:spcPts val="1280"/>
              </a:lnSpc>
              <a:spcBef>
                <a:spcPts val="64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humedad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factor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afecta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negativamente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aparatos </a:t>
            </a:r>
            <a:r>
              <a:rPr dirty="0" sz="1100">
                <a:latin typeface="Cambria"/>
                <a:cs typeface="Cambria"/>
              </a:rPr>
              <a:t>eléctricos,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suerte,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pocos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lugares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donde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tenemos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fenómeno.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algn="just" lvl="1" marL="1059180" indent="-146685">
              <a:lnSpc>
                <a:spcPct val="100000"/>
              </a:lnSpc>
              <a:buAutoNum type="romanLcParenR" startAt="5"/>
              <a:tabLst>
                <a:tab pos="1059815" algn="l"/>
              </a:tabLst>
            </a:pPr>
            <a:r>
              <a:rPr dirty="0" sz="1100" spc="-10" i="1">
                <a:latin typeface="Cambria"/>
                <a:cs typeface="Cambria"/>
              </a:rPr>
              <a:t>lluvias</a:t>
            </a:r>
            <a:endParaRPr sz="1100">
              <a:latin typeface="Cambria"/>
              <a:cs typeface="Cambria"/>
            </a:endParaRPr>
          </a:p>
          <a:p>
            <a:pPr algn="just" marL="12700" marR="6985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recurrir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estadísticos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entidad: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encuentra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zona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lluviosa,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cerca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ríos,...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32460" indent="-170180">
              <a:lnSpc>
                <a:spcPct val="100000"/>
              </a:lnSpc>
              <a:spcBef>
                <a:spcPts val="990"/>
              </a:spcBef>
              <a:buAutoNum type="alphaLcParenR" startAt="2"/>
              <a:tabLst>
                <a:tab pos="633095" algn="l"/>
              </a:tabLst>
            </a:pPr>
            <a:r>
              <a:rPr dirty="0" sz="1100" b="1">
                <a:latin typeface="Cambria"/>
                <a:cs typeface="Cambria"/>
              </a:rPr>
              <a:t>no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naturales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lphaLcParenR" startAt="2"/>
            </a:pPr>
            <a:endParaRPr sz="1050">
              <a:latin typeface="Cambria"/>
              <a:cs typeface="Cambria"/>
            </a:endParaRPr>
          </a:p>
          <a:p>
            <a:pPr algn="just" lvl="1" marL="1033144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vibraciones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entidad,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vibración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debido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transporte,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obras,...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preciso,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estudios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precisos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vibraciones.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lvl="1" marL="1071880" indent="-159385">
              <a:lnSpc>
                <a:spcPct val="100000"/>
              </a:lnSpc>
              <a:buAutoNum type="romanLcParenR" startAt="2"/>
              <a:tabLst>
                <a:tab pos="1072515" algn="l"/>
              </a:tabLst>
            </a:pPr>
            <a:r>
              <a:rPr dirty="0" sz="1100" spc="-10" i="1">
                <a:latin typeface="Cambria"/>
                <a:cs typeface="Cambria"/>
              </a:rPr>
              <a:t>polvo</a:t>
            </a:r>
            <a:endParaRPr sz="1100">
              <a:latin typeface="Cambria"/>
              <a:cs typeface="Cambria"/>
            </a:endParaRPr>
          </a:p>
          <a:p>
            <a:pPr algn="just" marL="12700" marR="635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polvo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ambiente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fuentes </a:t>
            </a:r>
            <a:r>
              <a:rPr dirty="0" sz="1100">
                <a:latin typeface="Cambria"/>
                <a:cs typeface="Cambria"/>
              </a:rPr>
              <a:t>cercanas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emitir,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parques,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fábricas,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cercanía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carreteras,...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710" cy="830199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1109345" indent="-196850">
              <a:lnSpc>
                <a:spcPct val="100000"/>
              </a:lnSpc>
              <a:spcBef>
                <a:spcPts val="670"/>
              </a:spcBef>
              <a:buAutoNum type="romanLcParenR" startAt="3"/>
              <a:tabLst>
                <a:tab pos="1109980" algn="l"/>
              </a:tabLst>
            </a:pPr>
            <a:r>
              <a:rPr dirty="0" sz="1100" spc="-10" i="1">
                <a:latin typeface="Cambria"/>
                <a:cs typeface="Cambria"/>
              </a:rPr>
              <a:t>incendios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incendios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producir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cercanías,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productos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inflamables,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cercanía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bomberos.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algn="just" marL="1097280" indent="-184785">
              <a:lnSpc>
                <a:spcPct val="100000"/>
              </a:lnSpc>
              <a:buAutoNum type="romanLcParenR" startAt="4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interferencias</a:t>
            </a:r>
            <a:endParaRPr sz="1100">
              <a:latin typeface="Cambria"/>
              <a:cs typeface="Cambria"/>
            </a:endParaRPr>
          </a:p>
          <a:p>
            <a:pPr algn="just" marL="12700" marR="6350" indent="900430">
              <a:lnSpc>
                <a:spcPts val="1290"/>
              </a:lnSpc>
              <a:spcBef>
                <a:spcPts val="630"/>
              </a:spcBef>
            </a:pP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interferencias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ambiente, </a:t>
            </a:r>
            <a:r>
              <a:rPr dirty="0" sz="1100">
                <a:latin typeface="Cambria"/>
                <a:cs typeface="Cambria"/>
              </a:rPr>
              <a:t>existencia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antenas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telefonía,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ruido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eléctrico,...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influir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salud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 spc="-10">
                <a:latin typeface="Cambria"/>
                <a:cs typeface="Cambria"/>
              </a:rPr>
              <a:t>personal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en la </a:t>
            </a:r>
            <a:r>
              <a:rPr dirty="0" sz="1100" spc="-10">
                <a:latin typeface="Cambria"/>
                <a:cs typeface="Cambria"/>
              </a:rPr>
              <a:t>infraestructura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interna.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90"/>
              </a:spcBef>
            </a:pPr>
            <a:r>
              <a:rPr dirty="0" sz="1100" b="1">
                <a:latin typeface="Cambria"/>
                <a:cs typeface="Cambria"/>
              </a:rPr>
              <a:t>c)</a:t>
            </a:r>
            <a:r>
              <a:rPr dirty="0" sz="1100" spc="-1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sociales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situación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social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entorno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dentro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ella,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vandalismo,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robo,...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8.7.4.</a:t>
            </a:r>
            <a:r>
              <a:rPr dirty="0" sz="1200" spc="22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El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personal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involucrado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conjuntos.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mínimo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componentes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ser </a:t>
            </a:r>
            <a:r>
              <a:rPr dirty="0" sz="1100">
                <a:latin typeface="Cambria"/>
                <a:cs typeface="Cambria"/>
              </a:rPr>
              <a:t>amplio,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bien,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sería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conveniente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componente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estuviese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especializado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campo,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ampliar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conocimientos.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componentes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siguientes: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24840" indent="-162560">
              <a:lnSpc>
                <a:spcPct val="100000"/>
              </a:lnSpc>
              <a:spcBef>
                <a:spcPts val="990"/>
              </a:spcBef>
              <a:buAutoNum type="alphaLcParenR"/>
              <a:tabLst>
                <a:tab pos="625475" algn="l"/>
              </a:tabLst>
            </a:pPr>
            <a:r>
              <a:rPr dirty="0" sz="1100" spc="-10" b="1">
                <a:latin typeface="Cambria"/>
                <a:cs typeface="Cambria"/>
              </a:rPr>
              <a:t>gerente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mbria"/>
              <a:buAutoNum type="alphaLcParenR"/>
            </a:pPr>
            <a:endParaRPr sz="1100">
              <a:latin typeface="Cambria"/>
              <a:cs typeface="Cambria"/>
            </a:endParaRPr>
          </a:p>
          <a:p>
            <a:pPr algn="just" marL="12700" marR="6350" indent="900430">
              <a:lnSpc>
                <a:spcPts val="1280"/>
              </a:lnSpc>
            </a:pPr>
            <a:r>
              <a:rPr dirty="0" sz="1100">
                <a:latin typeface="Cambria"/>
                <a:cs typeface="Cambria"/>
              </a:rPr>
              <a:t>Normalmente,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designará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gerente,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auditada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serán: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lvl="1" marL="1033780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Planificación</a:t>
            </a:r>
            <a:r>
              <a:rPr dirty="0" sz="1100" spc="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trabajo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definirá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estrategia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seguir.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estar planificado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estamento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superior.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mbria"/>
              <a:cs typeface="Cambria"/>
            </a:endParaRPr>
          </a:p>
          <a:p>
            <a:pPr lvl="1" marL="1071880" indent="-158750">
              <a:lnSpc>
                <a:spcPct val="100000"/>
              </a:lnSpc>
              <a:spcBef>
                <a:spcPts val="5"/>
              </a:spcBef>
              <a:buAutoNum type="romanLcParenR" startAt="2"/>
              <a:tabLst>
                <a:tab pos="1071880" algn="l"/>
              </a:tabLst>
            </a:pPr>
            <a:r>
              <a:rPr dirty="0" sz="1100" spc="-10" i="1">
                <a:latin typeface="Cambria"/>
                <a:cs typeface="Cambria"/>
              </a:rPr>
              <a:t>Definición</a:t>
            </a:r>
            <a:r>
              <a:rPr dirty="0" sz="1100" i="1">
                <a:latin typeface="Cambria"/>
                <a:cs typeface="Cambria"/>
              </a:rPr>
              <a:t> 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 </a:t>
            </a:r>
            <a:r>
              <a:rPr dirty="0" sz="1100" spc="-10" i="1">
                <a:latin typeface="Cambria"/>
                <a:cs typeface="Cambria"/>
              </a:rPr>
              <a:t>proyectos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ts val="1305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conjuntamente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superior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auditoría.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lvl="1" marL="1109980" indent="-196850">
              <a:lnSpc>
                <a:spcPct val="100000"/>
              </a:lnSpc>
              <a:buAutoNum type="romanLcParenR" startAt="3"/>
              <a:tabLst>
                <a:tab pos="1109980" algn="l"/>
              </a:tabLst>
            </a:pPr>
            <a:r>
              <a:rPr dirty="0" sz="1100" spc="-10" i="1">
                <a:latin typeface="Cambria"/>
                <a:cs typeface="Cambria"/>
              </a:rPr>
              <a:t>Elaboración</a:t>
            </a:r>
            <a:r>
              <a:rPr dirty="0" sz="1100" i="1">
                <a:latin typeface="Cambria"/>
                <a:cs typeface="Cambria"/>
              </a:rPr>
              <a:t> del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programa</a:t>
            </a:r>
            <a:r>
              <a:rPr dirty="0" sz="1100" i="1">
                <a:latin typeface="Cambria"/>
                <a:cs typeface="Cambria"/>
              </a:rPr>
              <a:t> 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trabajo</a:t>
            </a:r>
            <a:endParaRPr sz="1100">
              <a:latin typeface="Cambria"/>
              <a:cs typeface="Cambria"/>
            </a:endParaRPr>
          </a:p>
          <a:p>
            <a:pPr algn="just" marL="12700" marR="6350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planificación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definitiva,</a:t>
            </a:r>
            <a:r>
              <a:rPr dirty="0" sz="1100" spc="-10">
                <a:latin typeface="Cambria"/>
                <a:cs typeface="Cambria"/>
              </a:rPr>
              <a:t> estableciendo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tiempos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 </a:t>
            </a:r>
            <a:r>
              <a:rPr dirty="0" sz="1100" spc="-10">
                <a:latin typeface="Cambria"/>
                <a:cs typeface="Cambria"/>
              </a:rPr>
              <a:t>asignación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tareas.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lvl="1" marL="1097280" indent="-184785">
              <a:lnSpc>
                <a:spcPct val="100000"/>
              </a:lnSpc>
              <a:buAutoNum type="romanLcParenR" startAt="4"/>
              <a:tabLst>
                <a:tab pos="1097915" algn="l"/>
              </a:tabLst>
            </a:pPr>
            <a:r>
              <a:rPr dirty="0" sz="1100" i="1">
                <a:latin typeface="Cambria"/>
                <a:cs typeface="Cambria"/>
              </a:rPr>
              <a:t>Dirección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proyecto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auditoría</a:t>
            </a: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Existirá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llevará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dirección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decisiones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importantes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dudas.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710" cy="881380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just" marL="1059180" indent="-146685">
              <a:lnSpc>
                <a:spcPct val="100000"/>
              </a:lnSpc>
              <a:spcBef>
                <a:spcPts val="670"/>
              </a:spcBef>
              <a:buAutoNum type="romanLcParenR" startAt="5"/>
              <a:tabLst>
                <a:tab pos="1059815" algn="l"/>
              </a:tabLst>
            </a:pPr>
            <a:r>
              <a:rPr dirty="0" sz="1100" i="1">
                <a:latin typeface="Cambria"/>
                <a:cs typeface="Cambria"/>
              </a:rPr>
              <a:t>Revisión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4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informe</a:t>
            </a:r>
            <a:endParaRPr sz="1100">
              <a:latin typeface="Cambria"/>
              <a:cs typeface="Cambria"/>
            </a:endParaRPr>
          </a:p>
          <a:p>
            <a:pPr algn="just" marL="12700" marR="762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revisión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tendrá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ventaja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participantes.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algn="just" marL="1097280" indent="-184785">
              <a:lnSpc>
                <a:spcPct val="100000"/>
              </a:lnSpc>
              <a:buAutoNum type="romanLcParenR" startAt="6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Seguimiento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las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recomendaciones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ct val="97500"/>
              </a:lnSpc>
              <a:spcBef>
                <a:spcPts val="605"/>
              </a:spcBef>
            </a:pP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aplicará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seguimiento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realizamos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futuro,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quien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próxima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mismas personas.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32460" indent="-170180">
              <a:lnSpc>
                <a:spcPct val="100000"/>
              </a:lnSpc>
              <a:spcBef>
                <a:spcPts val="1025"/>
              </a:spcBef>
              <a:buAutoNum type="alphaLcParenR" startAt="2"/>
              <a:tabLst>
                <a:tab pos="633095" algn="l"/>
              </a:tabLst>
            </a:pPr>
            <a:r>
              <a:rPr dirty="0" sz="1100" b="1">
                <a:latin typeface="Cambria"/>
                <a:cs typeface="Cambria"/>
              </a:rPr>
              <a:t>jefe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b="1">
                <a:latin typeface="Cambria"/>
                <a:cs typeface="Cambria"/>
              </a:rPr>
              <a:t>de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equipo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mbria"/>
              <a:buAutoNum type="alphaLcParenR" startAt="2"/>
            </a:pP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haber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equipo,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tengamos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grupo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ocurrir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y/o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varias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ubicaciones.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roles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serán: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lvl="1" marL="1033780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Colaboración</a:t>
            </a:r>
            <a:r>
              <a:rPr dirty="0" sz="1100" i="1">
                <a:latin typeface="Cambria"/>
                <a:cs typeface="Cambria"/>
              </a:rPr>
              <a:t> con el </a:t>
            </a:r>
            <a:r>
              <a:rPr dirty="0" sz="1100" spc="-10" i="1">
                <a:latin typeface="Cambria"/>
                <a:cs typeface="Cambria"/>
              </a:rPr>
              <a:t>gerente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ts val="1305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permanente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gerente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dudas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surjan.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lvl="1" marL="1071880" indent="-158750">
              <a:lnSpc>
                <a:spcPct val="100000"/>
              </a:lnSpc>
              <a:buAutoNum type="romanLcParenR" startAt="2"/>
              <a:tabLst>
                <a:tab pos="1071880" algn="l"/>
              </a:tabLst>
            </a:pPr>
            <a:r>
              <a:rPr dirty="0" sz="1100" spc="-10" i="1">
                <a:latin typeface="Cambria"/>
                <a:cs typeface="Cambria"/>
              </a:rPr>
              <a:t>Supervisión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trabajo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campo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ts val="1305"/>
              </a:lnSpc>
              <a:spcBef>
                <a:spcPts val="565"/>
              </a:spcBef>
            </a:pP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supervisión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ayudando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posible.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lvl="1" marL="1109980" indent="-196850">
              <a:lnSpc>
                <a:spcPct val="100000"/>
              </a:lnSpc>
              <a:spcBef>
                <a:spcPts val="5"/>
              </a:spcBef>
              <a:buAutoNum type="romanLcParenR" startAt="3"/>
              <a:tabLst>
                <a:tab pos="1109980" algn="l"/>
              </a:tabLst>
            </a:pPr>
            <a:r>
              <a:rPr dirty="0" sz="1100" spc="-10" i="1">
                <a:latin typeface="Cambria"/>
                <a:cs typeface="Cambria"/>
              </a:rPr>
              <a:t>Coordinación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revisión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trabajo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auditores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ts val="1305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realizarán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llevarán.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lvl="1" marL="1097280" indent="-184785">
              <a:lnSpc>
                <a:spcPct val="100000"/>
              </a:lnSpc>
              <a:buAutoNum type="romanLcParenR" startAt="4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Detección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puntos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importantes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para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el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informe</a:t>
            </a:r>
            <a:endParaRPr sz="1100">
              <a:latin typeface="Cambria"/>
              <a:cs typeface="Cambria"/>
            </a:endParaRPr>
          </a:p>
          <a:p>
            <a:pPr algn="just" marL="12700" marR="6985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conocerse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fuertes,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débiles,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consideraciones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errores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lvl="1" marL="1059815" indent="-147320">
              <a:lnSpc>
                <a:spcPct val="100000"/>
              </a:lnSpc>
              <a:buAutoNum type="romanLcParenR" startAt="5"/>
              <a:tabLst>
                <a:tab pos="1060450" algn="l"/>
              </a:tabLst>
            </a:pPr>
            <a:r>
              <a:rPr dirty="0" sz="1100" i="1">
                <a:latin typeface="Cambria"/>
                <a:cs typeface="Cambria"/>
              </a:rPr>
              <a:t>Propuesta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4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recomendaciones</a:t>
            </a: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proponer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partir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ejecutar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buscar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solución.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Cambria"/>
              <a:cs typeface="Cambria"/>
            </a:endParaRPr>
          </a:p>
          <a:p>
            <a:pPr lvl="1" marL="1097280" indent="-184785">
              <a:lnSpc>
                <a:spcPct val="100000"/>
              </a:lnSpc>
              <a:spcBef>
                <a:spcPts val="5"/>
              </a:spcBef>
              <a:buAutoNum type="romanLcParenR" startAt="6"/>
              <a:tabLst>
                <a:tab pos="1097915" algn="l"/>
              </a:tabLst>
            </a:pPr>
            <a:r>
              <a:rPr dirty="0" sz="1100" spc="-10" i="1">
                <a:latin typeface="Cambria"/>
                <a:cs typeface="Cambria"/>
              </a:rPr>
              <a:t>Elaboración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borrador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informe</a:t>
            </a:r>
            <a:endParaRPr sz="1100">
              <a:latin typeface="Cambria"/>
              <a:cs typeface="Cambria"/>
            </a:endParaRPr>
          </a:p>
          <a:p>
            <a:pPr algn="just" marL="12700" marR="8255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elaborará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entregado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entidad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deficiencias,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consideraciones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 </a:t>
            </a:r>
            <a:r>
              <a:rPr dirty="0" sz="1100" spc="-10">
                <a:latin typeface="Cambria"/>
                <a:cs typeface="Cambria"/>
              </a:rPr>
              <a:t>indicados.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615950" indent="-153670">
              <a:lnSpc>
                <a:spcPct val="100000"/>
              </a:lnSpc>
              <a:spcBef>
                <a:spcPts val="990"/>
              </a:spcBef>
              <a:buAutoNum type="alphaLcParenR" startAt="3"/>
              <a:tabLst>
                <a:tab pos="616585" algn="l"/>
              </a:tabLst>
            </a:pPr>
            <a:r>
              <a:rPr dirty="0" sz="1100" b="1">
                <a:latin typeface="Cambria"/>
                <a:cs typeface="Cambria"/>
              </a:rPr>
              <a:t>los</a:t>
            </a:r>
            <a:r>
              <a:rPr dirty="0" sz="1100" spc="-2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auditores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mbria"/>
              <a:buAutoNum type="alphaLcParenR" startAt="3"/>
            </a:pPr>
            <a:endParaRPr sz="1050">
              <a:latin typeface="Cambria"/>
              <a:cs typeface="Cambria"/>
            </a:endParaRPr>
          </a:p>
          <a:p>
            <a:pPr algn="just" marL="12700" marR="7620" indent="900430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campo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entrevistas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cuestionarios.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contacto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gerentes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grupo.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Sus </a:t>
            </a:r>
            <a:r>
              <a:rPr dirty="0" sz="1100">
                <a:latin typeface="Cambria"/>
                <a:cs typeface="Cambria"/>
              </a:rPr>
              <a:t>funciones</a:t>
            </a:r>
            <a:r>
              <a:rPr dirty="0" sz="1100" spc="-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serán: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ambria"/>
              <a:cs typeface="Cambria"/>
            </a:endParaRPr>
          </a:p>
          <a:p>
            <a:pPr lvl="1" marL="1033780" indent="-120650">
              <a:lnSpc>
                <a:spcPct val="100000"/>
              </a:lnSpc>
              <a:buAutoNum type="romanLcParenR"/>
              <a:tabLst>
                <a:tab pos="1033780" algn="l"/>
              </a:tabLst>
            </a:pPr>
            <a:r>
              <a:rPr dirty="0" sz="1100" spc="-10" i="1">
                <a:latin typeface="Cambria"/>
                <a:cs typeface="Cambria"/>
              </a:rPr>
              <a:t>Colaboración </a:t>
            </a:r>
            <a:r>
              <a:rPr dirty="0" sz="1100" i="1">
                <a:latin typeface="Cambria"/>
                <a:cs typeface="Cambria"/>
              </a:rPr>
              <a:t>con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 jefes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20" i="1">
                <a:latin typeface="Cambria"/>
                <a:cs typeface="Cambria"/>
              </a:rPr>
              <a:t>grupo</a:t>
            </a:r>
            <a:endParaRPr sz="1100">
              <a:latin typeface="Cambria"/>
              <a:cs typeface="Cambria"/>
            </a:endParaRPr>
          </a:p>
          <a:p>
            <a:pPr marL="913130">
              <a:lnSpc>
                <a:spcPct val="100000"/>
              </a:lnSpc>
              <a:spcBef>
                <a:spcPts val="570"/>
              </a:spcBef>
            </a:pPr>
            <a:r>
              <a:rPr dirty="0" sz="1100">
                <a:latin typeface="Cambria"/>
                <a:cs typeface="Cambria"/>
              </a:rPr>
              <a:t>Tendrán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estrecha</a:t>
            </a:r>
            <a:r>
              <a:rPr dirty="0" sz="1100" spc="-10">
                <a:latin typeface="Cambria"/>
                <a:cs typeface="Cambria"/>
              </a:rPr>
              <a:t> colaboración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grupo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06907"/>
            <a:ext cx="5426075" cy="862393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071880" indent="-158750">
              <a:lnSpc>
                <a:spcPct val="100000"/>
              </a:lnSpc>
              <a:spcBef>
                <a:spcPts val="670"/>
              </a:spcBef>
              <a:buAutoNum type="romanLcParenR" startAt="2"/>
              <a:tabLst>
                <a:tab pos="1071880" algn="l"/>
              </a:tabLst>
            </a:pPr>
            <a:r>
              <a:rPr dirty="0" sz="1100" spc="-10" i="1">
                <a:latin typeface="Cambria"/>
                <a:cs typeface="Cambria"/>
              </a:rPr>
              <a:t>Realización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trabajo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campo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90"/>
              </a:lnSpc>
              <a:spcBef>
                <a:spcPts val="635"/>
              </a:spcBef>
            </a:pP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indicamos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anteriormente,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entrevistas,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cuestionarios,..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pedir la </a:t>
            </a:r>
            <a:r>
              <a:rPr dirty="0" sz="1100" spc="-10">
                <a:latin typeface="Cambria"/>
                <a:cs typeface="Cambria"/>
              </a:rPr>
              <a:t>documentación</a:t>
            </a:r>
            <a:r>
              <a:rPr dirty="0" sz="1100">
                <a:latin typeface="Cambria"/>
                <a:cs typeface="Cambria"/>
              </a:rPr>
              <a:t> necesaria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109980" indent="-197485">
              <a:lnSpc>
                <a:spcPct val="100000"/>
              </a:lnSpc>
              <a:buAutoNum type="romanLcParenR" startAt="3"/>
              <a:tabLst>
                <a:tab pos="1110615" algn="l"/>
              </a:tabLst>
            </a:pPr>
            <a:r>
              <a:rPr dirty="0" sz="1100" i="1">
                <a:latin typeface="Cambria"/>
                <a:cs typeface="Cambria"/>
              </a:rPr>
              <a:t>Propuesta</a:t>
            </a:r>
            <a:r>
              <a:rPr dirty="0" sz="1100" spc="-4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sugerencias</a:t>
            </a:r>
            <a:endParaRPr sz="1100">
              <a:latin typeface="Cambria"/>
              <a:cs typeface="Cambria"/>
            </a:endParaRPr>
          </a:p>
          <a:p>
            <a:pPr algn="just" marL="12700" marR="5080" indent="900430">
              <a:lnSpc>
                <a:spcPts val="1280"/>
              </a:lnSpc>
              <a:spcBef>
                <a:spcPts val="650"/>
              </a:spcBef>
            </a:pP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campo,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proponer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sugerencias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-10">
                <a:latin typeface="Cambria"/>
                <a:cs typeface="Cambria"/>
              </a:rPr>
              <a:t> estudiar.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marL="1097280" indent="-184785">
              <a:lnSpc>
                <a:spcPct val="100000"/>
              </a:lnSpc>
              <a:buAutoNum type="romanLcParenR" startAt="4"/>
              <a:tabLst>
                <a:tab pos="1097915" algn="l"/>
              </a:tabLst>
            </a:pPr>
            <a:r>
              <a:rPr dirty="0" sz="1100" i="1">
                <a:latin typeface="Cambria"/>
                <a:cs typeface="Cambria"/>
              </a:rPr>
              <a:t>Propuesta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recomendaciones</a:t>
            </a: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recomendaciones </a:t>
            </a:r>
            <a:r>
              <a:rPr dirty="0" sz="1100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propondrán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éstos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-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estudiar.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  <a:spcBef>
                <a:spcPts val="985"/>
              </a:spcBef>
            </a:pPr>
            <a:r>
              <a:rPr dirty="0" sz="1100" b="1">
                <a:latin typeface="Cambria"/>
                <a:cs typeface="Cambria"/>
              </a:rPr>
              <a:t>d)</a:t>
            </a:r>
            <a:r>
              <a:rPr dirty="0" sz="1100" spc="-5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auditores</a:t>
            </a:r>
            <a:r>
              <a:rPr dirty="0" sz="1100" b="1">
                <a:latin typeface="Cambria"/>
                <a:cs typeface="Cambria"/>
              </a:rPr>
              <a:t> </a:t>
            </a:r>
            <a:r>
              <a:rPr dirty="0" sz="1100" spc="-10" b="1">
                <a:latin typeface="Cambria"/>
                <a:cs typeface="Cambria"/>
              </a:rPr>
              <a:t>junior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90043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haber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junior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trabajo.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tendrán </a:t>
            </a:r>
            <a:r>
              <a:rPr dirty="0" sz="1100">
                <a:latin typeface="Cambria"/>
                <a:cs typeface="Cambria"/>
              </a:rPr>
              <a:t>poca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experiencia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estarán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acompañados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profesionales</a:t>
            </a:r>
            <a:r>
              <a:rPr dirty="0" sz="1100" spc="4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adquirir </a:t>
            </a:r>
            <a:r>
              <a:rPr dirty="0" sz="1100">
                <a:latin typeface="Cambria"/>
                <a:cs typeface="Cambria"/>
              </a:rPr>
              <a:t>madurez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conocimientos.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462915">
              <a:lnSpc>
                <a:spcPct val="10000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herramienta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apoyo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grupos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existentes.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marL="698500">
              <a:lnSpc>
                <a:spcPct val="100000"/>
              </a:lnSpc>
              <a:tabLst>
                <a:tab pos="1362710" algn="l"/>
              </a:tabLst>
            </a:pP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8.7.4.1.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	Aspectos</a:t>
            </a:r>
            <a:r>
              <a:rPr dirty="0" sz="1100" spc="-20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del</a:t>
            </a:r>
            <a:r>
              <a:rPr dirty="0" sz="1100" spc="-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personal/Contrato</a:t>
            </a:r>
            <a:r>
              <a:rPr dirty="0" sz="1100" spc="-15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100" spc="-20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100" spc="-10">
                <a:solidFill>
                  <a:srgbClr val="4F81BC"/>
                </a:solidFill>
                <a:latin typeface="Cambria"/>
                <a:cs typeface="Cambria"/>
              </a:rPr>
              <a:t>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trabajadores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efectúen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acuerdo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secreto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profesional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sobre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refieran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respetuoso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estar </a:t>
            </a:r>
            <a:r>
              <a:rPr dirty="0" sz="1100">
                <a:latin typeface="Cambria"/>
                <a:cs typeface="Cambria"/>
              </a:rPr>
              <a:t>cometiendo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mantendrá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estrecha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colaboración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auditados.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990"/>
              </a:spcBef>
              <a:buAutoNum type="arabicPeriod" startAt="5"/>
              <a:tabLst>
                <a:tab pos="913765" algn="l"/>
              </a:tabLst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Teletrabajadores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 startAt="5"/>
            </a:pPr>
            <a:endParaRPr sz="1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Depende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dirección,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trabajadores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totalmente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jornada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casa.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produce,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trabajadores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condiciones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trabajasen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oficina.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confidencialidad,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disponibilidad</a:t>
            </a:r>
            <a:r>
              <a:rPr dirty="0" sz="1100" spc="15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estuviese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riegos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como </a:t>
            </a:r>
            <a:r>
              <a:rPr dirty="0" sz="1100">
                <a:latin typeface="Cambria"/>
                <a:cs typeface="Cambria"/>
              </a:rPr>
              <a:t>asegurar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tienen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buAutoNum type="arabicPeriod" startAt="6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Protecci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ón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contra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robos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situados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lugares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públicos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dotados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dispositivos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antirrobo.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710" cy="878459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multiusuario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situarán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protegidos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habitación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cierres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adecuados.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portátiles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securizarán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cables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cifrados.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permitido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sacar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fuera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expresa.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portátiles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dispositivos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móviles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estarán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exentos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restricción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4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protecciones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adecuadas.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030"/>
              </a:spcBef>
              <a:buAutoNum type="arabicPeriod" startAt="7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Divulgación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información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seguridad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buClr>
                <a:srgbClr val="4F81BC"/>
              </a:buClr>
              <a:buFont typeface="Cambria"/>
              <a:buAutoNum type="arabicPeriod" startAt="7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sólo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conocida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divulgada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otras </a:t>
            </a:r>
            <a:r>
              <a:rPr dirty="0" sz="1100">
                <a:latin typeface="Cambria"/>
                <a:cs typeface="Cambria"/>
              </a:rPr>
              <a:t>personas.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5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4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55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velar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1030"/>
              </a:spcBef>
              <a:buAutoNum type="arabicPeriod" startAt="8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Der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echos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sobre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los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desarrollos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buClr>
                <a:srgbClr val="4F81BC"/>
              </a:buClr>
              <a:buFont typeface="Cambria"/>
              <a:buAutoNum type="arabicPeriod" startAt="8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Mientras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empleados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pertenezcan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desarrollos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realicen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pertenecerán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propiedad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utilicen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realizarlos.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952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Asimismo,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reservará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4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dicha información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empleados.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913130" indent="-443865">
              <a:lnSpc>
                <a:spcPct val="100000"/>
              </a:lnSpc>
              <a:spcBef>
                <a:spcPts val="990"/>
              </a:spcBef>
              <a:buAutoNum type="arabicPeriod" startAt="9"/>
              <a:tabLst>
                <a:tab pos="91376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U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so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personal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información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 startAt="9"/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permitirá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material informático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personales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ocio.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Solamente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permitirá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aislados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consentimiento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compañía.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preinstalado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software </a:t>
            </a:r>
            <a:r>
              <a:rPr dirty="0" sz="1100">
                <a:latin typeface="Cambria"/>
                <a:cs typeface="Cambria"/>
              </a:rPr>
              <a:t>aparte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instalado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estará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permitido.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excepciones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producirán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afecte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ponga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 spc="-10">
                <a:latin typeface="Cambria"/>
                <a:cs typeface="Cambria"/>
              </a:rPr>
              <a:t>peligro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conlleve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cantidad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1362710" indent="-893444">
              <a:lnSpc>
                <a:spcPct val="100000"/>
              </a:lnSpc>
              <a:spcBef>
                <a:spcPts val="990"/>
              </a:spcBef>
              <a:buAutoNum type="arabicPeriod" startAt="10"/>
              <a:tabLst>
                <a:tab pos="1362710" algn="l"/>
                <a:tab pos="136334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Conductas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inadecuadas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 startAt="10"/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momento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retirar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modificar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empleados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permitirá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conductas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alteren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>
                <a:latin typeface="Cambria"/>
                <a:cs typeface="Cambria"/>
              </a:rPr>
              <a:t> ni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comportamiento inapropiado.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1362710" indent="-893444">
              <a:lnSpc>
                <a:spcPct val="100000"/>
              </a:lnSpc>
              <a:spcBef>
                <a:spcPts val="995"/>
              </a:spcBef>
              <a:buAutoNum type="arabicPeriod" startAt="11"/>
              <a:tabLst>
                <a:tab pos="1362710" algn="l"/>
                <a:tab pos="136334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Aplica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ciones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que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comprometen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la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seguridad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Salvo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autorización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expresa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ningún </a:t>
            </a:r>
            <a:r>
              <a:rPr dirty="0" sz="1100">
                <a:latin typeface="Cambria"/>
                <a:cs typeface="Cambria"/>
              </a:rPr>
              <a:t>empleado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podrá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hacer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pueda comprometer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empresa.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63131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952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incidente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produzca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supondrá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violación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grave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normativa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conllevará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adopción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acciones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disciplinarias.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1362710" indent="-893444">
              <a:lnSpc>
                <a:spcPct val="100000"/>
              </a:lnSpc>
              <a:spcBef>
                <a:spcPts val="990"/>
              </a:spcBef>
              <a:buAutoNum type="arabicPeriod" startAt="12"/>
              <a:tabLst>
                <a:tab pos="1362710" algn="l"/>
                <a:tab pos="136334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Denuncia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obligatoria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lr>
                <a:srgbClr val="4F81BC"/>
              </a:buClr>
              <a:buFont typeface="Cambria"/>
              <a:buAutoNum type="arabicPeriod" startAt="12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ponga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peligro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</a:t>
            </a:r>
            <a:r>
              <a:rPr dirty="0" sz="1100">
                <a:latin typeface="Cambria"/>
                <a:cs typeface="Cambria"/>
              </a:rPr>
              <a:t>informáticos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compañía,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inmediatamente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notificada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compañía.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omisión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acciones,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supondrá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acciones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consonancia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reglamento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régimen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1362710" indent="-893444">
              <a:lnSpc>
                <a:spcPct val="100000"/>
              </a:lnSpc>
              <a:spcBef>
                <a:spcPts val="985"/>
              </a:spcBef>
              <a:buAutoNum type="arabicPeriod" startAt="13"/>
              <a:tabLst>
                <a:tab pos="1362710" algn="l"/>
                <a:tab pos="1363345" algn="l"/>
              </a:tabLst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istemas</a:t>
            </a:r>
            <a:r>
              <a:rPr dirty="0" sz="1200" spc="-3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involucrados</a:t>
            </a:r>
            <a:endParaRPr sz="120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5"/>
              </a:spcBef>
              <a:buClr>
                <a:srgbClr val="4F81BC"/>
              </a:buClr>
              <a:buFont typeface="Cambria"/>
              <a:buAutoNum type="arabicPeriod" startAt="13"/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involucrados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ordenadores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red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administrados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compañía.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diferentes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informáticos, soportes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funcionan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servicios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terceros.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lvl="2" marL="789940" marR="6985" indent="-320040">
              <a:lnSpc>
                <a:spcPts val="1410"/>
              </a:lnSpc>
              <a:spcBef>
                <a:spcPts val="1055"/>
              </a:spcBef>
              <a:buAutoNum type="arabicPeriod" startAt="14"/>
              <a:tabLst>
                <a:tab pos="1362710" algn="l"/>
                <a:tab pos="1363345" algn="l"/>
                <a:tab pos="2867025" algn="l"/>
                <a:tab pos="3179445" algn="l"/>
                <a:tab pos="3524250" algn="l"/>
                <a:tab pos="4309745" algn="l"/>
                <a:tab pos="5330190" algn="l"/>
              </a:tabLst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R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esponsabilidades: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200" spc="-25" b="1">
                <a:solidFill>
                  <a:srgbClr val="4F81BC"/>
                </a:solidFill>
                <a:latin typeface="Cambria"/>
                <a:cs typeface="Cambria"/>
              </a:rPr>
              <a:t>los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usuarios,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propietarios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</a:t>
            </a:r>
            <a:r>
              <a:rPr dirty="0" sz="1200" spc="-50" b="1">
                <a:solidFill>
                  <a:srgbClr val="4F81BC"/>
                </a:solidFill>
                <a:latin typeface="Cambria"/>
                <a:cs typeface="Cambria"/>
              </a:rPr>
              <a:t>y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depositarios</a:t>
            </a:r>
            <a:endParaRPr sz="12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800"/>
              </a:lnSpc>
              <a:spcBef>
                <a:spcPts val="1240"/>
              </a:spcBef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434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los</a:t>
            </a:r>
            <a:r>
              <a:rPr dirty="0" u="sng" sz="1100" spc="434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propietarios: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jefes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propietarios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responsabilidad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proteger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designarán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clasificarán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confidencialidad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definirán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usará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9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los</a:t>
            </a:r>
            <a:r>
              <a:rPr dirty="0" u="sng" sz="1100" spc="9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depositarios: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guardar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procurar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aseguramiento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integridad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disponibilidad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estos.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permitir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accedida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manipulada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0">
                <a:latin typeface="Cambria"/>
                <a:cs typeface="Cambria"/>
              </a:rPr>
              <a:t> personal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</a:t>
            </a:r>
            <a:r>
              <a:rPr dirty="0" u="sng" sz="1100" spc="4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los</a:t>
            </a:r>
            <a:r>
              <a:rPr dirty="0" u="sng" sz="1100" spc="455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usuarios: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normas </a:t>
            </a:r>
            <a:r>
              <a:rPr dirty="0" sz="1100">
                <a:latin typeface="Cambria"/>
                <a:cs typeface="Cambria"/>
              </a:rPr>
              <a:t>establecidas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informática.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gestión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llevada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administrador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propietario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25269" y="7490459"/>
            <a:ext cx="492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8.7.15.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418333" y="7490459"/>
            <a:ext cx="1430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Copias</a:t>
            </a:r>
            <a:r>
              <a:rPr dirty="0" sz="1200" spc="-20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seguridad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7997189"/>
            <a:ext cx="5426075" cy="11753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450215">
              <a:lnSpc>
                <a:spcPct val="97600"/>
              </a:lnSpc>
              <a:spcBef>
                <a:spcPts val="13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práctica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imprescindible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aseguramiento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información.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realizará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aquellos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tengan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importancia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contienen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obligación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almacenar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10">
                <a:latin typeface="Cambria"/>
                <a:cs typeface="Cambria"/>
              </a:rPr>
              <a:t> 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detallamos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realizamos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cómo </a:t>
            </a:r>
            <a:r>
              <a:rPr dirty="0" sz="1100">
                <a:latin typeface="Cambria"/>
                <a:cs typeface="Cambria"/>
              </a:rPr>
              <a:t>afectan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servidores.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77</a:t>
            </a:r>
            <a:endParaRPr sz="2800">
              <a:latin typeface="Cambria"/>
              <a:cs typeface="Cambri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008887" y="1011173"/>
          <a:ext cx="5386070" cy="788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050"/>
                <a:gridCol w="316230"/>
                <a:gridCol w="316230"/>
                <a:gridCol w="316230"/>
                <a:gridCol w="316230"/>
                <a:gridCol w="316230"/>
                <a:gridCol w="783590"/>
                <a:gridCol w="1979929"/>
              </a:tblGrid>
              <a:tr h="303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470534" marR="464184" indent="120650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1000" spc="-10" i="1">
                          <a:latin typeface="Cambria"/>
                          <a:cs typeface="Cambria"/>
                        </a:rPr>
                        <a:t> incremental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3195" marR="155575" indent="29209">
                        <a:lnSpc>
                          <a:spcPts val="1170"/>
                        </a:lnSpc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1000" spc="-10" i="1">
                          <a:latin typeface="Cambria"/>
                          <a:cs typeface="Cambria"/>
                        </a:rPr>
                        <a:t> absoluto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940">
                <a:tc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SERVIDORES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M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X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J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V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25"/>
                        </a:lnSpc>
                      </a:pPr>
                      <a:r>
                        <a:rPr dirty="0" sz="1000" spc="-10" b="1">
                          <a:latin typeface="Cambria"/>
                          <a:cs typeface="Cambria"/>
                        </a:rPr>
                        <a:t>MENSUAL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125"/>
                        </a:lnSpc>
                      </a:pPr>
                      <a:r>
                        <a:rPr dirty="0" sz="1000" b="1">
                          <a:latin typeface="Cambria"/>
                          <a:cs typeface="Cambria"/>
                        </a:rPr>
                        <a:t>Tipo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b="1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1000" spc="-1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000" spc="-10" b="1">
                          <a:latin typeface="Cambria"/>
                          <a:cs typeface="Cambria"/>
                        </a:rPr>
                        <a:t>Backup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SPADTA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 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ESACD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registro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llamadas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ESGW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oficina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postal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5879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hace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dado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tamaño.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ESPING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ESEDI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pedidos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CONTROL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acceso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NETXUS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clientes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PROXY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Logs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acceso 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internet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ESMIS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financieros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ESTS1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existen datos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relevantes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ESTS3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ESTS4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ESTS5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ESTS8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ESCTL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control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 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spam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ESBES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ESSD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111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BBDD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sobre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aplicación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ESBKP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 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copias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secundarias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NAGIOS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ES-</a:t>
                      </a:r>
                      <a:r>
                        <a:rPr dirty="0" sz="1000" spc="-20" i="1">
                          <a:latin typeface="Cambria"/>
                          <a:cs typeface="Cambria"/>
                        </a:rPr>
                        <a:t>DIVA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SpareLoad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 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oficina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postal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PTTS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perfiles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usuario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PTFS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recursos 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red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PTIMG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558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marR="61594">
                        <a:lnSpc>
                          <a:spcPts val="1060"/>
                        </a:lnSpc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hace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dado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que</a:t>
                      </a:r>
                      <a:r>
                        <a:rPr dirty="0" sz="900" spc="3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son</a:t>
                      </a:r>
                      <a:r>
                        <a:rPr dirty="0" sz="900" spc="30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20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multimedia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gran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tamaño.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ESXi1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ESXi2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ESXi3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No se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realiza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ESVC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ESRSA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ESBDSAC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BBDD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10">
                          <a:latin typeface="Cambria"/>
                          <a:cs typeface="Cambria"/>
                        </a:rPr>
                        <a:t>clientes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10" i="1">
                          <a:latin typeface="Cambria"/>
                          <a:cs typeface="Cambria"/>
                        </a:rPr>
                        <a:t>ESWWW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Ficheros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servidor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Web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225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00" spc="-20" i="1">
                          <a:latin typeface="Cambria"/>
                          <a:cs typeface="Cambria"/>
                        </a:rPr>
                        <a:t>ESDC</a:t>
                      </a:r>
                      <a:endParaRPr sz="1000">
                        <a:latin typeface="Cambria"/>
                        <a:cs typeface="Cambria"/>
                      </a:endParaRPr>
                    </a:p>
                  </a:txBody>
                  <a:tcPr marL="0" marR="0" marB="0" marT="298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900">
                          <a:latin typeface="Cambria"/>
                          <a:cs typeface="Cambria"/>
                        </a:rPr>
                        <a:t>Backup</a:t>
                      </a:r>
                      <a:r>
                        <a:rPr dirty="0" sz="900" spc="-20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completo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de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>
                          <a:latin typeface="Cambria"/>
                          <a:cs typeface="Cambria"/>
                        </a:rPr>
                        <a:t>la</a:t>
                      </a:r>
                      <a:r>
                        <a:rPr dirty="0" sz="900" spc="-15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900" spc="-25">
                          <a:latin typeface="Cambria"/>
                          <a:cs typeface="Cambria"/>
                        </a:rPr>
                        <a:t>VM</a:t>
                      </a:r>
                      <a:endParaRPr sz="900">
                        <a:latin typeface="Cambria"/>
                        <a:cs typeface="Cambria"/>
                      </a:endParaRPr>
                    </a:p>
                  </a:txBody>
                  <a:tcPr marL="0" marR="0" marB="0" marT="3810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710" y="1526285"/>
            <a:ext cx="115062" cy="11506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0939" y="1526285"/>
            <a:ext cx="115062" cy="11506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170" y="1526285"/>
            <a:ext cx="115062" cy="11506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400" y="1526285"/>
            <a:ext cx="115316" cy="11506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9884" y="1526285"/>
            <a:ext cx="115062" cy="11506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146" y="1526285"/>
            <a:ext cx="115062" cy="11506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4710" y="1748027"/>
            <a:ext cx="115062" cy="11531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0939" y="1748027"/>
            <a:ext cx="115062" cy="11531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7170" y="1748027"/>
            <a:ext cx="115062" cy="11531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3400" y="1748027"/>
            <a:ext cx="115316" cy="11531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9884" y="1748027"/>
            <a:ext cx="115062" cy="11531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146" y="1748027"/>
            <a:ext cx="115062" cy="115316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2129282" y="197535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2445511" y="197535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761742" y="197535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077972" y="1975357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4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1970785"/>
            <a:ext cx="115062" cy="11506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1970785"/>
            <a:ext cx="115062" cy="115062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2129282" y="2223769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2445511" y="2223769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761742" y="2223769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077972" y="2223769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4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3394455" y="2223769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4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3966717" y="2223769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4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2129282" y="2472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445511" y="2472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761742" y="2472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077972" y="2472181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4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2467609"/>
            <a:ext cx="115062" cy="115062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2467609"/>
            <a:ext cx="115062" cy="115062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2689351"/>
            <a:ext cx="115062" cy="11506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2689351"/>
            <a:ext cx="115062" cy="115062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2689351"/>
            <a:ext cx="115062" cy="115062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2689351"/>
            <a:ext cx="115316" cy="11506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2689351"/>
            <a:ext cx="115062" cy="115062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2689351"/>
            <a:ext cx="115062" cy="11506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2911855"/>
            <a:ext cx="115062" cy="11506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2911855"/>
            <a:ext cx="115062" cy="115062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2911855"/>
            <a:ext cx="115062" cy="115062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2911855"/>
            <a:ext cx="115316" cy="115062"/>
          </a:xfrm>
          <a:prstGeom prst="rect">
            <a:avLst/>
          </a:prstGeom>
        </p:spPr>
      </p:pic>
      <p:pic>
        <p:nvPicPr>
          <p:cNvPr id="46" name="object 4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2911855"/>
            <a:ext cx="115062" cy="115062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2911855"/>
            <a:ext cx="115062" cy="115062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3134359"/>
            <a:ext cx="115062" cy="115062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3134359"/>
            <a:ext cx="115062" cy="11506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3134359"/>
            <a:ext cx="115062" cy="11506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3134359"/>
            <a:ext cx="115316" cy="115062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3134359"/>
            <a:ext cx="115062" cy="115062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3134359"/>
            <a:ext cx="115062" cy="115062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3356101"/>
            <a:ext cx="115062" cy="115062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3356101"/>
            <a:ext cx="115062" cy="115062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3356101"/>
            <a:ext cx="115062" cy="115062"/>
          </a:xfrm>
          <a:prstGeom prst="rect">
            <a:avLst/>
          </a:prstGeom>
        </p:spPr>
      </p:pic>
      <p:pic>
        <p:nvPicPr>
          <p:cNvPr id="57" name="object 5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3356101"/>
            <a:ext cx="115316" cy="115062"/>
          </a:xfrm>
          <a:prstGeom prst="rect">
            <a:avLst/>
          </a:prstGeom>
        </p:spPr>
      </p:pic>
      <p:pic>
        <p:nvPicPr>
          <p:cNvPr id="58" name="object 5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3356101"/>
            <a:ext cx="115062" cy="115062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3356101"/>
            <a:ext cx="115062" cy="115062"/>
          </a:xfrm>
          <a:prstGeom prst="rect">
            <a:avLst/>
          </a:prstGeom>
        </p:spPr>
      </p:pic>
      <p:pic>
        <p:nvPicPr>
          <p:cNvPr id="60" name="object 6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3578605"/>
            <a:ext cx="115062" cy="115062"/>
          </a:xfrm>
          <a:prstGeom prst="rect">
            <a:avLst/>
          </a:prstGeom>
        </p:spPr>
      </p:pic>
      <p:pic>
        <p:nvPicPr>
          <p:cNvPr id="61" name="object 6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3578605"/>
            <a:ext cx="115062" cy="115062"/>
          </a:xfrm>
          <a:prstGeom prst="rect">
            <a:avLst/>
          </a:prstGeom>
        </p:spPr>
      </p:pic>
      <p:pic>
        <p:nvPicPr>
          <p:cNvPr id="62" name="object 6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3578605"/>
            <a:ext cx="115062" cy="115062"/>
          </a:xfrm>
          <a:prstGeom prst="rect">
            <a:avLst/>
          </a:prstGeom>
        </p:spPr>
      </p:pic>
      <p:pic>
        <p:nvPicPr>
          <p:cNvPr id="63" name="object 6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3578605"/>
            <a:ext cx="115316" cy="115062"/>
          </a:xfrm>
          <a:prstGeom prst="rect">
            <a:avLst/>
          </a:prstGeom>
        </p:spPr>
      </p:pic>
      <p:pic>
        <p:nvPicPr>
          <p:cNvPr id="64" name="object 6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3578605"/>
            <a:ext cx="115062" cy="115062"/>
          </a:xfrm>
          <a:prstGeom prst="rect">
            <a:avLst/>
          </a:prstGeom>
        </p:spPr>
      </p:pic>
      <p:pic>
        <p:nvPicPr>
          <p:cNvPr id="65" name="object 6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3578605"/>
            <a:ext cx="115062" cy="115062"/>
          </a:xfrm>
          <a:prstGeom prst="rect">
            <a:avLst/>
          </a:prstGeom>
        </p:spPr>
      </p:pic>
      <p:sp>
        <p:nvSpPr>
          <p:cNvPr id="66" name="object 66" descr=""/>
          <p:cNvSpPr/>
          <p:nvPr/>
        </p:nvSpPr>
        <p:spPr>
          <a:xfrm>
            <a:off x="2129282" y="38056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2445511" y="38056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2761742" y="38056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3077972" y="3805681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/>
          <p:nvPr/>
        </p:nvSpPr>
        <p:spPr>
          <a:xfrm>
            <a:off x="3394455" y="38056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/>
          <p:nvPr/>
        </p:nvSpPr>
        <p:spPr>
          <a:xfrm>
            <a:off x="3966717" y="38056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2" name="object 7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4022851"/>
            <a:ext cx="115062" cy="115062"/>
          </a:xfrm>
          <a:prstGeom prst="rect">
            <a:avLst/>
          </a:prstGeom>
        </p:spPr>
      </p:pic>
      <p:pic>
        <p:nvPicPr>
          <p:cNvPr id="73" name="object 7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4022851"/>
            <a:ext cx="115062" cy="115062"/>
          </a:xfrm>
          <a:prstGeom prst="rect">
            <a:avLst/>
          </a:prstGeom>
        </p:spPr>
      </p:pic>
      <p:pic>
        <p:nvPicPr>
          <p:cNvPr id="74" name="object 7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4022851"/>
            <a:ext cx="115062" cy="115062"/>
          </a:xfrm>
          <a:prstGeom prst="rect">
            <a:avLst/>
          </a:prstGeom>
        </p:spPr>
      </p:pic>
      <p:pic>
        <p:nvPicPr>
          <p:cNvPr id="75" name="object 7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4022851"/>
            <a:ext cx="115316" cy="115062"/>
          </a:xfrm>
          <a:prstGeom prst="rect">
            <a:avLst/>
          </a:prstGeom>
        </p:spPr>
      </p:pic>
      <p:pic>
        <p:nvPicPr>
          <p:cNvPr id="76" name="object 7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4022851"/>
            <a:ext cx="115062" cy="115062"/>
          </a:xfrm>
          <a:prstGeom prst="rect">
            <a:avLst/>
          </a:prstGeom>
        </p:spPr>
      </p:pic>
      <p:pic>
        <p:nvPicPr>
          <p:cNvPr id="77" name="object 7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4022851"/>
            <a:ext cx="115062" cy="115062"/>
          </a:xfrm>
          <a:prstGeom prst="rect">
            <a:avLst/>
          </a:prstGeom>
        </p:spPr>
      </p:pic>
      <p:pic>
        <p:nvPicPr>
          <p:cNvPr id="78" name="object 7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4245355"/>
            <a:ext cx="115062" cy="115062"/>
          </a:xfrm>
          <a:prstGeom prst="rect">
            <a:avLst/>
          </a:prstGeom>
        </p:spPr>
      </p:pic>
      <p:pic>
        <p:nvPicPr>
          <p:cNvPr id="79" name="object 7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4245355"/>
            <a:ext cx="115062" cy="115062"/>
          </a:xfrm>
          <a:prstGeom prst="rect">
            <a:avLst/>
          </a:prstGeom>
        </p:spPr>
      </p:pic>
      <p:pic>
        <p:nvPicPr>
          <p:cNvPr id="80" name="object 8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4245355"/>
            <a:ext cx="115062" cy="115062"/>
          </a:xfrm>
          <a:prstGeom prst="rect">
            <a:avLst/>
          </a:prstGeom>
        </p:spPr>
      </p:pic>
      <p:pic>
        <p:nvPicPr>
          <p:cNvPr id="81" name="object 8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4245355"/>
            <a:ext cx="115316" cy="115062"/>
          </a:xfrm>
          <a:prstGeom prst="rect">
            <a:avLst/>
          </a:prstGeom>
        </p:spPr>
      </p:pic>
      <p:pic>
        <p:nvPicPr>
          <p:cNvPr id="82" name="object 8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4245355"/>
            <a:ext cx="115062" cy="115062"/>
          </a:xfrm>
          <a:prstGeom prst="rect">
            <a:avLst/>
          </a:prstGeom>
        </p:spPr>
      </p:pic>
      <p:pic>
        <p:nvPicPr>
          <p:cNvPr id="83" name="object 8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4245355"/>
            <a:ext cx="115062" cy="115062"/>
          </a:xfrm>
          <a:prstGeom prst="rect">
            <a:avLst/>
          </a:prstGeom>
        </p:spPr>
      </p:pic>
      <p:pic>
        <p:nvPicPr>
          <p:cNvPr id="84" name="object 8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4467859"/>
            <a:ext cx="115062" cy="115062"/>
          </a:xfrm>
          <a:prstGeom prst="rect">
            <a:avLst/>
          </a:prstGeom>
        </p:spPr>
      </p:pic>
      <p:pic>
        <p:nvPicPr>
          <p:cNvPr id="85" name="object 8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4467859"/>
            <a:ext cx="115062" cy="115062"/>
          </a:xfrm>
          <a:prstGeom prst="rect">
            <a:avLst/>
          </a:prstGeom>
        </p:spPr>
      </p:pic>
      <p:pic>
        <p:nvPicPr>
          <p:cNvPr id="86" name="object 8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4467859"/>
            <a:ext cx="115062" cy="115062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4467859"/>
            <a:ext cx="115316" cy="115062"/>
          </a:xfrm>
          <a:prstGeom prst="rect">
            <a:avLst/>
          </a:prstGeom>
        </p:spPr>
      </p:pic>
      <p:pic>
        <p:nvPicPr>
          <p:cNvPr id="88" name="object 8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4467859"/>
            <a:ext cx="115062" cy="115062"/>
          </a:xfrm>
          <a:prstGeom prst="rect">
            <a:avLst/>
          </a:prstGeom>
        </p:spPr>
      </p:pic>
      <p:pic>
        <p:nvPicPr>
          <p:cNvPr id="89" name="object 8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4467859"/>
            <a:ext cx="115062" cy="115062"/>
          </a:xfrm>
          <a:prstGeom prst="rect">
            <a:avLst/>
          </a:prstGeom>
        </p:spPr>
      </p:pic>
      <p:pic>
        <p:nvPicPr>
          <p:cNvPr id="90" name="object 9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4689601"/>
            <a:ext cx="115062" cy="115062"/>
          </a:xfrm>
          <a:prstGeom prst="rect">
            <a:avLst/>
          </a:prstGeom>
        </p:spPr>
      </p:pic>
      <p:pic>
        <p:nvPicPr>
          <p:cNvPr id="91" name="object 9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4689601"/>
            <a:ext cx="115062" cy="115062"/>
          </a:xfrm>
          <a:prstGeom prst="rect">
            <a:avLst/>
          </a:prstGeom>
        </p:spPr>
      </p:pic>
      <p:pic>
        <p:nvPicPr>
          <p:cNvPr id="92" name="object 9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4689601"/>
            <a:ext cx="115062" cy="115062"/>
          </a:xfrm>
          <a:prstGeom prst="rect">
            <a:avLst/>
          </a:prstGeom>
        </p:spPr>
      </p:pic>
      <p:pic>
        <p:nvPicPr>
          <p:cNvPr id="93" name="object 9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4689601"/>
            <a:ext cx="115316" cy="115062"/>
          </a:xfrm>
          <a:prstGeom prst="rect">
            <a:avLst/>
          </a:prstGeom>
        </p:spPr>
      </p:pic>
      <p:pic>
        <p:nvPicPr>
          <p:cNvPr id="94" name="object 9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4689601"/>
            <a:ext cx="115062" cy="115062"/>
          </a:xfrm>
          <a:prstGeom prst="rect">
            <a:avLst/>
          </a:prstGeom>
        </p:spPr>
      </p:pic>
      <p:pic>
        <p:nvPicPr>
          <p:cNvPr id="95" name="object 9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4689601"/>
            <a:ext cx="115062" cy="115062"/>
          </a:xfrm>
          <a:prstGeom prst="rect">
            <a:avLst/>
          </a:prstGeom>
        </p:spPr>
      </p:pic>
      <p:sp>
        <p:nvSpPr>
          <p:cNvPr id="96" name="object 96" descr=""/>
          <p:cNvSpPr/>
          <p:nvPr/>
        </p:nvSpPr>
        <p:spPr>
          <a:xfrm>
            <a:off x="2129282" y="491667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2445511" y="491667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2761742" y="491667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3077972" y="4916677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0" name="object 10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4912105"/>
            <a:ext cx="115062" cy="115062"/>
          </a:xfrm>
          <a:prstGeom prst="rect">
            <a:avLst/>
          </a:prstGeom>
        </p:spPr>
      </p:pic>
      <p:pic>
        <p:nvPicPr>
          <p:cNvPr id="101" name="object 10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4912105"/>
            <a:ext cx="115062" cy="115062"/>
          </a:xfrm>
          <a:prstGeom prst="rect">
            <a:avLst/>
          </a:prstGeom>
        </p:spPr>
      </p:pic>
      <p:sp>
        <p:nvSpPr>
          <p:cNvPr id="102" name="object 102" descr=""/>
          <p:cNvSpPr/>
          <p:nvPr/>
        </p:nvSpPr>
        <p:spPr>
          <a:xfrm>
            <a:off x="2129282" y="5139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2445511" y="5139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/>
          <p:nvPr/>
        </p:nvSpPr>
        <p:spPr>
          <a:xfrm>
            <a:off x="2761742" y="513918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/>
          <p:nvPr/>
        </p:nvSpPr>
        <p:spPr>
          <a:xfrm>
            <a:off x="3077972" y="5139181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6" name="object 10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5134609"/>
            <a:ext cx="115062" cy="115062"/>
          </a:xfrm>
          <a:prstGeom prst="rect">
            <a:avLst/>
          </a:prstGeom>
        </p:spPr>
      </p:pic>
      <p:pic>
        <p:nvPicPr>
          <p:cNvPr id="107" name="object 10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5134609"/>
            <a:ext cx="115062" cy="115062"/>
          </a:xfrm>
          <a:prstGeom prst="rect">
            <a:avLst/>
          </a:prstGeom>
        </p:spPr>
      </p:pic>
      <p:pic>
        <p:nvPicPr>
          <p:cNvPr id="108" name="object 10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5356605"/>
            <a:ext cx="115062" cy="115062"/>
          </a:xfrm>
          <a:prstGeom prst="rect">
            <a:avLst/>
          </a:prstGeom>
        </p:spPr>
      </p:pic>
      <p:pic>
        <p:nvPicPr>
          <p:cNvPr id="109" name="object 10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5356605"/>
            <a:ext cx="115062" cy="115062"/>
          </a:xfrm>
          <a:prstGeom prst="rect">
            <a:avLst/>
          </a:prstGeom>
        </p:spPr>
      </p:pic>
      <p:pic>
        <p:nvPicPr>
          <p:cNvPr id="110" name="object 1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5356605"/>
            <a:ext cx="115062" cy="115062"/>
          </a:xfrm>
          <a:prstGeom prst="rect">
            <a:avLst/>
          </a:prstGeom>
        </p:spPr>
      </p:pic>
      <p:pic>
        <p:nvPicPr>
          <p:cNvPr id="111" name="object 1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5356605"/>
            <a:ext cx="115316" cy="115062"/>
          </a:xfrm>
          <a:prstGeom prst="rect">
            <a:avLst/>
          </a:prstGeom>
        </p:spPr>
      </p:pic>
      <p:pic>
        <p:nvPicPr>
          <p:cNvPr id="112" name="object 1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5356605"/>
            <a:ext cx="115062" cy="115062"/>
          </a:xfrm>
          <a:prstGeom prst="rect">
            <a:avLst/>
          </a:prstGeom>
        </p:spPr>
      </p:pic>
      <p:pic>
        <p:nvPicPr>
          <p:cNvPr id="113" name="object 1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5356605"/>
            <a:ext cx="115062" cy="115062"/>
          </a:xfrm>
          <a:prstGeom prst="rect">
            <a:avLst/>
          </a:prstGeom>
        </p:spPr>
      </p:pic>
      <p:pic>
        <p:nvPicPr>
          <p:cNvPr id="114" name="object 1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710" y="5579109"/>
            <a:ext cx="115062" cy="115062"/>
          </a:xfrm>
          <a:prstGeom prst="rect">
            <a:avLst/>
          </a:prstGeom>
        </p:spPr>
      </p:pic>
      <p:pic>
        <p:nvPicPr>
          <p:cNvPr id="115" name="object 1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0939" y="5579109"/>
            <a:ext cx="115062" cy="115062"/>
          </a:xfrm>
          <a:prstGeom prst="rect">
            <a:avLst/>
          </a:prstGeom>
        </p:spPr>
      </p:pic>
      <p:pic>
        <p:nvPicPr>
          <p:cNvPr id="116" name="object 1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170" y="5579109"/>
            <a:ext cx="115062" cy="115062"/>
          </a:xfrm>
          <a:prstGeom prst="rect">
            <a:avLst/>
          </a:prstGeom>
        </p:spPr>
      </p:pic>
      <p:pic>
        <p:nvPicPr>
          <p:cNvPr id="117" name="object 11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3400" y="5579109"/>
            <a:ext cx="115316" cy="115062"/>
          </a:xfrm>
          <a:prstGeom prst="rect">
            <a:avLst/>
          </a:prstGeom>
        </p:spPr>
      </p:pic>
      <p:pic>
        <p:nvPicPr>
          <p:cNvPr id="118" name="object 1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9884" y="5579109"/>
            <a:ext cx="115062" cy="115062"/>
          </a:xfrm>
          <a:prstGeom prst="rect">
            <a:avLst/>
          </a:prstGeom>
        </p:spPr>
      </p:pic>
      <p:pic>
        <p:nvPicPr>
          <p:cNvPr id="119" name="object 11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146" y="5579109"/>
            <a:ext cx="115062" cy="115062"/>
          </a:xfrm>
          <a:prstGeom prst="rect">
            <a:avLst/>
          </a:prstGeom>
        </p:spPr>
      </p:pic>
      <p:sp>
        <p:nvSpPr>
          <p:cNvPr id="120" name="object 120" descr=""/>
          <p:cNvSpPr/>
          <p:nvPr/>
        </p:nvSpPr>
        <p:spPr>
          <a:xfrm>
            <a:off x="2129282" y="580618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 descr=""/>
          <p:cNvSpPr/>
          <p:nvPr/>
        </p:nvSpPr>
        <p:spPr>
          <a:xfrm>
            <a:off x="2445511" y="580618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/>
          <p:nvPr/>
        </p:nvSpPr>
        <p:spPr>
          <a:xfrm>
            <a:off x="2761742" y="580618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 descr=""/>
          <p:cNvSpPr/>
          <p:nvPr/>
        </p:nvSpPr>
        <p:spPr>
          <a:xfrm>
            <a:off x="3077972" y="5806185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4" name="object 1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5801613"/>
            <a:ext cx="115062" cy="115062"/>
          </a:xfrm>
          <a:prstGeom prst="rect">
            <a:avLst/>
          </a:prstGeom>
        </p:spPr>
      </p:pic>
      <p:pic>
        <p:nvPicPr>
          <p:cNvPr id="125" name="object 1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5801613"/>
            <a:ext cx="115062" cy="115062"/>
          </a:xfrm>
          <a:prstGeom prst="rect">
            <a:avLst/>
          </a:prstGeom>
        </p:spPr>
      </p:pic>
      <p:sp>
        <p:nvSpPr>
          <p:cNvPr id="126" name="object 126" descr=""/>
          <p:cNvSpPr/>
          <p:nvPr/>
        </p:nvSpPr>
        <p:spPr>
          <a:xfrm>
            <a:off x="2129282" y="602792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 descr=""/>
          <p:cNvSpPr/>
          <p:nvPr/>
        </p:nvSpPr>
        <p:spPr>
          <a:xfrm>
            <a:off x="2445511" y="602792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 descr=""/>
          <p:cNvSpPr/>
          <p:nvPr/>
        </p:nvSpPr>
        <p:spPr>
          <a:xfrm>
            <a:off x="2761742" y="602792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 descr=""/>
          <p:cNvSpPr/>
          <p:nvPr/>
        </p:nvSpPr>
        <p:spPr>
          <a:xfrm>
            <a:off x="3077972" y="6027927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0" name="object 13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6023355"/>
            <a:ext cx="115062" cy="115062"/>
          </a:xfrm>
          <a:prstGeom prst="rect">
            <a:avLst/>
          </a:prstGeom>
        </p:spPr>
      </p:pic>
      <p:pic>
        <p:nvPicPr>
          <p:cNvPr id="131" name="object 1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6023355"/>
            <a:ext cx="115062" cy="115062"/>
          </a:xfrm>
          <a:prstGeom prst="rect">
            <a:avLst/>
          </a:prstGeom>
        </p:spPr>
      </p:pic>
      <p:sp>
        <p:nvSpPr>
          <p:cNvPr id="132" name="object 132" descr=""/>
          <p:cNvSpPr/>
          <p:nvPr/>
        </p:nvSpPr>
        <p:spPr>
          <a:xfrm>
            <a:off x="2129282" y="625043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2445511" y="625043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2761742" y="6250431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3077972" y="6250431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6" name="object 13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9884" y="6245859"/>
            <a:ext cx="115062" cy="115062"/>
          </a:xfrm>
          <a:prstGeom prst="rect">
            <a:avLst/>
          </a:prstGeom>
        </p:spPr>
      </p:pic>
      <p:pic>
        <p:nvPicPr>
          <p:cNvPr id="137" name="object 13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146" y="6245859"/>
            <a:ext cx="115062" cy="115062"/>
          </a:xfrm>
          <a:prstGeom prst="rect">
            <a:avLst/>
          </a:prstGeom>
        </p:spPr>
      </p:pic>
      <p:pic>
        <p:nvPicPr>
          <p:cNvPr id="138" name="object 13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6468363"/>
            <a:ext cx="115062" cy="115062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6468363"/>
            <a:ext cx="115062" cy="115062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6468363"/>
            <a:ext cx="115062" cy="115062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6468363"/>
            <a:ext cx="115316" cy="115062"/>
          </a:xfrm>
          <a:prstGeom prst="rect">
            <a:avLst/>
          </a:prstGeom>
        </p:spPr>
      </p:pic>
      <p:pic>
        <p:nvPicPr>
          <p:cNvPr id="142" name="object 14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6468363"/>
            <a:ext cx="115062" cy="115062"/>
          </a:xfrm>
          <a:prstGeom prst="rect">
            <a:avLst/>
          </a:prstGeom>
        </p:spPr>
      </p:pic>
      <p:pic>
        <p:nvPicPr>
          <p:cNvPr id="143" name="object 14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6468363"/>
            <a:ext cx="115062" cy="115062"/>
          </a:xfrm>
          <a:prstGeom prst="rect">
            <a:avLst/>
          </a:prstGeom>
        </p:spPr>
      </p:pic>
      <p:pic>
        <p:nvPicPr>
          <p:cNvPr id="144" name="object 14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6690105"/>
            <a:ext cx="115062" cy="115062"/>
          </a:xfrm>
          <a:prstGeom prst="rect">
            <a:avLst/>
          </a:prstGeom>
        </p:spPr>
      </p:pic>
      <p:pic>
        <p:nvPicPr>
          <p:cNvPr id="145" name="object 14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6690105"/>
            <a:ext cx="115062" cy="115062"/>
          </a:xfrm>
          <a:prstGeom prst="rect">
            <a:avLst/>
          </a:prstGeom>
        </p:spPr>
      </p:pic>
      <p:pic>
        <p:nvPicPr>
          <p:cNvPr id="146" name="object 14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6690105"/>
            <a:ext cx="115062" cy="115062"/>
          </a:xfrm>
          <a:prstGeom prst="rect">
            <a:avLst/>
          </a:prstGeom>
        </p:spPr>
      </p:pic>
      <p:pic>
        <p:nvPicPr>
          <p:cNvPr id="147" name="object 14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6690105"/>
            <a:ext cx="115316" cy="115062"/>
          </a:xfrm>
          <a:prstGeom prst="rect">
            <a:avLst/>
          </a:prstGeom>
        </p:spPr>
      </p:pic>
      <p:pic>
        <p:nvPicPr>
          <p:cNvPr id="148" name="object 14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6690105"/>
            <a:ext cx="115062" cy="115062"/>
          </a:xfrm>
          <a:prstGeom prst="rect">
            <a:avLst/>
          </a:prstGeom>
        </p:spPr>
      </p:pic>
      <p:pic>
        <p:nvPicPr>
          <p:cNvPr id="149" name="object 14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6690105"/>
            <a:ext cx="115062" cy="115062"/>
          </a:xfrm>
          <a:prstGeom prst="rect">
            <a:avLst/>
          </a:prstGeom>
        </p:spPr>
      </p:pic>
      <p:sp>
        <p:nvSpPr>
          <p:cNvPr id="150" name="object 150" descr=""/>
          <p:cNvSpPr/>
          <p:nvPr/>
        </p:nvSpPr>
        <p:spPr>
          <a:xfrm>
            <a:off x="2129282" y="694309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2445511" y="694309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2761742" y="694309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3077972" y="6943090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3394455" y="694309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3966717" y="694309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2129282" y="719150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2445511" y="719150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2761742" y="719150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3077972" y="7191502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 descr=""/>
          <p:cNvSpPr/>
          <p:nvPr/>
        </p:nvSpPr>
        <p:spPr>
          <a:xfrm>
            <a:off x="3394455" y="719150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7"/>
                </a:moveTo>
                <a:lnTo>
                  <a:pt x="105917" y="105917"/>
                </a:lnTo>
                <a:lnTo>
                  <a:pt x="105917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 descr=""/>
          <p:cNvSpPr/>
          <p:nvPr/>
        </p:nvSpPr>
        <p:spPr>
          <a:xfrm>
            <a:off x="3966717" y="719150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7"/>
                </a:moveTo>
                <a:lnTo>
                  <a:pt x="105917" y="105917"/>
                </a:lnTo>
                <a:lnTo>
                  <a:pt x="105917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 descr=""/>
          <p:cNvSpPr/>
          <p:nvPr/>
        </p:nvSpPr>
        <p:spPr>
          <a:xfrm>
            <a:off x="2129282" y="74140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 descr=""/>
          <p:cNvSpPr/>
          <p:nvPr/>
        </p:nvSpPr>
        <p:spPr>
          <a:xfrm>
            <a:off x="2445511" y="74140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 descr=""/>
          <p:cNvSpPr/>
          <p:nvPr/>
        </p:nvSpPr>
        <p:spPr>
          <a:xfrm>
            <a:off x="2761742" y="74140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 descr=""/>
          <p:cNvSpPr/>
          <p:nvPr/>
        </p:nvSpPr>
        <p:spPr>
          <a:xfrm>
            <a:off x="3077972" y="7414005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 descr=""/>
          <p:cNvSpPr/>
          <p:nvPr/>
        </p:nvSpPr>
        <p:spPr>
          <a:xfrm>
            <a:off x="3394455" y="74140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7"/>
                </a:moveTo>
                <a:lnTo>
                  <a:pt x="105917" y="105917"/>
                </a:lnTo>
                <a:lnTo>
                  <a:pt x="105917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3966717" y="74140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7"/>
                </a:moveTo>
                <a:lnTo>
                  <a:pt x="105917" y="105917"/>
                </a:lnTo>
                <a:lnTo>
                  <a:pt x="105917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2129282" y="763574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 descr=""/>
          <p:cNvSpPr/>
          <p:nvPr/>
        </p:nvSpPr>
        <p:spPr>
          <a:xfrm>
            <a:off x="2445511" y="763574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 descr=""/>
          <p:cNvSpPr/>
          <p:nvPr/>
        </p:nvSpPr>
        <p:spPr>
          <a:xfrm>
            <a:off x="2761742" y="763574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8"/>
                </a:moveTo>
                <a:lnTo>
                  <a:pt x="105918" y="105918"/>
                </a:lnTo>
                <a:lnTo>
                  <a:pt x="105918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 descr=""/>
          <p:cNvSpPr/>
          <p:nvPr/>
        </p:nvSpPr>
        <p:spPr>
          <a:xfrm>
            <a:off x="3077972" y="7635747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8"/>
                </a:moveTo>
                <a:lnTo>
                  <a:pt x="106172" y="105918"/>
                </a:lnTo>
                <a:lnTo>
                  <a:pt x="106172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 descr=""/>
          <p:cNvSpPr/>
          <p:nvPr/>
        </p:nvSpPr>
        <p:spPr>
          <a:xfrm>
            <a:off x="3394455" y="763574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 descr=""/>
          <p:cNvSpPr/>
          <p:nvPr/>
        </p:nvSpPr>
        <p:spPr>
          <a:xfrm>
            <a:off x="3966717" y="7635747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0" y="105918"/>
                </a:moveTo>
                <a:lnTo>
                  <a:pt x="105917" y="105918"/>
                </a:lnTo>
                <a:lnTo>
                  <a:pt x="105917" y="0"/>
                </a:lnTo>
                <a:lnTo>
                  <a:pt x="0" y="0"/>
                </a:lnTo>
                <a:lnTo>
                  <a:pt x="0" y="1059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/>
          <p:nvPr/>
        </p:nvSpPr>
        <p:spPr>
          <a:xfrm>
            <a:off x="2129282" y="785825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 descr=""/>
          <p:cNvSpPr/>
          <p:nvPr/>
        </p:nvSpPr>
        <p:spPr>
          <a:xfrm>
            <a:off x="2445511" y="785825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 descr=""/>
          <p:cNvSpPr/>
          <p:nvPr/>
        </p:nvSpPr>
        <p:spPr>
          <a:xfrm>
            <a:off x="2761742" y="7858252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/>
          <p:nvPr/>
        </p:nvSpPr>
        <p:spPr>
          <a:xfrm>
            <a:off x="3077972" y="7858252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78" name="object 17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7853679"/>
            <a:ext cx="115062" cy="115062"/>
          </a:xfrm>
          <a:prstGeom prst="rect">
            <a:avLst/>
          </a:prstGeom>
        </p:spPr>
      </p:pic>
      <p:pic>
        <p:nvPicPr>
          <p:cNvPr id="179" name="object 17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7853679"/>
            <a:ext cx="115062" cy="115062"/>
          </a:xfrm>
          <a:prstGeom prst="rect">
            <a:avLst/>
          </a:prstGeom>
        </p:spPr>
      </p:pic>
      <p:sp>
        <p:nvSpPr>
          <p:cNvPr id="180" name="object 180" descr=""/>
          <p:cNvSpPr/>
          <p:nvPr/>
        </p:nvSpPr>
        <p:spPr>
          <a:xfrm>
            <a:off x="2129282" y="808075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/>
          <p:nvPr/>
        </p:nvSpPr>
        <p:spPr>
          <a:xfrm>
            <a:off x="2445511" y="808075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/>
          <p:nvPr/>
        </p:nvSpPr>
        <p:spPr>
          <a:xfrm>
            <a:off x="2761742" y="808075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/>
          <p:nvPr/>
        </p:nvSpPr>
        <p:spPr>
          <a:xfrm>
            <a:off x="3077972" y="8080755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4" name="object 18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8076183"/>
            <a:ext cx="115062" cy="115062"/>
          </a:xfrm>
          <a:prstGeom prst="rect">
            <a:avLst/>
          </a:prstGeom>
        </p:spPr>
      </p:pic>
      <p:pic>
        <p:nvPicPr>
          <p:cNvPr id="185" name="object 18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8076183"/>
            <a:ext cx="115062" cy="115062"/>
          </a:xfrm>
          <a:prstGeom prst="rect">
            <a:avLst/>
          </a:prstGeom>
        </p:spPr>
      </p:pic>
      <p:pic>
        <p:nvPicPr>
          <p:cNvPr id="186" name="object 18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8297926"/>
            <a:ext cx="115062" cy="115062"/>
          </a:xfrm>
          <a:prstGeom prst="rect">
            <a:avLst/>
          </a:prstGeom>
        </p:spPr>
      </p:pic>
      <p:pic>
        <p:nvPicPr>
          <p:cNvPr id="187" name="object 18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8297926"/>
            <a:ext cx="115062" cy="115062"/>
          </a:xfrm>
          <a:prstGeom prst="rect">
            <a:avLst/>
          </a:prstGeom>
        </p:spPr>
      </p:pic>
      <p:pic>
        <p:nvPicPr>
          <p:cNvPr id="188" name="object 18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8297926"/>
            <a:ext cx="115062" cy="115062"/>
          </a:xfrm>
          <a:prstGeom prst="rect">
            <a:avLst/>
          </a:prstGeom>
        </p:spPr>
      </p:pic>
      <p:pic>
        <p:nvPicPr>
          <p:cNvPr id="189" name="object 18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8297926"/>
            <a:ext cx="115316" cy="115062"/>
          </a:xfrm>
          <a:prstGeom prst="rect">
            <a:avLst/>
          </a:prstGeom>
        </p:spPr>
      </p:pic>
      <p:pic>
        <p:nvPicPr>
          <p:cNvPr id="190" name="object 19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8297926"/>
            <a:ext cx="115062" cy="115062"/>
          </a:xfrm>
          <a:prstGeom prst="rect">
            <a:avLst/>
          </a:prstGeom>
        </p:spPr>
      </p:pic>
      <p:pic>
        <p:nvPicPr>
          <p:cNvPr id="191" name="object 19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8297926"/>
            <a:ext cx="115062" cy="115062"/>
          </a:xfrm>
          <a:prstGeom prst="rect">
            <a:avLst/>
          </a:prstGeom>
        </p:spPr>
      </p:pic>
      <p:pic>
        <p:nvPicPr>
          <p:cNvPr id="192" name="object 19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4710" y="8520429"/>
            <a:ext cx="115062" cy="115062"/>
          </a:xfrm>
          <a:prstGeom prst="rect">
            <a:avLst/>
          </a:prstGeom>
        </p:spPr>
      </p:pic>
      <p:pic>
        <p:nvPicPr>
          <p:cNvPr id="193" name="object 19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0939" y="8520429"/>
            <a:ext cx="115062" cy="115062"/>
          </a:xfrm>
          <a:prstGeom prst="rect">
            <a:avLst/>
          </a:prstGeom>
        </p:spPr>
      </p:pic>
      <p:pic>
        <p:nvPicPr>
          <p:cNvPr id="194" name="object 19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57170" y="8520429"/>
            <a:ext cx="115062" cy="115062"/>
          </a:xfrm>
          <a:prstGeom prst="rect">
            <a:avLst/>
          </a:prstGeom>
        </p:spPr>
      </p:pic>
      <p:pic>
        <p:nvPicPr>
          <p:cNvPr id="195" name="object 19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3400" y="8520429"/>
            <a:ext cx="115316" cy="115062"/>
          </a:xfrm>
          <a:prstGeom prst="rect">
            <a:avLst/>
          </a:prstGeom>
        </p:spPr>
      </p:pic>
      <p:pic>
        <p:nvPicPr>
          <p:cNvPr id="196" name="object 19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8520429"/>
            <a:ext cx="115062" cy="115062"/>
          </a:xfrm>
          <a:prstGeom prst="rect">
            <a:avLst/>
          </a:prstGeom>
        </p:spPr>
      </p:pic>
      <p:pic>
        <p:nvPicPr>
          <p:cNvPr id="197" name="object 19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8520429"/>
            <a:ext cx="115062" cy="115062"/>
          </a:xfrm>
          <a:prstGeom prst="rect">
            <a:avLst/>
          </a:prstGeom>
        </p:spPr>
      </p:pic>
      <p:sp>
        <p:nvSpPr>
          <p:cNvPr id="198" name="object 198" descr=""/>
          <p:cNvSpPr/>
          <p:nvPr/>
        </p:nvSpPr>
        <p:spPr>
          <a:xfrm>
            <a:off x="2129282" y="87475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 descr=""/>
          <p:cNvSpPr/>
          <p:nvPr/>
        </p:nvSpPr>
        <p:spPr>
          <a:xfrm>
            <a:off x="2445511" y="87475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 descr=""/>
          <p:cNvSpPr/>
          <p:nvPr/>
        </p:nvSpPr>
        <p:spPr>
          <a:xfrm>
            <a:off x="2761742" y="8747505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5">
                <a:moveTo>
                  <a:pt x="0" y="105917"/>
                </a:moveTo>
                <a:lnTo>
                  <a:pt x="105918" y="105917"/>
                </a:lnTo>
                <a:lnTo>
                  <a:pt x="105918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 descr=""/>
          <p:cNvSpPr/>
          <p:nvPr/>
        </p:nvSpPr>
        <p:spPr>
          <a:xfrm>
            <a:off x="3077972" y="8747505"/>
            <a:ext cx="106680" cy="106045"/>
          </a:xfrm>
          <a:custGeom>
            <a:avLst/>
            <a:gdLst/>
            <a:ahLst/>
            <a:cxnLst/>
            <a:rect l="l" t="t" r="r" b="b"/>
            <a:pathLst>
              <a:path w="106680" h="106045">
                <a:moveTo>
                  <a:pt x="0" y="105917"/>
                </a:moveTo>
                <a:lnTo>
                  <a:pt x="106172" y="105917"/>
                </a:lnTo>
                <a:lnTo>
                  <a:pt x="106172" y="0"/>
                </a:lnTo>
                <a:lnTo>
                  <a:pt x="0" y="0"/>
                </a:lnTo>
                <a:lnTo>
                  <a:pt x="0" y="10591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2" name="object 20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89884" y="8742933"/>
            <a:ext cx="115062" cy="115062"/>
          </a:xfrm>
          <a:prstGeom prst="rect">
            <a:avLst/>
          </a:prstGeom>
        </p:spPr>
      </p:pic>
      <p:pic>
        <p:nvPicPr>
          <p:cNvPr id="203" name="object 20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2146" y="8742933"/>
            <a:ext cx="115062" cy="115062"/>
          </a:xfrm>
          <a:prstGeom prst="rect">
            <a:avLst/>
          </a:prstGeom>
        </p:spPr>
      </p:pic>
      <p:sp>
        <p:nvSpPr>
          <p:cNvPr id="204" name="object 204" descr=""/>
          <p:cNvSpPr txBox="1"/>
          <p:nvPr/>
        </p:nvSpPr>
        <p:spPr>
          <a:xfrm>
            <a:off x="993139" y="8926321"/>
            <a:ext cx="14084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34.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 Copia_Seguridad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05" name="object 20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8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348361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supervisado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departamento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pruebas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restauración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 spc="-10">
                <a:latin typeface="Cambria"/>
                <a:cs typeface="Cambria"/>
              </a:rPr>
              <a:t>permitan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correctamente.</a:t>
            </a: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formato,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cinta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dispositivo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almacenamiento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local.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469900">
              <a:lnSpc>
                <a:spcPct val="100000"/>
              </a:lnSpc>
              <a:spcBef>
                <a:spcPts val="985"/>
              </a:spcBef>
              <a:tabLst>
                <a:tab pos="1362710" algn="l"/>
              </a:tabLst>
            </a:pP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8.7.16.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	Desarrollo</a:t>
            </a:r>
            <a:r>
              <a:rPr dirty="0" sz="1200" spc="-15" b="1">
                <a:solidFill>
                  <a:srgbClr val="4F81BC"/>
                </a:solidFill>
                <a:latin typeface="Cambria"/>
                <a:cs typeface="Cambria"/>
              </a:rPr>
              <a:t> </a:t>
            </a:r>
            <a:r>
              <a:rPr dirty="0" sz="1200" b="1">
                <a:solidFill>
                  <a:srgbClr val="4F81BC"/>
                </a:solidFill>
                <a:latin typeface="Cambria"/>
                <a:cs typeface="Cambria"/>
              </a:rPr>
              <a:t>del</a:t>
            </a:r>
            <a:r>
              <a:rPr dirty="0" sz="1200" spc="-10" b="1">
                <a:solidFill>
                  <a:srgbClr val="4F81BC"/>
                </a:solidFill>
                <a:latin typeface="Cambria"/>
                <a:cs typeface="Cambria"/>
              </a:rPr>
              <a:t> informe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Éste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último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tratará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analizados.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procederá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exigidas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requisitos.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5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produzcan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diferencias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requerido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encuentren </a:t>
            </a:r>
            <a:r>
              <a:rPr dirty="0" sz="1100">
                <a:latin typeface="Cambria"/>
                <a:cs typeface="Cambria"/>
              </a:rPr>
              <a:t>evidencias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estén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cometiendo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errores,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desglosarán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detallarán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buscando posibles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soluciones.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Juntando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 anteriores, se presentarán en un informe con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encontradas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soluciones.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entregará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Dirección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 algn="just" marL="3987165">
              <a:lnSpc>
                <a:spcPts val="1250"/>
              </a:lnSpc>
            </a:pPr>
            <a:r>
              <a:rPr dirty="0" sz="1100">
                <a:latin typeface="Cambria"/>
                <a:cs typeface="Cambria"/>
              </a:rPr>
              <a:t>(Enrique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Castillo,</a:t>
            </a:r>
            <a:r>
              <a:rPr dirty="0" sz="1100" spc="-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2009)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80363"/>
            <a:ext cx="5420360" cy="2330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</a:tabLst>
            </a:pP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17.10.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	Control</a:t>
            </a:r>
            <a:r>
              <a:rPr dirty="0" sz="1000" spc="-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de Red</a:t>
            </a:r>
            <a:r>
              <a:rPr dirty="0" sz="1000" spc="-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por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Usuario</a:t>
            </a:r>
            <a:r>
              <a:rPr dirty="0" sz="1000" spc="-10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.......................................................................................101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17.11.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	Seguridad</a:t>
            </a:r>
            <a:r>
              <a:rPr dirty="0" sz="1000" spc="-3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en</a:t>
            </a:r>
            <a:r>
              <a:rPr dirty="0" sz="1000" spc="-2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Dispositivos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 Móviles</a:t>
            </a:r>
            <a:r>
              <a:rPr dirty="0" sz="1000" spc="-4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...........................................................................101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17.12.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	Alta</a:t>
            </a:r>
            <a:r>
              <a:rPr dirty="0" sz="1000" spc="8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de</a:t>
            </a:r>
            <a:r>
              <a:rPr dirty="0" sz="1000" spc="8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Incidencias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2" action="ppaction://hlinksldjump"/>
              </a:rPr>
              <a:t>.....................................................................................................101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Cambria"/>
                <a:cs typeface="Cambria"/>
                <a:hlinkClick r:id="rId3" action="ppaction://hlinksldjump"/>
              </a:rPr>
              <a:t>18.</a:t>
            </a:r>
            <a:r>
              <a:rPr dirty="0" sz="1000" spc="285" b="1">
                <a:latin typeface="Cambria"/>
                <a:cs typeface="Cambria"/>
                <a:hlinkClick r:id="rId3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Anexo</a:t>
            </a:r>
            <a:r>
              <a:rPr dirty="0" sz="1000" spc="1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III.</a:t>
            </a:r>
            <a:r>
              <a:rPr dirty="0" sz="1000" spc="1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Aplicación</a:t>
            </a:r>
            <a:r>
              <a:rPr dirty="0" sz="1000" spc="1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Cuestionario</a:t>
            </a:r>
            <a:r>
              <a:rPr dirty="0" sz="1000" spc="-10" b="1">
                <a:latin typeface="Calibri"/>
                <a:cs typeface="Calibri"/>
                <a:hlinkClick r:id="rId3" action="ppaction://hlinksldjump"/>
              </a:rPr>
              <a:t>.....................................................................................103</a:t>
            </a:r>
            <a:endParaRPr sz="1000">
              <a:latin typeface="Calibri"/>
              <a:cs typeface="Calibri"/>
            </a:endParaRPr>
          </a:p>
          <a:p>
            <a:pPr algn="just" marL="12700" marR="5080">
              <a:lnSpc>
                <a:spcPct val="201700"/>
              </a:lnSpc>
              <a:spcBef>
                <a:spcPts val="5"/>
              </a:spcBef>
            </a:pPr>
            <a:r>
              <a:rPr dirty="0" sz="1000" b="1">
                <a:latin typeface="Cambria"/>
                <a:cs typeface="Cambria"/>
                <a:hlinkClick r:id="rId4" action="ppaction://hlinksldjump"/>
              </a:rPr>
              <a:t>19.</a:t>
            </a:r>
            <a:r>
              <a:rPr dirty="0" sz="1000" spc="245" b="1">
                <a:latin typeface="Cambria"/>
                <a:cs typeface="Cambria"/>
                <a:hlinkClick r:id="rId4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Anexo IV.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Reportes</a:t>
            </a:r>
            <a:r>
              <a:rPr dirty="0" sz="1000" spc="-1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con</a:t>
            </a:r>
            <a:r>
              <a:rPr dirty="0" sz="1000" spc="-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herramientas</a:t>
            </a:r>
            <a:r>
              <a:rPr dirty="0" sz="1000" spc="-2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detección</a:t>
            </a:r>
            <a:r>
              <a:rPr dirty="0" sz="1000" spc="-1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de</a:t>
            </a:r>
            <a:r>
              <a:rPr dirty="0" sz="1000" spc="-1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vulnerabilidades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......................106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19.1.</a:t>
            </a:r>
            <a:r>
              <a:rPr dirty="0" sz="1000" spc="-5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Análisis</a:t>
            </a:r>
            <a:r>
              <a:rPr dirty="0" sz="1000" spc="-1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con</a:t>
            </a:r>
            <a:r>
              <a:rPr dirty="0" sz="1000" spc="2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20" b="1">
                <a:latin typeface="Cambria"/>
                <a:cs typeface="Cambria"/>
                <a:hlinkClick r:id="rId4" action="ppaction://hlinksldjump"/>
              </a:rPr>
              <a:t>MBSA</a:t>
            </a:r>
            <a:r>
              <a:rPr dirty="0" sz="1000" spc="-3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4" action="ppaction://hlinksldjump"/>
              </a:rPr>
              <a:t>...............................................................................................................106</a:t>
            </a:r>
            <a:r>
              <a:rPr dirty="0" sz="1000" spc="-10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19.2.</a:t>
            </a:r>
            <a:r>
              <a:rPr dirty="0" sz="1000" spc="-5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Análisis</a:t>
            </a:r>
            <a:r>
              <a:rPr dirty="0" sz="1000" spc="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con</a:t>
            </a:r>
            <a:r>
              <a:rPr dirty="0" sz="1000" spc="1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OpenVAS </a:t>
            </a:r>
            <a:r>
              <a:rPr dirty="0" sz="1000" spc="-10" b="1">
                <a:latin typeface="Calibri"/>
                <a:cs typeface="Calibri"/>
                <a:hlinkClick r:id="rId5" action="ppaction://hlinksldjump"/>
              </a:rPr>
              <a:t>.........................................................................................................124</a:t>
            </a:r>
            <a:r>
              <a:rPr dirty="0" sz="1000" spc="200" b="1">
                <a:latin typeface="Calibri"/>
                <a:cs typeface="Calibri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20.</a:t>
            </a:r>
            <a:r>
              <a:rPr dirty="0" sz="1000" spc="290" b="1">
                <a:latin typeface="Cambria"/>
                <a:cs typeface="Cambria"/>
                <a:hlinkClick r:id="rId6" action="ppaction://hlinksldjump"/>
              </a:rPr>
              <a:t> 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Anexo</a:t>
            </a:r>
            <a:r>
              <a:rPr dirty="0" sz="1000" spc="1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V.</a:t>
            </a:r>
            <a:r>
              <a:rPr dirty="0" sz="1000" spc="1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Casos</a:t>
            </a:r>
            <a:r>
              <a:rPr dirty="0" sz="1000" spc="1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prácticos</a:t>
            </a:r>
            <a:r>
              <a:rPr dirty="0" sz="1000" spc="5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10" b="1">
                <a:latin typeface="Calibri"/>
                <a:cs typeface="Calibri"/>
                <a:hlinkClick r:id="rId6" action="ppaction://hlinksldjump"/>
              </a:rPr>
              <a:t>....................................................................................................167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5689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50" i="1">
                <a:solidFill>
                  <a:srgbClr val="1F487C"/>
                </a:solidFill>
                <a:latin typeface="Cambria"/>
                <a:cs typeface="Cambria"/>
              </a:rPr>
              <a:t>9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79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8839"/>
            <a:ext cx="25152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9.</a:t>
            </a:r>
            <a:r>
              <a:rPr dirty="0" sz="1400" spc="459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Auditoría</a:t>
            </a:r>
            <a:r>
              <a:rPr dirty="0" sz="1400" spc="8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sobre</a:t>
            </a:r>
            <a:r>
              <a:rPr dirty="0" sz="1400" spc="9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Aplicaciones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295146" y="1505203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9.1.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968754" y="1505203"/>
            <a:ext cx="102361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Introducción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8069" y="2027427"/>
            <a:ext cx="5425440" cy="6838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 indent="450215">
              <a:lnSpc>
                <a:spcPct val="97600"/>
              </a:lnSpc>
              <a:spcBef>
                <a:spcPts val="130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eficiencia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técnica,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diversos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(cantidad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memoria)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utilizan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programas,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confiabilidad,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optimizarlos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tienen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organización.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95146" y="3172713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9.2.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968754" y="3172713"/>
            <a:ext cx="58991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Ámbito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68069" y="3694683"/>
            <a:ext cx="5424805" cy="52070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Tiene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profundidad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informática,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evalúa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 informáticos.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95146" y="4676901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9.3.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68754" y="4676901"/>
            <a:ext cx="2403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Características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5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aplicación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68069" y="5198363"/>
            <a:ext cx="5422265" cy="68453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definirse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características</a:t>
            </a:r>
            <a:r>
              <a:rPr dirty="0" sz="1100" spc="5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50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desarrollan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llevarlas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analizará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conveniencia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coste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comprobará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terminado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requerimientos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inicialmente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pedidos.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95146" y="6344411"/>
            <a:ext cx="30226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9.4.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968754" y="6344411"/>
            <a:ext cx="1821814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Manejo</a:t>
            </a:r>
            <a:r>
              <a:rPr dirty="0" sz="1300" spc="2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aplicación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68069" y="6866381"/>
            <a:ext cx="5427345" cy="232219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635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lograr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eficiente,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realicen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poseer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profundos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operativos,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administración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lenguajes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usados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programas. Asimismo,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comenzar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documentación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mismo.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adecuada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necesita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 estén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trabajando </a:t>
            </a:r>
            <a:r>
              <a:rPr dirty="0" sz="1100">
                <a:latin typeface="Cambria"/>
                <a:cs typeface="Cambria"/>
              </a:rPr>
              <a:t>correctamente,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obtengan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resultados</a:t>
            </a:r>
            <a:r>
              <a:rPr dirty="0" sz="1100" spc="-10">
                <a:latin typeface="Cambria"/>
                <a:cs typeface="Cambria"/>
              </a:rPr>
              <a:t> requeridos,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cambiar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cambiarán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posiblemente</a:t>
            </a:r>
            <a:r>
              <a:rPr dirty="0" sz="1100" spc="2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programas.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Sería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absurdo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intentar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optimizar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está </a:t>
            </a:r>
            <a:r>
              <a:rPr dirty="0" sz="1100" spc="-10">
                <a:latin typeface="Cambria"/>
                <a:cs typeface="Cambria"/>
              </a:rPr>
              <a:t>funcionando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correctamente.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optimizar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programas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pleno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aceptación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usan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programa,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disponer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toda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documentación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detallada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total.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139192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10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10.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Bibliografía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3535" cy="789178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bibliografía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usamos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obtenemos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Internet,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obstante, añadiremos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algunos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libros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revistas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consultado.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 marR="3954145">
              <a:lnSpc>
                <a:spcPts val="1290"/>
              </a:lnSpc>
              <a:spcBef>
                <a:spcPts val="1050"/>
              </a:spcBef>
            </a:pPr>
            <a:r>
              <a:rPr dirty="0" sz="1100" spc="-10">
                <a:latin typeface="Cambria"/>
                <a:cs typeface="Cambria"/>
              </a:rPr>
              <a:t>Google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/>
              </a:rPr>
              <a:t>http://www.google.com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Flu-Project.com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3"/>
              </a:rPr>
              <a:t>http://www.flu-project.com/sobre-flu/herramientas-de-auditoria-de-seguridad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327977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Universidad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Belgrano.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Argentina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4"/>
              </a:rPr>
              <a:t>http://www.ub.edu.ar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3700779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Portal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Español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5"/>
              </a:rPr>
              <a:t>http://www.iso27000.es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284670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Blog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dedicado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6"/>
              </a:rPr>
              <a:t>http://auditorinformatico.blogspot.com.es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marL="12700" marR="2854960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Noticias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7"/>
              </a:rPr>
              <a:t>http://blog.segu-info.com.ar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2959735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Agencia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Española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Protección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Datos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8"/>
              </a:rPr>
              <a:t>http://www.agpd.es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283845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Consultoría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información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9"/>
              </a:rPr>
              <a:t>http://www.audea.com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4003675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Wikipedia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0"/>
              </a:rPr>
              <a:t>http://es.wikipedia.org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3599179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Monografías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1"/>
              </a:rPr>
              <a:t>http://www.monografias.com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marL="12700" marR="3790950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Recursos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bibliográficos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2"/>
              </a:rPr>
              <a:t>http://www.slideshare.net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3501390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Análisis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riesgos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3"/>
              </a:rPr>
              <a:t>http://www.securityartwork.es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2700" marR="3561079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Análisis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riesgos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Magerit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4"/>
              </a:rPr>
              <a:t>https://www.ccn-cert.cni.es/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 spc="-10">
                <a:latin typeface="Cambria"/>
                <a:cs typeface="Cambria"/>
              </a:rPr>
              <a:t>ISACA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5"/>
              </a:rPr>
              <a:t>https://www.isaca.org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3831590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OpenVAS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16"/>
              </a:rPr>
              <a:t>http://www.openvas.org/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10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309235" cy="2813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95"/>
              </a:spcBef>
            </a:pPr>
            <a:r>
              <a:rPr dirty="0" sz="1100" spc="-20">
                <a:latin typeface="Cambria"/>
                <a:cs typeface="Cambria"/>
              </a:rPr>
              <a:t>MBSA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/>
              </a:rPr>
              <a:t>http://technet.microsoft.com/es-es/security/cc184924.aspx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3303270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 </a:t>
            </a:r>
            <a:r>
              <a:rPr dirty="0" u="sng" sz="11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3"/>
              </a:rPr>
              <a:t>http://hackmageddon.com/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mbria"/>
              <a:cs typeface="Cambria"/>
            </a:endParaRPr>
          </a:p>
          <a:p>
            <a:pPr marL="12700" marR="1100455">
              <a:lnSpc>
                <a:spcPct val="195500"/>
              </a:lnSpc>
            </a:pP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en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Acha,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1994.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Paraninfo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Física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Sergio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Lucena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Prats.</a:t>
            </a:r>
            <a:r>
              <a:rPr dirty="0" sz="1100" spc="-20">
                <a:latin typeface="Cambria"/>
                <a:cs typeface="Cambria"/>
              </a:rPr>
              <a:t> 2006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Informática: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un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enfoque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práctico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Mario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Piattini.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1997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marL="12700" marR="5080">
              <a:lnSpc>
                <a:spcPts val="1290"/>
              </a:lnSpc>
            </a:pPr>
            <a:r>
              <a:rPr dirty="0" sz="1100" i="1">
                <a:latin typeface="Cambria"/>
                <a:cs typeface="Cambria"/>
              </a:rPr>
              <a:t>Sobre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10" i="1">
                <a:latin typeface="Cambria"/>
                <a:cs typeface="Cambria"/>
              </a:rPr>
              <a:t> Auditoría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LOPD desde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10" i="1">
                <a:latin typeface="Cambria"/>
                <a:cs typeface="Cambria"/>
              </a:rPr>
              <a:t> experiencia </a:t>
            </a:r>
            <a:r>
              <a:rPr dirty="0" sz="1100" i="1">
                <a:latin typeface="Cambria"/>
                <a:cs typeface="Cambria"/>
              </a:rPr>
              <a:t>personal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profesional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10">
                <a:latin typeface="Cambria"/>
                <a:cs typeface="Cambria"/>
              </a:rPr>
              <a:t> Germán </a:t>
            </a:r>
            <a:r>
              <a:rPr dirty="0" sz="1100">
                <a:latin typeface="Cambria"/>
                <a:cs typeface="Cambria"/>
              </a:rPr>
              <a:t>Rodríguez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Ramirez.</a:t>
            </a:r>
            <a:r>
              <a:rPr dirty="0" sz="1100" spc="-20">
                <a:latin typeface="Cambria"/>
                <a:cs typeface="Cambria"/>
              </a:rPr>
              <a:t> 2009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Práctica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Bases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Datos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bajo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INFORMIX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Mª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Isabel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Romero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Fernández.</a:t>
            </a:r>
            <a:r>
              <a:rPr dirty="0" sz="1100" spc="-20">
                <a:latin typeface="Cambria"/>
                <a:cs typeface="Cambria"/>
              </a:rPr>
              <a:t> 2009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2696845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11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11.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Informe</a:t>
            </a:r>
            <a:r>
              <a:rPr dirty="0" sz="1400" spc="7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y</a:t>
            </a:r>
            <a:r>
              <a:rPr dirty="0" sz="1400" spc="6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Recomendaciones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203"/>
            <a:ext cx="5426075" cy="1205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11.1.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Introducción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apartado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realizaremos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pequeño</a:t>
            </a:r>
            <a:r>
              <a:rPr dirty="0" sz="1100" spc="3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3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2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3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anomalías</a:t>
            </a:r>
            <a:r>
              <a:rPr dirty="0" sz="1100" spc="3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encontradas</a:t>
            </a:r>
            <a:r>
              <a:rPr dirty="0" sz="1100" spc="3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3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2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soluciones</a:t>
            </a:r>
            <a:r>
              <a:rPr dirty="0" sz="1100" spc="330">
                <a:latin typeface="Cambria"/>
                <a:cs typeface="Cambria"/>
              </a:rPr>
              <a:t> 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recomendaciones,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informática.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3172713"/>
            <a:ext cx="5425440" cy="1370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11.2.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Objetivo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auditoría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principal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aplicación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Información.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controles,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debilidades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fortalezas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sistemas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información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realizan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5003800"/>
            <a:ext cx="5426075" cy="33356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11.3.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Alcance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la</a:t>
            </a:r>
            <a:r>
              <a:rPr dirty="0" sz="1300" spc="3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auditoría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englobado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departamentos: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Ventas, </a:t>
            </a:r>
            <a:r>
              <a:rPr dirty="0" sz="1100">
                <a:latin typeface="Cambria"/>
                <a:cs typeface="Cambria"/>
              </a:rPr>
              <a:t>Marketing,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IT,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Administración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Portugal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LOPD.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detalles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auditoría,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entrado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profundidad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detallada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 equipos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informáticos,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nivel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parches,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firmware,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firewall,...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llegado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individualizado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refiere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permisos,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documentación,...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consideramos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perfectamente.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Indicamos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porque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somos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encargados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del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permisos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 realizar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manera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formal, necesitaríamos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individualmente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es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enfoque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omitidos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porque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conocemos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securizados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elementos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damos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mayor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importancia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0">
                <a:latin typeface="Cambria"/>
                <a:cs typeface="Cambria"/>
              </a:rPr>
              <a:t> elementos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genéricos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8069" y="8801353"/>
            <a:ext cx="54254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11.4.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Equipo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auditor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realizamos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exactamente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reales,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hemos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especialistas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encargados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determinadas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áreas: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1994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305"/>
              </a:lnSpc>
              <a:spcBef>
                <a:spcPts val="95"/>
              </a:spcBef>
            </a:pPr>
            <a:r>
              <a:rPr dirty="0" sz="1100" spc="-10">
                <a:latin typeface="Cambria"/>
                <a:cs typeface="Cambria"/>
              </a:rPr>
              <a:t>Auditor</a:t>
            </a:r>
            <a:r>
              <a:rPr dirty="0" sz="1100">
                <a:latin typeface="Cambria"/>
                <a:cs typeface="Cambria"/>
              </a:rPr>
              <a:t> 1 -&gt;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Generalista</a:t>
            </a:r>
            <a:endParaRPr sz="1100">
              <a:latin typeface="Cambria"/>
              <a:cs typeface="Cambria"/>
            </a:endParaRPr>
          </a:p>
          <a:p>
            <a:pPr marL="12700" marR="2545080">
              <a:lnSpc>
                <a:spcPts val="1290"/>
              </a:lnSpc>
              <a:spcBef>
                <a:spcPts val="55"/>
              </a:spcBef>
            </a:pPr>
            <a:r>
              <a:rPr dirty="0" sz="1100" spc="-10">
                <a:latin typeface="Cambria"/>
                <a:cs typeface="Cambria"/>
              </a:rPr>
              <a:t>Auditor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Experto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Desarrollo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Proyectos Auditor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3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Sistemas</a:t>
            </a:r>
            <a:endParaRPr sz="1100">
              <a:latin typeface="Cambria"/>
              <a:cs typeface="Cambria"/>
            </a:endParaRPr>
          </a:p>
          <a:p>
            <a:pPr marL="12700" marR="2385060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Auditor </a:t>
            </a:r>
            <a:r>
              <a:rPr dirty="0" sz="1100">
                <a:latin typeface="Cambria"/>
                <a:cs typeface="Cambria"/>
              </a:rPr>
              <a:t>4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Experto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BBDD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-10">
                <a:latin typeface="Cambria"/>
                <a:cs typeface="Cambria"/>
              </a:rPr>
              <a:t> Administración Auditor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10">
                <a:latin typeface="Cambria"/>
                <a:cs typeface="Cambria"/>
              </a:rPr>
              <a:t> Experto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Comunicación</a:t>
            </a:r>
            <a:endParaRPr sz="1100">
              <a:latin typeface="Cambria"/>
              <a:cs typeface="Cambria"/>
            </a:endParaRPr>
          </a:p>
          <a:p>
            <a:pPr marL="12700" marR="3193415">
              <a:lnSpc>
                <a:spcPts val="1280"/>
              </a:lnSpc>
              <a:spcBef>
                <a:spcPts val="10"/>
              </a:spcBef>
            </a:pPr>
            <a:r>
              <a:rPr dirty="0" sz="1100" spc="-10">
                <a:latin typeface="Cambria"/>
                <a:cs typeface="Cambria"/>
              </a:rPr>
              <a:t>Auditor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6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 </a:t>
            </a:r>
            <a:r>
              <a:rPr dirty="0" sz="1100" spc="-10">
                <a:latin typeface="Cambria"/>
                <a:cs typeface="Cambria"/>
              </a:rPr>
              <a:t>Experto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 </a:t>
            </a:r>
            <a:r>
              <a:rPr dirty="0" sz="1100" spc="-10">
                <a:latin typeface="Cambria"/>
                <a:cs typeface="Cambria"/>
              </a:rPr>
              <a:t>Explotación Auditor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7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Organización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260"/>
              </a:lnSpc>
            </a:pPr>
            <a:r>
              <a:rPr dirty="0" sz="1100" spc="-10">
                <a:latin typeface="Cambria"/>
                <a:cs typeface="Cambria"/>
              </a:rPr>
              <a:t>Auditor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8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-&gt;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Costes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Normalmente,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suelen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3-</a:t>
            </a:r>
            <a:r>
              <a:rPr dirty="0" sz="1100" spc="-50">
                <a:latin typeface="Cambria"/>
                <a:cs typeface="Cambria"/>
              </a:rPr>
              <a:t>4</a:t>
            </a:r>
            <a:r>
              <a:rPr dirty="0" sz="1100">
                <a:latin typeface="Cambria"/>
                <a:cs typeface="Cambria"/>
              </a:rPr>
              <a:t> personas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envergadura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EMPRESA_X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áreas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auditar,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3335782"/>
            <a:ext cx="5424805" cy="153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11.5.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Fechas</a:t>
            </a:r>
            <a:r>
              <a:rPr dirty="0" sz="1300" spc="2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y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lugares</a:t>
            </a: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325"/>
              </a:spcBef>
            </a:pP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día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15/01/2014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con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duración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prevista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finalización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24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días.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duración,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valores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definidos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auditada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auditora.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realizó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 </a:t>
            </a:r>
            <a:r>
              <a:rPr dirty="0" sz="1100">
                <a:latin typeface="Cambria"/>
                <a:cs typeface="Cambria"/>
              </a:rPr>
              <a:t>remota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elaboración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domicilio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5330951"/>
            <a:ext cx="5426710" cy="3049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11.6.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Cláusula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Confidencialidad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ambria"/>
              <a:cs typeface="Cambria"/>
            </a:endParaRPr>
          </a:p>
          <a:p>
            <a:pPr marL="12700" marR="1016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indicar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cláusula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confidencialidad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definiríamos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puntos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como: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mbria"/>
              <a:cs typeface="Cambria"/>
            </a:endParaRPr>
          </a:p>
          <a:p>
            <a:pPr algn="just" marL="469900" marR="6350" indent="-228600">
              <a:lnSpc>
                <a:spcPts val="1280"/>
              </a:lnSpc>
              <a:buFont typeface="Symbol"/>
              <a:buChar char=""/>
              <a:tabLst>
                <a:tab pos="46990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Reunidos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establecerán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representantes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servicio.</a:t>
            </a:r>
            <a:endParaRPr sz="1100">
              <a:latin typeface="Cambria"/>
              <a:cs typeface="Cambria"/>
            </a:endParaRPr>
          </a:p>
          <a:p>
            <a:pPr algn="just" marL="466090" marR="5080" indent="-226695">
              <a:lnSpc>
                <a:spcPct val="97500"/>
              </a:lnSpc>
              <a:spcBef>
                <a:spcPts val="635"/>
              </a:spcBef>
              <a:buFont typeface="Symbol"/>
              <a:buChar char=""/>
              <a:tabLst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Exponen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conjunto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común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empresas </a:t>
            </a:r>
            <a:r>
              <a:rPr dirty="0" sz="1100">
                <a:latin typeface="Cambria"/>
                <a:cs typeface="Cambria"/>
              </a:rPr>
              <a:t>referidas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lleven,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colaboración,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jurídica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confidencialidad.</a:t>
            </a:r>
            <a:endParaRPr sz="1100">
              <a:latin typeface="Cambria"/>
              <a:cs typeface="Cambria"/>
            </a:endParaRPr>
          </a:p>
          <a:p>
            <a:pPr algn="just" marL="466090" marR="6350" indent="-226695">
              <a:lnSpc>
                <a:spcPct val="97600"/>
              </a:lnSpc>
              <a:spcBef>
                <a:spcPts val="670"/>
              </a:spcBef>
              <a:buFont typeface="Symbol"/>
              <a:buChar char=""/>
              <a:tabLst>
                <a:tab pos="466090" algn="l"/>
              </a:tabLst>
            </a:pPr>
            <a:r>
              <a:rPr dirty="0" u="sng" sz="11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Condiciones</a:t>
            </a:r>
            <a:r>
              <a:rPr dirty="0" sz="1100">
                <a:latin typeface="Cambria"/>
                <a:cs typeface="Cambria"/>
              </a:rPr>
              <a:t>: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servicio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periodo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duración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opcionalmente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otros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cláusulas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penales,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derechos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propiedad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protección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datos,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servicios.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marL="12700" marR="635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cláusula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variar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dependiendo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quién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negocie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acuerdos.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68069" y="8841740"/>
            <a:ext cx="5426075" cy="715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11.7.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Informe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sobre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LOPD</a:t>
            </a:r>
            <a:endParaRPr sz="1300">
              <a:latin typeface="Cambria"/>
              <a:cs typeface="Cambria"/>
            </a:endParaRPr>
          </a:p>
          <a:p>
            <a:pPr marL="462915">
              <a:lnSpc>
                <a:spcPts val="1305"/>
              </a:lnSpc>
              <a:spcBef>
                <a:spcPts val="1255"/>
              </a:spcBef>
            </a:pP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analizados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4.5.1.1</a:t>
            </a:r>
            <a:r>
              <a:rPr dirty="0" sz="1100">
                <a:latin typeface="Cambria"/>
                <a:cs typeface="Cambria"/>
                <a:hlinkClick r:id="rId2" action="ppaction://hlinksldjump"/>
              </a:rPr>
              <a:t>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afirmar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ts val="1305"/>
              </a:lnSpc>
            </a:pP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cumpliendo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obligaciones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 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10">
                <a:latin typeface="Cambria"/>
                <a:cs typeface="Cambria"/>
              </a:rPr>
              <a:t> actualmente.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68453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principio,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detectado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constitutivos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faltas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>
                <a:latin typeface="Cambria"/>
                <a:cs typeface="Cambria"/>
              </a:rPr>
              <a:t> deficiencias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pudieran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detectarse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AEPD.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0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auditorías </a:t>
            </a:r>
            <a:r>
              <a:rPr dirty="0" sz="1100">
                <a:latin typeface="Cambria"/>
                <a:cs typeface="Cambria"/>
              </a:rPr>
              <a:t>externas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deberán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dichas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prestar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futuro.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68069" y="2025141"/>
            <a:ext cx="5426075" cy="5748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11.8.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Informe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sobre</a:t>
            </a:r>
            <a:r>
              <a:rPr dirty="0" sz="1300" spc="6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Controles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20" b="1">
                <a:solidFill>
                  <a:srgbClr val="365F91"/>
                </a:solidFill>
                <a:latin typeface="Cambria"/>
                <a:cs typeface="Cambria"/>
              </a:rPr>
              <a:t>27001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diferenciaremos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primer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lugar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referente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27001:2005.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subsanada próximamente,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graves.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marL="12700" marR="8890">
              <a:lnSpc>
                <a:spcPts val="1060"/>
              </a:lnSpc>
              <a:spcBef>
                <a:spcPts val="1055"/>
              </a:spcBef>
            </a:pPr>
            <a:r>
              <a:rPr dirty="0" sz="900" b="1">
                <a:latin typeface="Cambria"/>
                <a:cs typeface="Cambria"/>
              </a:rPr>
              <a:t>A.14.1.1.</a:t>
            </a:r>
            <a:r>
              <a:rPr dirty="0" sz="900" spc="9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Inclusión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seguridad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1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10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información</a:t>
            </a:r>
            <a:r>
              <a:rPr dirty="0" sz="900" spc="1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en</a:t>
            </a:r>
            <a:r>
              <a:rPr dirty="0" sz="900" spc="114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el</a:t>
            </a:r>
            <a:r>
              <a:rPr dirty="0" sz="900" spc="10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proceso</a:t>
            </a:r>
            <a:r>
              <a:rPr dirty="0" sz="900" spc="1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gestión</a:t>
            </a:r>
            <a:r>
              <a:rPr dirty="0" sz="900" spc="1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1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continuidad</a:t>
            </a:r>
            <a:r>
              <a:rPr dirty="0" sz="900" spc="100" b="1">
                <a:latin typeface="Cambria"/>
                <a:cs typeface="Cambria"/>
              </a:rPr>
              <a:t> </a:t>
            </a:r>
            <a:r>
              <a:rPr dirty="0" sz="900" spc="-25" b="1">
                <a:latin typeface="Cambria"/>
                <a:cs typeface="Cambria"/>
              </a:rPr>
              <a:t>del</a:t>
            </a:r>
            <a:r>
              <a:rPr dirty="0" sz="900" spc="200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negocio.</a:t>
            </a:r>
            <a:endParaRPr sz="900">
              <a:latin typeface="Cambria"/>
              <a:cs typeface="Cambria"/>
            </a:endParaRPr>
          </a:p>
          <a:p>
            <a:pPr algn="just" marL="462915">
              <a:lnSpc>
                <a:spcPts val="123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contingencia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posibles</a:t>
            </a:r>
            <a:endParaRPr sz="1100">
              <a:latin typeface="Cambria"/>
              <a:cs typeface="Cambria"/>
            </a:endParaRPr>
          </a:p>
          <a:p>
            <a:pPr algn="just" marL="12700" marR="7620">
              <a:lnSpc>
                <a:spcPct val="97500"/>
              </a:lnSpc>
              <a:spcBef>
                <a:spcPts val="15"/>
              </a:spcBef>
            </a:pPr>
            <a:r>
              <a:rPr dirty="0" sz="1100">
                <a:latin typeface="Cambria"/>
                <a:cs typeface="Cambria"/>
              </a:rPr>
              <a:t>impedimentos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laboral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oficinas.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riesgo </a:t>
            </a:r>
            <a:r>
              <a:rPr dirty="0" sz="1100">
                <a:latin typeface="Cambria"/>
                <a:cs typeface="Cambria"/>
              </a:rPr>
              <a:t>alto,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la empresa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sufriría pérdidas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posibilidad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problemas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naturaleza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impidiesen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ejercer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laboral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remota.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lvl="3" marL="12700" marR="9525">
              <a:lnSpc>
                <a:spcPts val="1060"/>
              </a:lnSpc>
              <a:buAutoNum type="arabicPeriod" startAt="3"/>
              <a:tabLst>
                <a:tab pos="533400" algn="l"/>
              </a:tabLst>
            </a:pPr>
            <a:r>
              <a:rPr dirty="0" sz="900" b="1">
                <a:latin typeface="Cambria"/>
                <a:cs typeface="Cambria"/>
              </a:rPr>
              <a:t>Desarrollo</a:t>
            </a:r>
            <a:r>
              <a:rPr dirty="0" sz="900" spc="30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e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implantación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3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planes</a:t>
            </a:r>
            <a:r>
              <a:rPr dirty="0" sz="900" spc="3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continuidad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que</a:t>
            </a:r>
            <a:r>
              <a:rPr dirty="0" sz="900" spc="3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incluyan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3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seguridad</a:t>
            </a:r>
            <a:r>
              <a:rPr dirty="0" sz="900" spc="3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325" b="1">
                <a:latin typeface="Cambria"/>
                <a:cs typeface="Cambria"/>
              </a:rPr>
              <a:t> </a:t>
            </a:r>
            <a:r>
              <a:rPr dirty="0" sz="900" spc="-25" b="1">
                <a:latin typeface="Cambria"/>
                <a:cs typeface="Cambria"/>
              </a:rPr>
              <a:t>la</a:t>
            </a:r>
            <a:r>
              <a:rPr dirty="0" sz="900" spc="200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información.</a:t>
            </a:r>
            <a:endParaRPr sz="900">
              <a:latin typeface="Cambria"/>
              <a:cs typeface="Cambria"/>
            </a:endParaRPr>
          </a:p>
          <a:p>
            <a:pPr algn="just" marL="462915">
              <a:lnSpc>
                <a:spcPts val="1230"/>
              </a:lnSpc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tampoco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caso</a:t>
            </a:r>
            <a:endParaRPr sz="1100">
              <a:latin typeface="Cambria"/>
              <a:cs typeface="Cambria"/>
            </a:endParaRPr>
          </a:p>
          <a:p>
            <a:pPr algn="just" marL="12700" marR="698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catástrofe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oficina.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trabajadores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tendrían posibilidad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trabajo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fuera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oficina.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mbria"/>
              <a:cs typeface="Cambria"/>
            </a:endParaRPr>
          </a:p>
          <a:p>
            <a:pPr lvl="3" marL="488950" indent="-476884">
              <a:lnSpc>
                <a:spcPts val="1060"/>
              </a:lnSpc>
              <a:buAutoNum type="arabicPeriod" startAt="4"/>
              <a:tabLst>
                <a:tab pos="489584" algn="l"/>
              </a:tabLst>
            </a:pPr>
            <a:r>
              <a:rPr dirty="0" sz="900" b="1">
                <a:latin typeface="Cambria"/>
                <a:cs typeface="Cambria"/>
              </a:rPr>
              <a:t>Marco</a:t>
            </a:r>
            <a:r>
              <a:rPr dirty="0" sz="900" spc="-3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referencia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para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planificación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continuidad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del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negocio.</a:t>
            </a:r>
            <a:endParaRPr sz="900">
              <a:latin typeface="Cambria"/>
              <a:cs typeface="Cambria"/>
            </a:endParaRPr>
          </a:p>
          <a:p>
            <a:pPr algn="just" marL="12700" marR="889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negocio.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Esto </a:t>
            </a:r>
            <a:r>
              <a:rPr dirty="0" sz="1100">
                <a:latin typeface="Cambria"/>
                <a:cs typeface="Cambria"/>
              </a:rPr>
              <a:t>engloba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deficiencias.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ambria"/>
              <a:cs typeface="Cambria"/>
            </a:endParaRPr>
          </a:p>
          <a:p>
            <a:pPr lvl="3" marL="488950" indent="-476884">
              <a:lnSpc>
                <a:spcPts val="1060"/>
              </a:lnSpc>
              <a:buAutoNum type="arabicPeriod" startAt="5"/>
              <a:tabLst>
                <a:tab pos="489584" algn="l"/>
              </a:tabLst>
            </a:pPr>
            <a:r>
              <a:rPr dirty="0" sz="900" b="1">
                <a:latin typeface="Cambria"/>
                <a:cs typeface="Cambria"/>
              </a:rPr>
              <a:t>Pruebas,</a:t>
            </a:r>
            <a:r>
              <a:rPr dirty="0" sz="900" spc="-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mantenimiento</a:t>
            </a:r>
            <a:r>
              <a:rPr dirty="0" sz="900" spc="-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y</a:t>
            </a:r>
            <a:r>
              <a:rPr dirty="0" sz="900" spc="-5" b="1">
                <a:latin typeface="Cambria"/>
                <a:cs typeface="Cambria"/>
              </a:rPr>
              <a:t> </a:t>
            </a:r>
            <a:r>
              <a:rPr dirty="0" sz="900" spc="-10" b="1">
                <a:latin typeface="Cambria"/>
                <a:cs typeface="Cambria"/>
              </a:rPr>
              <a:t>reevaluación</a:t>
            </a:r>
            <a:r>
              <a:rPr dirty="0" sz="900" spc="-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los</a:t>
            </a:r>
            <a:r>
              <a:rPr dirty="0" sz="900" spc="-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planes</a:t>
            </a:r>
            <a:r>
              <a:rPr dirty="0" sz="900" spc="-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continuidad</a:t>
            </a:r>
            <a:r>
              <a:rPr dirty="0" sz="900" spc="-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del </a:t>
            </a:r>
            <a:r>
              <a:rPr dirty="0" sz="900" spc="-10" b="1">
                <a:latin typeface="Cambria"/>
                <a:cs typeface="Cambria"/>
              </a:rPr>
              <a:t>negocio.</a:t>
            </a:r>
            <a:endParaRPr sz="9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existir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plan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continuidad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negocio,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tampoco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 </a:t>
            </a:r>
            <a:r>
              <a:rPr dirty="0" sz="1100">
                <a:latin typeface="Cambria"/>
                <a:cs typeface="Cambria"/>
              </a:rPr>
              <a:t>ni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reevaluación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Cambria"/>
              <a:cs typeface="Cambria"/>
            </a:endParaRPr>
          </a:p>
          <a:p>
            <a:pPr marL="12700">
              <a:lnSpc>
                <a:spcPts val="1060"/>
              </a:lnSpc>
            </a:pPr>
            <a:r>
              <a:rPr dirty="0" sz="900" b="1">
                <a:latin typeface="Cambria"/>
                <a:cs typeface="Cambria"/>
              </a:rPr>
              <a:t>A.15.3.2.</a:t>
            </a:r>
            <a:r>
              <a:rPr dirty="0" sz="900" spc="-3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Protección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1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las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herramientas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auditoría</a:t>
            </a:r>
            <a:r>
              <a:rPr dirty="0" sz="900" spc="-20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los</a:t>
            </a:r>
            <a:r>
              <a:rPr dirty="0" sz="900" spc="-1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sistemas</a:t>
            </a:r>
            <a:r>
              <a:rPr dirty="0" sz="900" spc="-25" b="1">
                <a:latin typeface="Cambria"/>
                <a:cs typeface="Cambria"/>
              </a:rPr>
              <a:t> </a:t>
            </a:r>
            <a:r>
              <a:rPr dirty="0" sz="900" b="1">
                <a:latin typeface="Cambria"/>
                <a:cs typeface="Cambria"/>
              </a:rPr>
              <a:t>de</a:t>
            </a:r>
            <a:r>
              <a:rPr dirty="0" sz="900" spc="-10" b="1">
                <a:latin typeface="Cambria"/>
                <a:cs typeface="Cambria"/>
              </a:rPr>
              <a:t> información.</a:t>
            </a:r>
            <a:endParaRPr sz="9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  <a:spcBef>
                <a:spcPts val="50"/>
              </a:spcBef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específico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herramientas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auditorías.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</a:t>
            </a:r>
            <a:r>
              <a:rPr dirty="0" sz="1100" spc="1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27001:2013,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observado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4.5.3.1</a:t>
            </a:r>
            <a:r>
              <a:rPr dirty="0" sz="1100" spc="185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cumplen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cambios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introducidos.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centrar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deficiencias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anteriores.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8234171"/>
            <a:ext cx="5425440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11.9.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Recomendaciones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Aparte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solucionar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encontradas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anteriormente,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 </a:t>
            </a:r>
            <a:r>
              <a:rPr dirty="0" sz="1100" spc="-10">
                <a:latin typeface="Cambria"/>
                <a:cs typeface="Cambria"/>
              </a:rPr>
              <a:t>elaborado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recomendaciones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infraestructura.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11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518411" y="887983"/>
            <a:ext cx="4976495" cy="78187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just" marL="241300" marR="6350" indent="-228600">
              <a:lnSpc>
                <a:spcPct val="97500"/>
              </a:lnSpc>
              <a:spcBef>
                <a:spcPts val="130"/>
              </a:spcBef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Deshabilitar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genérico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15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 spc="-20">
                <a:latin typeface="Cambria"/>
                <a:cs typeface="Cambria"/>
              </a:rPr>
              <a:t>modo </a:t>
            </a:r>
            <a:r>
              <a:rPr dirty="0" sz="1100">
                <a:latin typeface="Cambria"/>
                <a:cs typeface="Cambria"/>
              </a:rPr>
              <a:t>administrador.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es: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deshabilitar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"administrator"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"root", sustituyéndolos</a:t>
            </a:r>
            <a:r>
              <a:rPr dirty="0" sz="1100">
                <a:latin typeface="Cambria"/>
                <a:cs typeface="Cambria"/>
              </a:rPr>
              <a:t> por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usuarios </a:t>
            </a:r>
            <a:r>
              <a:rPr dirty="0" sz="1100" spc="-10">
                <a:latin typeface="Cambria"/>
                <a:cs typeface="Cambria"/>
              </a:rPr>
              <a:t>individuales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permisos adecuados.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241300" marR="6350" indent="-228600">
              <a:lnSpc>
                <a:spcPct val="976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puertos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seguros,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443. </a:t>
            </a:r>
            <a:r>
              <a:rPr dirty="0" sz="1100">
                <a:latin typeface="Cambria"/>
                <a:cs typeface="Cambria"/>
              </a:rPr>
              <a:t>Además,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puerto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genéricos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80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443,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sino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utilicemos </a:t>
            </a:r>
            <a:r>
              <a:rPr dirty="0" sz="1100">
                <a:latin typeface="Cambria"/>
                <a:cs typeface="Cambria"/>
              </a:rPr>
              <a:t>otros,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9443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9080.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6985" indent="-228600">
              <a:lnSpc>
                <a:spcPts val="1280"/>
              </a:lnSpc>
              <a:spcBef>
                <a:spcPts val="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Registrar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logs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sistemas,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saber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modificaciones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hacen 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técnicos.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5715" indent="-228600">
              <a:lnSpc>
                <a:spcPts val="128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Habilitar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SSH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telnet,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cifra,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deshabilitarlo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usuario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administrador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root.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algn="just" marL="241300" marR="5715" indent="-228600">
              <a:lnSpc>
                <a:spcPct val="975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ópticos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memorias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USB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posibilidad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extraer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compañía.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bloquear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escritura</a:t>
            </a:r>
            <a:r>
              <a:rPr dirty="0" sz="1100">
                <a:latin typeface="Cambria"/>
                <a:cs typeface="Cambria"/>
              </a:rPr>
              <a:t> 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estos </a:t>
            </a:r>
            <a:r>
              <a:rPr dirty="0" sz="1100" spc="-10">
                <a:latin typeface="Cambria"/>
                <a:cs typeface="Cambria"/>
              </a:rPr>
              <a:t>dispositivos</a:t>
            </a:r>
            <a:r>
              <a:rPr dirty="0" sz="1100">
                <a:latin typeface="Cambria"/>
                <a:cs typeface="Cambria"/>
              </a:rPr>
              <a:t> mediante </a:t>
            </a:r>
            <a:r>
              <a:rPr dirty="0" sz="1100" spc="-10">
                <a:latin typeface="Cambria"/>
                <a:cs typeface="Cambria"/>
              </a:rPr>
              <a:t>políticas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GPO.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241300" marR="5715" indent="-228600">
              <a:lnSpc>
                <a:spcPct val="975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conexiones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proveedores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clientes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mantenimiento 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 restringir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comunicación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 “IP”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origen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usaremos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NAT,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restringir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acceso.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8255" indent="-228600">
              <a:lnSpc>
                <a:spcPts val="128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deberían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activar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firewall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Windows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4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equipos, analizando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previamente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 </a:t>
            </a:r>
            <a:r>
              <a:rPr dirty="0" sz="1100" spc="-10">
                <a:latin typeface="Cambria"/>
                <a:cs typeface="Cambria"/>
              </a:rPr>
              <a:t>conexiones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deban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permitirse.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algn="just" marL="241300" marR="7620" indent="-228600">
              <a:lnSpc>
                <a:spcPct val="976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Además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WSUS,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encontrar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mantener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otras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plataformas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19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90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Windows correctamente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algn="just" marL="241300" marR="5080" indent="-228600">
              <a:lnSpc>
                <a:spcPct val="975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circuitos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conectados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corriente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protegida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UPS,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caída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fluido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eléctrico,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penalizará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fluido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eléctrico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en </a:t>
            </a:r>
            <a:r>
              <a:rPr dirty="0" sz="1100">
                <a:latin typeface="Cambria"/>
                <a:cs typeface="Cambria"/>
              </a:rPr>
              <a:t>función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aparatos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conectados.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10160" indent="-228600">
              <a:lnSpc>
                <a:spcPts val="128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Revisar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proxy,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caducidad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contraseña.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Sería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deseable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integración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Directory.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1100">
              <a:latin typeface="Cambria"/>
              <a:cs typeface="Cambria"/>
            </a:endParaRPr>
          </a:p>
          <a:p>
            <a:pPr algn="just" marL="241300" marR="5715" indent="-228600">
              <a:lnSpc>
                <a:spcPct val="97500"/>
              </a:lnSpc>
              <a:buFont typeface="Symbol"/>
              <a:buChar char=""/>
              <a:tabLst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periódico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contraseñas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Wifi,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podrían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vulneradas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facilidad,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dispositivos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conectan.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encriptación </a:t>
            </a:r>
            <a:r>
              <a:rPr dirty="0" sz="1100">
                <a:latin typeface="Cambria"/>
                <a:cs typeface="Cambria"/>
              </a:rPr>
              <a:t>WEP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siendo</a:t>
            </a:r>
            <a:r>
              <a:rPr dirty="0" sz="1100" spc="-10">
                <a:latin typeface="Cambria"/>
                <a:cs typeface="Cambria"/>
              </a:rPr>
              <a:t> recomendable </a:t>
            </a:r>
            <a:r>
              <a:rPr dirty="0" sz="1100">
                <a:latin typeface="Cambria"/>
                <a:cs typeface="Cambria"/>
              </a:rPr>
              <a:t>WPA2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 similar.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 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aconsejable implementar 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filtrado por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MAC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dispositivos.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10160" indent="-228600">
              <a:lnSpc>
                <a:spcPts val="128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Sería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deseable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automatizado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chequeo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antivirus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-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tiempo.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Symbol"/>
              <a:buChar char=""/>
            </a:pPr>
            <a:endParaRPr sz="1150">
              <a:latin typeface="Cambria"/>
              <a:cs typeface="Cambria"/>
            </a:endParaRPr>
          </a:p>
          <a:p>
            <a:pPr marL="241300" marR="8255" indent="-228600">
              <a:lnSpc>
                <a:spcPts val="128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100">
                <a:latin typeface="Cambria"/>
                <a:cs typeface="Cambria"/>
              </a:rPr>
              <a:t>Integrar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equipos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servidores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dominio,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 spc="-10">
                <a:latin typeface="Cambria"/>
                <a:cs typeface="Cambria"/>
              </a:rPr>
              <a:t>podremos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autenticar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mismo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usuario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sistemas.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2849245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12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12.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Conclusiones</a:t>
            </a:r>
            <a:r>
              <a:rPr dirty="0" sz="1400" spc="14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y</a:t>
            </a:r>
            <a:r>
              <a:rPr dirty="0" sz="1400" spc="114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Líneas</a:t>
            </a:r>
            <a:r>
              <a:rPr dirty="0" sz="1400" spc="13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Futuras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86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6710" cy="8054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5080" indent="449580">
              <a:lnSpc>
                <a:spcPct val="97700"/>
              </a:lnSpc>
              <a:spcBef>
                <a:spcPts val="125"/>
              </a:spcBef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realización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 de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informática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supone 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gran reto, ya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previo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queremos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enfocarlo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alcance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contenido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queremos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auditar.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ello,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necesitaremos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amplio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marcos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legales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exigen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métodos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metodologías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llevarlos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cabo.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ayuda,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tendremos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 múltiples cuestionarios ni entrevistas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personal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podremos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enfocarlo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rápidamente.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contrario,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9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IT,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difícil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abstraernos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ver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perspectiva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global</a:t>
            </a:r>
            <a:r>
              <a:rPr dirty="0" sz="1100" spc="3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evaluación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afrontar.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extenso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aparecen </a:t>
            </a:r>
            <a:r>
              <a:rPr dirty="0" sz="1100">
                <a:latin typeface="Cambria"/>
                <a:cs typeface="Cambria"/>
              </a:rPr>
              <a:t>nuevas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difícil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establecer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corte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pasar.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gran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técnico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7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funcionamiento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70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organización,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complejo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elaborar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válido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presente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deficiencias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entendibles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encargadas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toma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decisiones.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80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general,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3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periódicamente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sometida</a:t>
            </a:r>
            <a:r>
              <a:rPr dirty="0" sz="1100" spc="3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auditorías</a:t>
            </a:r>
            <a:r>
              <a:rPr dirty="0" sz="1100" spc="3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tanto </a:t>
            </a:r>
            <a:r>
              <a:rPr dirty="0" sz="1100">
                <a:latin typeface="Cambria"/>
                <a:cs typeface="Cambria"/>
              </a:rPr>
              <a:t>internas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externas,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casi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totalidad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27001.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otros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aspectos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deberían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revisados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o</a:t>
            </a:r>
            <a:r>
              <a:rPr dirty="0" sz="1100" spc="-10">
                <a:latin typeface="Cambria"/>
                <a:cs typeface="Cambria"/>
              </a:rPr>
              <a:t> actualizados,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publiquen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desplieguen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nuevas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funcionalidades </a:t>
            </a:r>
            <a:r>
              <a:rPr dirty="0" sz="1100">
                <a:latin typeface="Cambria"/>
                <a:cs typeface="Cambria"/>
              </a:rPr>
              <a:t>dentro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importante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cometer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errores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establecer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funciones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general.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fundamental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miembro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responsabilidad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alguna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materia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consciente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cumplir.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sistemas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alerta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produzca,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actualizaciones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software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hardware.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necesario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conocimiento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20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</a:rPr>
              <a:t>noticias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relativas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través,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consultorías,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foros,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webs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especializadas,…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aparente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estado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normalidad,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creernos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cumplimos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requerimientos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apreciación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tanto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peligrosa.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Siempre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alerta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incidencia,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ya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seguridad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física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procedimientos </a:t>
            </a:r>
            <a:r>
              <a:rPr dirty="0" sz="1100">
                <a:latin typeface="Cambria"/>
                <a:cs typeface="Cambria"/>
              </a:rPr>
              <a:t>y de</a:t>
            </a:r>
            <a:r>
              <a:rPr dirty="0" sz="1100" spc="-10">
                <a:latin typeface="Cambria"/>
                <a:cs typeface="Cambria"/>
              </a:rPr>
              <a:t> sistemas.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98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último,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tomar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cuantificar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cómo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evaluar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medidas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si </a:t>
            </a:r>
            <a:r>
              <a:rPr dirty="0" sz="1100">
                <a:latin typeface="Cambria"/>
                <a:cs typeface="Cambria"/>
              </a:rPr>
              <a:t>bien,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deberemos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actualizarla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regularmente.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Cabe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reseñar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ayudado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objetivos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conseguir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labor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formativa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caso.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70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cuanto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nuestra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aportación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destacar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a</a:t>
            </a:r>
            <a:r>
              <a:rPr dirty="0" sz="1100">
                <a:latin typeface="Cambria"/>
                <a:cs typeface="Cambria"/>
              </a:rPr>
              <a:t> esto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conseguido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visión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más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global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problemas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seguridad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organización.</a:t>
            </a:r>
            <a:r>
              <a:rPr dirty="0" sz="1100" spc="1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profesional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aportado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detección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vulnerabilidades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existentes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trabajar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29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proactiva.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Gracias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puedo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llevar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estructurado</a:t>
            </a:r>
            <a:r>
              <a:rPr dirty="0" sz="1100" spc="3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32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diferentes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materias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sensibles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problemas.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12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1012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5080" indent="450215">
              <a:lnSpc>
                <a:spcPct val="97800"/>
              </a:lnSpc>
              <a:spcBef>
                <a:spcPts val="125"/>
              </a:spcBef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aspecto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futuro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ayudar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comentar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guía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seguir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controles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periódicos. </a:t>
            </a:r>
            <a:r>
              <a:rPr dirty="0" sz="1100">
                <a:latin typeface="Cambria"/>
                <a:cs typeface="Cambria"/>
              </a:rPr>
              <a:t>Podríamos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ampliarla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renovándola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revisiones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seguridad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surjan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usando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aplicaciones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especializadas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gestión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cumplimiento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normas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caso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escáneres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vulnerabilidades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podríamos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usar </a:t>
            </a:r>
            <a:r>
              <a:rPr dirty="0" sz="1100">
                <a:latin typeface="Cambria"/>
                <a:cs typeface="Cambria"/>
              </a:rPr>
              <a:t>algún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referente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Nessus.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8839"/>
            <a:ext cx="11277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13.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Glosario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068069" y="1666239"/>
            <a:ext cx="5327650" cy="7891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20" b="1">
                <a:latin typeface="Calibri"/>
                <a:cs typeface="Calibri"/>
              </a:rPr>
              <a:t>AEPD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Agencia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Española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Protección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Datos,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169,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170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0" b="1">
                <a:latin typeface="Calibri"/>
                <a:cs typeface="Calibri"/>
              </a:rPr>
              <a:t>BASH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Intérprete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comandos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Linux,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0" b="1">
                <a:latin typeface="Calibri"/>
                <a:cs typeface="Calibri"/>
              </a:rPr>
              <a:t>BBDD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Definido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bases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datos,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19,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57,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77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10" b="1">
                <a:latin typeface="Calibri"/>
                <a:cs typeface="Calibri"/>
              </a:rPr>
              <a:t>COBIT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Objetivos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Control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Información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y</a:t>
            </a:r>
            <a:r>
              <a:rPr dirty="0" sz="1000" spc="-10">
                <a:latin typeface="Calibri"/>
                <a:cs typeface="Calibri"/>
              </a:rPr>
              <a:t> Tecnologías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Relacionadas,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43,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controller</a:t>
            </a:r>
            <a:endParaRPr sz="1100">
              <a:latin typeface="Calibri"/>
              <a:cs typeface="Calibri"/>
            </a:endParaRPr>
          </a:p>
          <a:p>
            <a:pPr marL="292100" marR="21590" indent="-140335">
              <a:lnSpc>
                <a:spcPts val="1220"/>
              </a:lnSpc>
              <a:spcBef>
                <a:spcPts val="45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responsable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controlar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internamente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gestión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económica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financiera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empresa.,</a:t>
            </a:r>
            <a:r>
              <a:rPr dirty="0" sz="1000" spc="-25">
                <a:latin typeface="Calibri"/>
                <a:cs typeface="Calibri"/>
              </a:rPr>
              <a:t> 98, 100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100" spc="-25" b="1">
                <a:latin typeface="Calibri"/>
                <a:cs typeface="Calibri"/>
              </a:rPr>
              <a:t>CPD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Centro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Procesamiento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Datos,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19,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20" b="1">
                <a:latin typeface="Calibri"/>
                <a:cs typeface="Calibri"/>
              </a:rPr>
              <a:t>DHCP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Servicio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entrega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direcciones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IP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(Dynamic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Host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Configuration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Protocol),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101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DMZ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zona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neutral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donde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alojan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servidores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críticos,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DNS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refiere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Servidor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Nombres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(Domain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Name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System),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5" b="1">
                <a:latin typeface="Calibri"/>
                <a:cs typeface="Calibri"/>
              </a:rPr>
              <a:t>EDI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Intercambio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Electrónico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Datos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(Electronic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10">
                <a:latin typeface="Calibri"/>
                <a:cs typeface="Calibri"/>
              </a:rPr>
              <a:t> Interchange),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10" b="1">
                <a:latin typeface="Calibri"/>
                <a:cs typeface="Calibri"/>
              </a:rPr>
              <a:t>EMPRESA_X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definiremos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empresa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auditada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durante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documento,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46,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47,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48,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49,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ERP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Son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sistemas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planificación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recursos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empresariales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(Enterprise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Resource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Planning),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b="1">
                <a:latin typeface="Calibri"/>
                <a:cs typeface="Calibri"/>
              </a:rPr>
              <a:t>ESX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VMWare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Servidor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virtualización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VMWare,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53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5" b="1">
                <a:latin typeface="Calibri"/>
                <a:cs typeface="Calibri"/>
              </a:rPr>
              <a:t>GPO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Conjunto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Políticas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Active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Directory,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108,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109,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110,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111,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113,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114,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115,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116,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118,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0">
                <a:latin typeface="Calibri"/>
                <a:cs typeface="Calibri"/>
              </a:rPr>
              <a:t>119,</a:t>
            </a:r>
            <a:endParaRPr sz="1000">
              <a:latin typeface="Calibri"/>
              <a:cs typeface="Calibri"/>
            </a:endParaRPr>
          </a:p>
          <a:p>
            <a:pPr marL="292100">
              <a:lnSpc>
                <a:spcPct val="100000"/>
              </a:lnSpc>
              <a:spcBef>
                <a:spcPts val="15"/>
              </a:spcBef>
            </a:pPr>
            <a:r>
              <a:rPr dirty="0" sz="1000">
                <a:latin typeface="Calibri"/>
                <a:cs typeface="Calibri"/>
              </a:rPr>
              <a:t>122,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123, </a:t>
            </a:r>
            <a:r>
              <a:rPr dirty="0" sz="1000" spc="-25">
                <a:latin typeface="Calibri"/>
                <a:cs typeface="Calibri"/>
              </a:rPr>
              <a:t>124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GroupWise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Software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gestionar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correo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electrónico,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5" b="1">
                <a:latin typeface="Calibri"/>
                <a:cs typeface="Calibri"/>
              </a:rPr>
              <a:t>IP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refiere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dirección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equipo,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b="1">
                <a:latin typeface="Calibri"/>
                <a:cs typeface="Calibri"/>
              </a:rPr>
              <a:t>ISO</a:t>
            </a:r>
            <a:r>
              <a:rPr dirty="0" sz="1100" spc="-25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27001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estándar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seguridad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información,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26,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45,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80,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82,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86,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87,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167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IT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Definido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Tecnologías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Información</a:t>
            </a:r>
            <a:r>
              <a:rPr dirty="0" sz="1000" spc="-10">
                <a:latin typeface="Calibri"/>
                <a:cs typeface="Calibri"/>
              </a:rPr>
              <a:t> (Information </a:t>
            </a:r>
            <a:r>
              <a:rPr dirty="0" sz="1000">
                <a:latin typeface="Calibri"/>
                <a:cs typeface="Calibri"/>
              </a:rPr>
              <a:t>Technology),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Linux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Sistema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operativo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código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abierto,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56,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878839"/>
            <a:ext cx="10439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Ilustraciones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068069" y="1491487"/>
            <a:ext cx="5420360" cy="8218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90"/>
              </a:lnSpc>
              <a:spcBef>
                <a:spcPts val="100"/>
              </a:spcBef>
            </a:pPr>
            <a:r>
              <a:rPr dirty="0" sz="1000" b="1">
                <a:latin typeface="Cambria"/>
                <a:cs typeface="Cambria"/>
                <a:hlinkClick r:id="rId2" action="ppaction://hlinksldjump"/>
              </a:rPr>
              <a:t>Tabla</a:t>
            </a:r>
            <a:r>
              <a:rPr dirty="0" sz="1000" spc="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1:</a:t>
            </a:r>
            <a:r>
              <a:rPr dirty="0" sz="1000" spc="1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" action="ppaction://hlinksldjump"/>
              </a:rPr>
              <a:t>Perfiles</a:t>
            </a:r>
            <a:r>
              <a:rPr dirty="0" sz="1000" spc="-45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" action="ppaction://hlinksldjump"/>
              </a:rPr>
              <a:t>...............................................................................................................................................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" action="ppaction://hlinksldjump"/>
              </a:rPr>
              <a:t>20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" action="ppaction://hlinksldjump"/>
              </a:rPr>
              <a:t>Tabla</a:t>
            </a:r>
            <a:r>
              <a:rPr dirty="0" sz="1000" spc="470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" action="ppaction://hlinksldjump"/>
              </a:rPr>
              <a:t>2:</a:t>
            </a:r>
            <a:r>
              <a:rPr dirty="0" sz="1000" spc="475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" action="ppaction://hlinksldjump"/>
              </a:rPr>
              <a:t>Controles_A5.....................................................................................................................................</a:t>
            </a:r>
            <a:r>
              <a:rPr dirty="0" sz="1000" spc="375" b="1">
                <a:latin typeface="Cambria"/>
                <a:cs typeface="Cambria"/>
                <a:hlinkClick r:id="rId3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3" action="ppaction://hlinksldjump"/>
              </a:rPr>
              <a:t>33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4" action="ppaction://hlinksldjump"/>
              </a:rPr>
              <a:t>Tabla</a:t>
            </a:r>
            <a:r>
              <a:rPr dirty="0" sz="1000" spc="47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3:</a:t>
            </a:r>
            <a:r>
              <a:rPr dirty="0" sz="1000" spc="47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Controles_A6.....................................................................................................................................</a:t>
            </a:r>
            <a:r>
              <a:rPr dirty="0" sz="1000" spc="37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4" action="ppaction://hlinksldjump"/>
              </a:rPr>
              <a:t>34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4" action="ppaction://hlinksldjump"/>
              </a:rPr>
              <a:t>Tabla</a:t>
            </a:r>
            <a:r>
              <a:rPr dirty="0" sz="1000" spc="470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4" action="ppaction://hlinksldjump"/>
              </a:rPr>
              <a:t>4:</a:t>
            </a:r>
            <a:r>
              <a:rPr dirty="0" sz="1000" spc="47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4" action="ppaction://hlinksldjump"/>
              </a:rPr>
              <a:t>Controles_A7.....................................................................................................................................</a:t>
            </a:r>
            <a:r>
              <a:rPr dirty="0" sz="1000" spc="375" b="1">
                <a:latin typeface="Cambria"/>
                <a:cs typeface="Cambria"/>
                <a:hlinkClick r:id="rId4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4" action="ppaction://hlinksldjump"/>
              </a:rPr>
              <a:t>34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5" action="ppaction://hlinksldjump"/>
              </a:rPr>
              <a:t>Tabla</a:t>
            </a:r>
            <a:r>
              <a:rPr dirty="0" sz="1000" spc="470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5" action="ppaction://hlinksldjump"/>
              </a:rPr>
              <a:t>5:</a:t>
            </a:r>
            <a:r>
              <a:rPr dirty="0" sz="1000" spc="47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5" action="ppaction://hlinksldjump"/>
              </a:rPr>
              <a:t>Controles_A8.....................................................................................................................................</a:t>
            </a:r>
            <a:r>
              <a:rPr dirty="0" sz="1000" spc="375" b="1">
                <a:latin typeface="Cambria"/>
                <a:cs typeface="Cambria"/>
                <a:hlinkClick r:id="rId5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5" action="ppaction://hlinksldjump"/>
              </a:rPr>
              <a:t>35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6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6.</a:t>
            </a:r>
            <a:r>
              <a:rPr dirty="0" sz="1000" spc="-15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6" action="ppaction://hlinksldjump"/>
              </a:rPr>
              <a:t>Controles_A9.....................................................................................................................................</a:t>
            </a:r>
            <a:r>
              <a:rPr dirty="0" sz="1000" spc="-40" b="1">
                <a:latin typeface="Cambria"/>
                <a:cs typeface="Cambria"/>
                <a:hlinkClick r:id="rId6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6" action="ppaction://hlinksldjump"/>
              </a:rPr>
              <a:t>36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7" action="ppaction://hlinksldjump"/>
              </a:rPr>
              <a:t>Tabla</a:t>
            </a:r>
            <a:r>
              <a:rPr dirty="0" sz="1000" spc="-5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7.</a:t>
            </a:r>
            <a:r>
              <a:rPr dirty="0" sz="1000" spc="1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7" action="ppaction://hlinksldjump"/>
              </a:rPr>
              <a:t>Controles_A10</a:t>
            </a:r>
            <a:r>
              <a:rPr dirty="0" sz="1000" spc="-5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7" action="ppaction://hlinksldjump"/>
              </a:rPr>
              <a:t>..................................................................................................................................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7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7" action="ppaction://hlinksldjump"/>
              </a:rPr>
              <a:t>38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8" action="ppaction://hlinksldjump"/>
              </a:rPr>
              <a:t>Tabla 8.</a:t>
            </a:r>
            <a:r>
              <a:rPr dirty="0" sz="1000" spc="1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8" action="ppaction://hlinksldjump"/>
              </a:rPr>
              <a:t>Controles_A11</a:t>
            </a:r>
            <a:r>
              <a:rPr dirty="0" sz="1000" spc="-5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8" action="ppaction://hlinksldjump"/>
              </a:rPr>
              <a:t>..................................................................................................................................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8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8" action="ppaction://hlinksldjump"/>
              </a:rPr>
              <a:t>39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9" action="ppaction://hlinksldjump"/>
              </a:rPr>
              <a:t>Tabla</a:t>
            </a:r>
            <a:r>
              <a:rPr dirty="0" sz="1000" spc="-5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9.</a:t>
            </a:r>
            <a:r>
              <a:rPr dirty="0" sz="1000" spc="1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9" action="ppaction://hlinksldjump"/>
              </a:rPr>
              <a:t>Controles_A12</a:t>
            </a:r>
            <a:r>
              <a:rPr dirty="0" sz="1000" spc="-5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9" action="ppaction://hlinksldjump"/>
              </a:rPr>
              <a:t>..................................................................................................................................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9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9" action="ppaction://hlinksldjump"/>
              </a:rPr>
              <a:t>40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0" action="ppaction://hlinksldjump"/>
              </a:rPr>
              <a:t>Tabla</a:t>
            </a:r>
            <a:r>
              <a:rPr dirty="0" sz="1000" spc="-15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10.</a:t>
            </a:r>
            <a:r>
              <a:rPr dirty="0" sz="1000" spc="-1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Controles_A13................................................................................................................................</a:t>
            </a:r>
            <a:r>
              <a:rPr dirty="0" sz="1000" spc="-4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0" action="ppaction://hlinksldjump"/>
              </a:rPr>
              <a:t>41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0" action="ppaction://hlinksldjump"/>
              </a:rPr>
              <a:t>Tabla</a:t>
            </a:r>
            <a:r>
              <a:rPr dirty="0" sz="1000" spc="-15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11.</a:t>
            </a:r>
            <a:r>
              <a:rPr dirty="0" sz="1000" spc="-1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0" action="ppaction://hlinksldjump"/>
              </a:rPr>
              <a:t>Controles_A14................................................................................................................................</a:t>
            </a:r>
            <a:r>
              <a:rPr dirty="0" sz="1000" spc="-40" b="1">
                <a:latin typeface="Cambria"/>
                <a:cs typeface="Cambria"/>
                <a:hlinkClick r:id="rId10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0" action="ppaction://hlinksldjump"/>
              </a:rPr>
              <a:t>41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1" action="ppaction://hlinksldjump"/>
              </a:rPr>
              <a:t>Tabla</a:t>
            </a:r>
            <a:r>
              <a:rPr dirty="0" sz="1000" spc="-15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1" action="ppaction://hlinksldjump"/>
              </a:rPr>
              <a:t>12.</a:t>
            </a:r>
            <a:r>
              <a:rPr dirty="0" sz="1000" spc="-1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1" action="ppaction://hlinksldjump"/>
              </a:rPr>
              <a:t>Controles_A15................................................................................................................................</a:t>
            </a:r>
            <a:r>
              <a:rPr dirty="0" sz="1000" spc="-40" b="1">
                <a:latin typeface="Cambria"/>
                <a:cs typeface="Cambria"/>
                <a:hlinkClick r:id="rId11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1" action="ppaction://hlinksldjump"/>
              </a:rPr>
              <a:t>42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2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13.</a:t>
            </a:r>
            <a:r>
              <a:rPr dirty="0" sz="1000" spc="-20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Controles_2013</a:t>
            </a:r>
            <a:r>
              <a:rPr dirty="0" sz="1000" spc="-3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2" action="ppaction://hlinksldjump"/>
              </a:rPr>
              <a:t>.............................................................................................................................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12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2" action="ppaction://hlinksldjump"/>
              </a:rPr>
              <a:t>43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3" action="ppaction://hlinksldjump"/>
              </a:rPr>
              <a:t>Tabla</a:t>
            </a:r>
            <a:r>
              <a:rPr dirty="0" sz="1000" spc="46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3" action="ppaction://hlinksldjump"/>
              </a:rPr>
              <a:t>14.</a:t>
            </a:r>
            <a:r>
              <a:rPr dirty="0" sz="1000" spc="46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3" action="ppaction://hlinksldjump"/>
              </a:rPr>
              <a:t>Uso_Aceptable................................................................................................................................</a:t>
            </a:r>
            <a:r>
              <a:rPr dirty="0" sz="1000" spc="365" b="1">
                <a:latin typeface="Cambria"/>
                <a:cs typeface="Cambria"/>
                <a:hlinkClick r:id="rId13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3" action="ppaction://hlinksldjump"/>
              </a:rPr>
              <a:t>45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4" action="ppaction://hlinksldjump"/>
              </a:rPr>
              <a:t>Tabla</a:t>
            </a:r>
            <a:r>
              <a:rPr dirty="0" sz="1000" spc="45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4" action="ppaction://hlinksldjump"/>
              </a:rPr>
              <a:t>15.</a:t>
            </a:r>
            <a:r>
              <a:rPr dirty="0" sz="1000" spc="455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14" action="ppaction://hlinksldjump"/>
              </a:rPr>
              <a:t>Modificaciones...............................................................................................................................</a:t>
            </a:r>
            <a:r>
              <a:rPr dirty="0" sz="1000" spc="360" b="1">
                <a:latin typeface="Cambria"/>
                <a:cs typeface="Cambria"/>
                <a:hlinkClick r:id="rId14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4" action="ppaction://hlinksldjump"/>
              </a:rPr>
              <a:t>51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5" action="ppaction://hlinksldjump"/>
              </a:rPr>
              <a:t>Tabla 16. </a:t>
            </a:r>
            <a:r>
              <a:rPr dirty="0" sz="1000" spc="-10" b="1">
                <a:latin typeface="Cambria"/>
                <a:cs typeface="Cambria"/>
                <a:hlinkClick r:id="rId15" action="ppaction://hlinksldjump"/>
              </a:rPr>
              <a:t>Hardware_1</a:t>
            </a:r>
            <a:r>
              <a:rPr dirty="0" sz="1000" spc="-75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5" action="ppaction://hlinksldjump"/>
              </a:rPr>
              <a:t>....................................................................................................................................</a:t>
            </a:r>
            <a:r>
              <a:rPr dirty="0" sz="1000" spc="-25" b="1">
                <a:latin typeface="Cambria"/>
                <a:cs typeface="Cambria"/>
                <a:hlinkClick r:id="rId15" action="ppaction://hlinksldjump"/>
              </a:rPr>
              <a:t> 53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5" action="ppaction://hlinksldjump"/>
              </a:rPr>
              <a:t>Tabla 17. </a:t>
            </a:r>
            <a:r>
              <a:rPr dirty="0" sz="1000" spc="-10" b="1">
                <a:latin typeface="Cambria"/>
                <a:cs typeface="Cambria"/>
                <a:hlinkClick r:id="rId15" action="ppaction://hlinksldjump"/>
              </a:rPr>
              <a:t>Hardware_2</a:t>
            </a:r>
            <a:r>
              <a:rPr dirty="0" sz="1000" spc="-75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5" action="ppaction://hlinksldjump"/>
              </a:rPr>
              <a:t>....................................................................................................................................</a:t>
            </a:r>
            <a:r>
              <a:rPr dirty="0" sz="1000" spc="-25" b="1">
                <a:latin typeface="Cambria"/>
                <a:cs typeface="Cambria"/>
                <a:hlinkClick r:id="rId15" action="ppaction://hlinksldjump"/>
              </a:rPr>
              <a:t> 53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5" action="ppaction://hlinksldjump"/>
              </a:rPr>
              <a:t>Tabla 18. </a:t>
            </a:r>
            <a:r>
              <a:rPr dirty="0" sz="1000" spc="-10" b="1">
                <a:latin typeface="Cambria"/>
                <a:cs typeface="Cambria"/>
                <a:hlinkClick r:id="rId15" action="ppaction://hlinksldjump"/>
              </a:rPr>
              <a:t>Hardware_3</a:t>
            </a:r>
            <a:r>
              <a:rPr dirty="0" sz="1000" spc="-75" b="1">
                <a:latin typeface="Cambria"/>
                <a:cs typeface="Cambria"/>
                <a:hlinkClick r:id="rId1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5" action="ppaction://hlinksldjump"/>
              </a:rPr>
              <a:t>....................................................................................................................................</a:t>
            </a:r>
            <a:r>
              <a:rPr dirty="0" sz="1000" spc="-25" b="1">
                <a:latin typeface="Cambria"/>
                <a:cs typeface="Cambria"/>
                <a:hlinkClick r:id="rId15" action="ppaction://hlinksldjump"/>
              </a:rPr>
              <a:t> 53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6" action="ppaction://hlinksldjump"/>
              </a:rPr>
              <a:t>Tabla 19. </a:t>
            </a:r>
            <a:r>
              <a:rPr dirty="0" sz="1000" spc="-10" b="1">
                <a:latin typeface="Cambria"/>
                <a:cs typeface="Cambria"/>
                <a:hlinkClick r:id="rId16" action="ppaction://hlinksldjump"/>
              </a:rPr>
              <a:t>Hardware_4</a:t>
            </a:r>
            <a:r>
              <a:rPr dirty="0" sz="1000" spc="-75" b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6" action="ppaction://hlinksldjump"/>
              </a:rPr>
              <a:t>....................................................................................................................................</a:t>
            </a:r>
            <a:r>
              <a:rPr dirty="0" sz="1000" spc="-25" b="1">
                <a:latin typeface="Cambria"/>
                <a:cs typeface="Cambria"/>
                <a:hlinkClick r:id="rId16" action="ppaction://hlinksldjump"/>
              </a:rPr>
              <a:t> 54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6" action="ppaction://hlinksldjump"/>
              </a:rPr>
              <a:t>Tabla 20. </a:t>
            </a:r>
            <a:r>
              <a:rPr dirty="0" sz="1000" spc="-10" b="1">
                <a:latin typeface="Cambria"/>
                <a:cs typeface="Cambria"/>
                <a:hlinkClick r:id="rId16" action="ppaction://hlinksldjump"/>
              </a:rPr>
              <a:t>Hardware_5</a:t>
            </a:r>
            <a:r>
              <a:rPr dirty="0" sz="1000" spc="-75" b="1">
                <a:latin typeface="Cambria"/>
                <a:cs typeface="Cambria"/>
                <a:hlinkClick r:id="rId1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6" action="ppaction://hlinksldjump"/>
              </a:rPr>
              <a:t>....................................................................................................................................</a:t>
            </a:r>
            <a:r>
              <a:rPr dirty="0" sz="1000" spc="-25" b="1">
                <a:latin typeface="Cambria"/>
                <a:cs typeface="Cambria"/>
                <a:hlinkClick r:id="rId16" action="ppaction://hlinksldjump"/>
              </a:rPr>
              <a:t> 54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7" action="ppaction://hlinksldjump"/>
              </a:rPr>
              <a:t>Tabla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21.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Uso_1.................................................................................................................................................</a:t>
            </a:r>
            <a:r>
              <a:rPr dirty="0" sz="1000" spc="-3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7" action="ppaction://hlinksldjump"/>
              </a:rPr>
              <a:t>55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7" action="ppaction://hlinksldjump"/>
              </a:rPr>
              <a:t>Tabla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22.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Uso_2.................................................................................................................................................</a:t>
            </a:r>
            <a:r>
              <a:rPr dirty="0" sz="1000" spc="-3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7" action="ppaction://hlinksldjump"/>
              </a:rPr>
              <a:t>55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7" action="ppaction://hlinksldjump"/>
              </a:rPr>
              <a:t>Tabla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23.</a:t>
            </a:r>
            <a:r>
              <a:rPr dirty="0" sz="1000" spc="-10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7" action="ppaction://hlinksldjump"/>
              </a:rPr>
              <a:t>Uso_3.................................................................................................................................................</a:t>
            </a:r>
            <a:r>
              <a:rPr dirty="0" sz="1000" spc="-35" b="1">
                <a:latin typeface="Cambria"/>
                <a:cs typeface="Cambria"/>
                <a:hlinkClick r:id="rId17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7" action="ppaction://hlinksldjump"/>
              </a:rPr>
              <a:t>55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8" action="ppaction://hlinksldjump"/>
              </a:rPr>
              <a:t>Tabla</a:t>
            </a:r>
            <a:r>
              <a:rPr dirty="0" sz="1000" spc="-10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8" action="ppaction://hlinksldjump"/>
              </a:rPr>
              <a:t>24.</a:t>
            </a:r>
            <a:r>
              <a:rPr dirty="0" sz="1000" spc="-10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8" action="ppaction://hlinksldjump"/>
              </a:rPr>
              <a:t>Uso_4.................................................................................................................................................</a:t>
            </a:r>
            <a:r>
              <a:rPr dirty="0" sz="1000" spc="-35" b="1">
                <a:latin typeface="Cambria"/>
                <a:cs typeface="Cambria"/>
                <a:hlinkClick r:id="rId18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8" action="ppaction://hlinksldjump"/>
              </a:rPr>
              <a:t>56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19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25.</a:t>
            </a:r>
            <a:r>
              <a:rPr dirty="0" sz="1000" spc="-1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Claves_1</a:t>
            </a:r>
            <a:r>
              <a:rPr dirty="0" sz="1000" spc="-2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...........................................................................................................................................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9" action="ppaction://hlinksldjump"/>
              </a:rPr>
              <a:t>57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19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26.</a:t>
            </a:r>
            <a:r>
              <a:rPr dirty="0" sz="1000" spc="-1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Claves_2</a:t>
            </a:r>
            <a:r>
              <a:rPr dirty="0" sz="1000" spc="-2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19" action="ppaction://hlinksldjump"/>
              </a:rPr>
              <a:t>...........................................................................................................................................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19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19" action="ppaction://hlinksldjump"/>
              </a:rPr>
              <a:t>57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0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27.</a:t>
            </a:r>
            <a:r>
              <a:rPr dirty="0" sz="1000" spc="-1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Claves_3</a:t>
            </a:r>
            <a:r>
              <a:rPr dirty="0" sz="1000" spc="-2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...........................................................................................................................................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0" action="ppaction://hlinksldjump"/>
              </a:rPr>
              <a:t>58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0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28.</a:t>
            </a:r>
            <a:r>
              <a:rPr dirty="0" sz="1000" spc="-1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Claves_4</a:t>
            </a:r>
            <a:r>
              <a:rPr dirty="0" sz="1000" spc="-2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...........................................................................................................................................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0" action="ppaction://hlinksldjump"/>
              </a:rPr>
              <a:t>58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0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29.</a:t>
            </a:r>
            <a:r>
              <a:rPr dirty="0" sz="1000" spc="-1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0" action="ppaction://hlinksldjump"/>
              </a:rPr>
              <a:t>Esquema_lógico_1.........................................................................................................................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20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0" action="ppaction://hlinksldjump"/>
              </a:rPr>
              <a:t>58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1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1" action="ppaction://hlinksldjump"/>
              </a:rPr>
              <a:t>30.</a:t>
            </a:r>
            <a:r>
              <a:rPr dirty="0" sz="1000" spc="-1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1" action="ppaction://hlinksldjump"/>
              </a:rPr>
              <a:t>Esquema_lógico_2.........................................................................................................................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21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1" action="ppaction://hlinksldjump"/>
              </a:rPr>
              <a:t>59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2" action="ppaction://hlinksldjump"/>
              </a:rPr>
              <a:t>Tabla</a:t>
            </a:r>
            <a:r>
              <a:rPr dirty="0" sz="1000" spc="-20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2" action="ppaction://hlinksldjump"/>
              </a:rPr>
              <a:t>31.</a:t>
            </a:r>
            <a:r>
              <a:rPr dirty="0" sz="1000" spc="-15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2" action="ppaction://hlinksldjump"/>
              </a:rPr>
              <a:t>Esquema_lógico_3.........................................................................................................................</a:t>
            </a:r>
            <a:r>
              <a:rPr dirty="0" sz="1000" spc="-45" b="1">
                <a:latin typeface="Cambria"/>
                <a:cs typeface="Cambria"/>
                <a:hlinkClick r:id="rId22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2" action="ppaction://hlinksldjump"/>
              </a:rPr>
              <a:t>60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3" action="ppaction://hlinksldjump"/>
              </a:rPr>
              <a:t>Tabla</a:t>
            </a:r>
            <a:r>
              <a:rPr dirty="0" sz="1000" spc="5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3" action="ppaction://hlinksldjump"/>
              </a:rPr>
              <a:t>32.</a:t>
            </a:r>
            <a:r>
              <a:rPr dirty="0" sz="1000" spc="15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3" action="ppaction://hlinksldjump"/>
              </a:rPr>
              <a:t>Vulnerabilidades</a:t>
            </a:r>
            <a:r>
              <a:rPr dirty="0" sz="1000" spc="-45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3" action="ppaction://hlinksldjump"/>
              </a:rPr>
              <a:t>..........................................................................................................................</a:t>
            </a:r>
            <a:r>
              <a:rPr dirty="0" sz="1000" spc="-15" b="1">
                <a:latin typeface="Cambria"/>
                <a:cs typeface="Cambria"/>
                <a:hlinkClick r:id="rId23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3" action="ppaction://hlinksldjump"/>
              </a:rPr>
              <a:t>63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-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33.</a:t>
            </a:r>
            <a:r>
              <a:rPr dirty="0" sz="1000" spc="10" b="1">
                <a:latin typeface="Cambria"/>
                <a:cs typeface="Cambria"/>
              </a:rPr>
              <a:t> </a:t>
            </a:r>
            <a:r>
              <a:rPr dirty="0" sz="1000" spc="-10" b="1">
                <a:latin typeface="Cambria"/>
                <a:cs typeface="Cambria"/>
              </a:rPr>
              <a:t>Organigrama</a:t>
            </a:r>
            <a:r>
              <a:rPr dirty="0" sz="1000" spc="-7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..................................................................................................................................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67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4" action="ppaction://hlinksldjump"/>
              </a:rPr>
              <a:t>Tabla</a:t>
            </a:r>
            <a:r>
              <a:rPr dirty="0" sz="1000" spc="-30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4" action="ppaction://hlinksldjump"/>
              </a:rPr>
              <a:t>34.</a:t>
            </a:r>
            <a:r>
              <a:rPr dirty="0" sz="1000" spc="-25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4" action="ppaction://hlinksldjump"/>
              </a:rPr>
              <a:t>Copia_Seguridad</a:t>
            </a:r>
            <a:r>
              <a:rPr dirty="0" sz="1000" spc="-20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4" action="ppaction://hlinksldjump"/>
              </a:rPr>
              <a:t>...........................................................................................................................</a:t>
            </a:r>
            <a:r>
              <a:rPr dirty="0" sz="1000" spc="-50" b="1">
                <a:latin typeface="Cambria"/>
                <a:cs typeface="Cambria"/>
                <a:hlinkClick r:id="rId24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4" action="ppaction://hlinksldjump"/>
              </a:rPr>
              <a:t>77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35.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Calendario_1</a:t>
            </a:r>
            <a:r>
              <a:rPr dirty="0" sz="1000" spc="-1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..................................................................................................................................</a:t>
            </a:r>
            <a:r>
              <a:rPr dirty="0" sz="1000" spc="-5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92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36.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Calendario_2</a:t>
            </a:r>
            <a:r>
              <a:rPr dirty="0" sz="1000" spc="-1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..................................................................................................................................</a:t>
            </a:r>
            <a:r>
              <a:rPr dirty="0" sz="1000" spc="-5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93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</a:rPr>
              <a:t>Tabla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37.</a:t>
            </a:r>
            <a:r>
              <a:rPr dirty="0" sz="1000" spc="-2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Calendario_3</a:t>
            </a:r>
            <a:r>
              <a:rPr dirty="0" sz="1000" spc="-15" b="1">
                <a:latin typeface="Cambria"/>
                <a:cs typeface="Cambria"/>
              </a:rPr>
              <a:t> </a:t>
            </a:r>
            <a:r>
              <a:rPr dirty="0" sz="1000" b="1">
                <a:latin typeface="Cambria"/>
                <a:cs typeface="Cambria"/>
              </a:rPr>
              <a:t>..................................................................................................................................</a:t>
            </a:r>
            <a:r>
              <a:rPr dirty="0" sz="1000" spc="-50" b="1">
                <a:latin typeface="Cambria"/>
                <a:cs typeface="Cambria"/>
              </a:rPr>
              <a:t> </a:t>
            </a:r>
            <a:r>
              <a:rPr dirty="0" sz="1000" spc="-25" b="1">
                <a:latin typeface="Cambria"/>
                <a:cs typeface="Cambria"/>
              </a:rPr>
              <a:t>94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5" action="ppaction://hlinksldjump"/>
              </a:rPr>
              <a:t>Tabla</a:t>
            </a:r>
            <a:r>
              <a:rPr dirty="0" sz="1000" spc="1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5" action="ppaction://hlinksldjump"/>
              </a:rPr>
              <a:t>38.</a:t>
            </a:r>
            <a:r>
              <a:rPr dirty="0" sz="1000" spc="1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5" action="ppaction://hlinksldjump"/>
              </a:rPr>
              <a:t>Presupuesto_1</a:t>
            </a:r>
            <a:r>
              <a:rPr dirty="0" sz="1000" spc="-4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5" action="ppaction://hlinksldjump"/>
              </a:rPr>
              <a:t>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25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5" action="ppaction://hlinksldjump"/>
              </a:rPr>
              <a:t>95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6" action="ppaction://hlinksldjump"/>
              </a:rPr>
              <a:t>Tabla</a:t>
            </a:r>
            <a:r>
              <a:rPr dirty="0" sz="1000" spc="1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6" action="ppaction://hlinksldjump"/>
              </a:rPr>
              <a:t>39.</a:t>
            </a:r>
            <a:r>
              <a:rPr dirty="0" sz="1000" spc="1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6" action="ppaction://hlinksldjump"/>
              </a:rPr>
              <a:t>Presupuesto_2</a:t>
            </a:r>
            <a:r>
              <a:rPr dirty="0" sz="1000" spc="-4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6" action="ppaction://hlinksldjump"/>
              </a:rPr>
              <a:t>...............................................................................................................................</a:t>
            </a:r>
            <a:r>
              <a:rPr dirty="0" sz="1000" spc="-20" b="1">
                <a:latin typeface="Cambria"/>
                <a:cs typeface="Cambria"/>
                <a:hlinkClick r:id="rId26" action="ppaction://hlinksldjump"/>
              </a:rPr>
              <a:t> </a:t>
            </a:r>
            <a:r>
              <a:rPr dirty="0" sz="1000" spc="-25" b="1">
                <a:latin typeface="Cambria"/>
                <a:cs typeface="Cambria"/>
                <a:hlinkClick r:id="rId26" action="ppaction://hlinksldjump"/>
              </a:rPr>
              <a:t>97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7" action="ppaction://hlinksldjump"/>
              </a:rPr>
              <a:t>Tabla</a:t>
            </a:r>
            <a:r>
              <a:rPr dirty="0" sz="1000" spc="260" b="1">
                <a:latin typeface="Cambria"/>
                <a:cs typeface="Cambria"/>
                <a:hlinkClick r:id="rId2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7" action="ppaction://hlinksldjump"/>
              </a:rPr>
              <a:t>40.</a:t>
            </a:r>
            <a:r>
              <a:rPr dirty="0" sz="1000" spc="265" b="1">
                <a:latin typeface="Cambria"/>
                <a:cs typeface="Cambria"/>
                <a:hlinkClick r:id="rId2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7" action="ppaction://hlinksldjump"/>
              </a:rPr>
              <a:t>Cuestionario_1.............................................................................................................................103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8" action="ppaction://hlinksldjump"/>
              </a:rPr>
              <a:t>Tabla</a:t>
            </a:r>
            <a:r>
              <a:rPr dirty="0" sz="1000" spc="260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8" action="ppaction://hlinksldjump"/>
              </a:rPr>
              <a:t>41.</a:t>
            </a:r>
            <a:r>
              <a:rPr dirty="0" sz="1000" spc="265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8" action="ppaction://hlinksldjump"/>
              </a:rPr>
              <a:t>Cuestionario_2.............................................................................................................................104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8" action="ppaction://hlinksldjump"/>
              </a:rPr>
              <a:t>Tabla</a:t>
            </a:r>
            <a:r>
              <a:rPr dirty="0" sz="1000" spc="260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8" action="ppaction://hlinksldjump"/>
              </a:rPr>
              <a:t>42.</a:t>
            </a:r>
            <a:r>
              <a:rPr dirty="0" sz="1000" spc="265" b="1">
                <a:latin typeface="Cambria"/>
                <a:cs typeface="Cambria"/>
                <a:hlinkClick r:id="rId2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8" action="ppaction://hlinksldjump"/>
              </a:rPr>
              <a:t>Cuestionario_3.............................................................................................................................104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29" action="ppaction://hlinksldjump"/>
              </a:rPr>
              <a:t>Tabla</a:t>
            </a:r>
            <a:r>
              <a:rPr dirty="0" sz="1000" spc="260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9" action="ppaction://hlinksldjump"/>
              </a:rPr>
              <a:t>43.</a:t>
            </a:r>
            <a:r>
              <a:rPr dirty="0" sz="1000" spc="265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9" action="ppaction://hlinksldjump"/>
              </a:rPr>
              <a:t>Cuestionario_4.............................................................................................................................105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29" action="ppaction://hlinksldjump"/>
              </a:rPr>
              <a:t>Tabla</a:t>
            </a:r>
            <a:r>
              <a:rPr dirty="0" sz="1000" spc="260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29" action="ppaction://hlinksldjump"/>
              </a:rPr>
              <a:t>44.</a:t>
            </a:r>
            <a:r>
              <a:rPr dirty="0" sz="1000" spc="265" b="1">
                <a:latin typeface="Cambria"/>
                <a:cs typeface="Cambria"/>
                <a:hlinkClick r:id="rId29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29" action="ppaction://hlinksldjump"/>
              </a:rPr>
              <a:t>Cuestionario_5.............................................................................................................................105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0" action="ppaction://hlinksldjump"/>
              </a:rPr>
              <a:t>Tabla</a:t>
            </a:r>
            <a:r>
              <a:rPr dirty="0" sz="1000" spc="170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0" action="ppaction://hlinksldjump"/>
              </a:rPr>
              <a:t>45.</a:t>
            </a:r>
            <a:r>
              <a:rPr dirty="0" sz="1000" spc="175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MBSA_ESACD</a:t>
            </a:r>
            <a:r>
              <a:rPr dirty="0" sz="1000" spc="65" b="1">
                <a:latin typeface="Cambria"/>
                <a:cs typeface="Cambria"/>
                <a:hlinkClick r:id="rId30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0" action="ppaction://hlinksldjump"/>
              </a:rPr>
              <a:t>................................................................................................................................107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1" action="ppaction://hlinksldjump"/>
              </a:rPr>
              <a:t>Tabla</a:t>
            </a:r>
            <a:r>
              <a:rPr dirty="0" sz="1000" spc="125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1" action="ppaction://hlinksldjump"/>
              </a:rPr>
              <a:t>46.</a:t>
            </a:r>
            <a:r>
              <a:rPr dirty="0" sz="1000" spc="125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1" action="ppaction://hlinksldjump"/>
              </a:rPr>
              <a:t>MBSA_ESEDI</a:t>
            </a:r>
            <a:r>
              <a:rPr dirty="0" sz="1000" spc="135" b="1">
                <a:latin typeface="Cambria"/>
                <a:cs typeface="Cambria"/>
                <a:hlinkClick r:id="rId31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1" action="ppaction://hlinksldjump"/>
              </a:rPr>
              <a:t>.................................................................................................................................108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2" action="ppaction://hlinksldjump"/>
              </a:rPr>
              <a:t>Tabla</a:t>
            </a:r>
            <a:r>
              <a:rPr dirty="0" sz="1000" spc="250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2" action="ppaction://hlinksldjump"/>
              </a:rPr>
              <a:t>47.</a:t>
            </a:r>
            <a:r>
              <a:rPr dirty="0" sz="1000" spc="250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2" action="ppaction://hlinksldjump"/>
              </a:rPr>
              <a:t>MBSA_CONTROL..........................................................................................................................109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2" action="ppaction://hlinksldjump"/>
              </a:rPr>
              <a:t>Tabla</a:t>
            </a:r>
            <a:r>
              <a:rPr dirty="0" sz="1000" spc="155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2" action="ppaction://hlinksldjump"/>
              </a:rPr>
              <a:t>48.</a:t>
            </a:r>
            <a:r>
              <a:rPr dirty="0" sz="1000" spc="155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2" action="ppaction://hlinksldjump"/>
              </a:rPr>
              <a:t>MBSA_NETXUS</a:t>
            </a:r>
            <a:r>
              <a:rPr dirty="0" sz="1000" spc="85" b="1">
                <a:latin typeface="Cambria"/>
                <a:cs typeface="Cambria"/>
                <a:hlinkClick r:id="rId32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2" action="ppaction://hlinksldjump"/>
              </a:rPr>
              <a:t>.............................................................................................................................109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33" action="ppaction://hlinksldjump"/>
              </a:rPr>
              <a:t>Tabla</a:t>
            </a:r>
            <a:r>
              <a:rPr dirty="0" sz="1000" spc="285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3" action="ppaction://hlinksldjump"/>
              </a:rPr>
              <a:t>49.</a:t>
            </a:r>
            <a:r>
              <a:rPr dirty="0" sz="1000" spc="290" b="1">
                <a:latin typeface="Cambria"/>
                <a:cs typeface="Cambria"/>
                <a:hlinkClick r:id="rId33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3" action="ppaction://hlinksldjump"/>
              </a:rPr>
              <a:t>MBSA_MIS......................................................................................................................................110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4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4" action="ppaction://hlinksldjump"/>
              </a:rPr>
              <a:t>50.</a:t>
            </a:r>
            <a:r>
              <a:rPr dirty="0" sz="1000" spc="195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4" action="ppaction://hlinksldjump"/>
              </a:rPr>
              <a:t>MBSA_ESTS1</a:t>
            </a:r>
            <a:r>
              <a:rPr dirty="0" sz="1000" spc="-20" b="1">
                <a:latin typeface="Cambria"/>
                <a:cs typeface="Cambria"/>
                <a:hlinkClick r:id="rId34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4" action="ppaction://hlinksldjump"/>
              </a:rPr>
              <a:t>.................................................................................................................................111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5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5" action="ppaction://hlinksldjump"/>
              </a:rPr>
              <a:t>51.</a:t>
            </a:r>
            <a:r>
              <a:rPr dirty="0" sz="1000" spc="195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5" action="ppaction://hlinksldjump"/>
              </a:rPr>
              <a:t>MBSA_ESTS3</a:t>
            </a:r>
            <a:r>
              <a:rPr dirty="0" sz="1000" spc="-20" b="1">
                <a:latin typeface="Cambria"/>
                <a:cs typeface="Cambria"/>
                <a:hlinkClick r:id="rId35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5" action="ppaction://hlinksldjump"/>
              </a:rPr>
              <a:t>.................................................................................................................................112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6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6" action="ppaction://hlinksldjump"/>
              </a:rPr>
              <a:t>52.</a:t>
            </a:r>
            <a:r>
              <a:rPr dirty="0" sz="1000" spc="19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MBSA_ESTS4</a:t>
            </a:r>
            <a:r>
              <a:rPr dirty="0" sz="1000" spc="-2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.................................................................................................................................113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5"/>
              </a:lnSpc>
            </a:pPr>
            <a:r>
              <a:rPr dirty="0" sz="1000" b="1">
                <a:latin typeface="Cambria"/>
                <a:cs typeface="Cambria"/>
                <a:hlinkClick r:id="rId36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6" action="ppaction://hlinksldjump"/>
              </a:rPr>
              <a:t>53.</a:t>
            </a:r>
            <a:r>
              <a:rPr dirty="0" sz="1000" spc="195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MBSA_ESTS5</a:t>
            </a:r>
            <a:r>
              <a:rPr dirty="0" sz="1000" spc="-20" b="1">
                <a:latin typeface="Cambria"/>
                <a:cs typeface="Cambria"/>
                <a:hlinkClick r:id="rId36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6" action="ppaction://hlinksldjump"/>
              </a:rPr>
              <a:t>.................................................................................................................................113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70"/>
              </a:lnSpc>
            </a:pPr>
            <a:r>
              <a:rPr dirty="0" sz="1000" b="1">
                <a:latin typeface="Cambria"/>
                <a:cs typeface="Cambria"/>
                <a:hlinkClick r:id="rId37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7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7" action="ppaction://hlinksldjump"/>
              </a:rPr>
              <a:t>54.</a:t>
            </a:r>
            <a:r>
              <a:rPr dirty="0" sz="1000" spc="195" b="1">
                <a:latin typeface="Cambria"/>
                <a:cs typeface="Cambria"/>
                <a:hlinkClick r:id="rId3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7" action="ppaction://hlinksldjump"/>
              </a:rPr>
              <a:t>MBSA_ESTS8</a:t>
            </a:r>
            <a:r>
              <a:rPr dirty="0" sz="1000" spc="-20" b="1">
                <a:latin typeface="Cambria"/>
                <a:cs typeface="Cambria"/>
                <a:hlinkClick r:id="rId37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7" action="ppaction://hlinksldjump"/>
              </a:rPr>
              <a:t>.................................................................................................................................114</a:t>
            </a:r>
            <a:endParaRPr sz="1000">
              <a:latin typeface="Cambria"/>
              <a:cs typeface="Cambria"/>
            </a:endParaRPr>
          </a:p>
          <a:p>
            <a:pPr marL="12700">
              <a:lnSpc>
                <a:spcPts val="1185"/>
              </a:lnSpc>
            </a:pPr>
            <a:r>
              <a:rPr dirty="0" sz="1000" b="1">
                <a:latin typeface="Cambria"/>
                <a:cs typeface="Cambria"/>
                <a:hlinkClick r:id="rId38" action="ppaction://hlinksldjump"/>
              </a:rPr>
              <a:t>Tabla</a:t>
            </a:r>
            <a:r>
              <a:rPr dirty="0" sz="1000" spc="190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b="1">
                <a:latin typeface="Cambria"/>
                <a:cs typeface="Cambria"/>
                <a:hlinkClick r:id="rId38" action="ppaction://hlinksldjump"/>
              </a:rPr>
              <a:t>55.</a:t>
            </a:r>
            <a:r>
              <a:rPr dirty="0" sz="1000" spc="195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8" action="ppaction://hlinksldjump"/>
              </a:rPr>
              <a:t>MBSA_ESBES</a:t>
            </a:r>
            <a:r>
              <a:rPr dirty="0" sz="1000" spc="-20" b="1">
                <a:latin typeface="Cambria"/>
                <a:cs typeface="Cambria"/>
                <a:hlinkClick r:id="rId38" action="ppaction://hlinksldjump"/>
              </a:rPr>
              <a:t> </a:t>
            </a:r>
            <a:r>
              <a:rPr dirty="0" sz="1000" spc="-10" b="1">
                <a:latin typeface="Cambria"/>
                <a:cs typeface="Cambria"/>
                <a:hlinkClick r:id="rId38" action="ppaction://hlinksldjump"/>
              </a:rPr>
              <a:t>.................................................................................................................................115</a:t>
            </a:r>
            <a:endParaRPr sz="1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13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89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80363"/>
            <a:ext cx="5262245" cy="829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20" b="1">
                <a:latin typeface="Calibri"/>
                <a:cs typeface="Calibri"/>
              </a:rPr>
              <a:t>LOPD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Orgánica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Protección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Datos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Carácter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Personal,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11,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23,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24,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25,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26,</a:t>
            </a:r>
            <a:endParaRPr sz="1000">
              <a:latin typeface="Calibri"/>
              <a:cs typeface="Calibri"/>
            </a:endParaRPr>
          </a:p>
          <a:p>
            <a:pPr marL="292100">
              <a:lnSpc>
                <a:spcPct val="100000"/>
              </a:lnSpc>
              <a:spcBef>
                <a:spcPts val="15"/>
              </a:spcBef>
            </a:pPr>
            <a:r>
              <a:rPr dirty="0" sz="1000">
                <a:latin typeface="Calibri"/>
                <a:cs typeface="Calibri"/>
              </a:rPr>
              <a:t>82,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83,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86,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87,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167, </a:t>
            </a:r>
            <a:r>
              <a:rPr dirty="0" sz="1000" spc="-25">
                <a:latin typeface="Calibri"/>
                <a:cs typeface="Calibri"/>
              </a:rPr>
              <a:t>169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0" b="1">
                <a:latin typeface="Calibri"/>
                <a:cs typeface="Calibri"/>
              </a:rPr>
              <a:t>MBSA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Microsoft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Baseline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Security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Analyzer,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81,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106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Nagios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Software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código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abierto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monitorización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sistemas,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56,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77,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146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5" b="1">
                <a:latin typeface="Calibri"/>
                <a:cs typeface="Calibri"/>
              </a:rPr>
              <a:t>NAT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Traducción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direcciones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red,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85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10" b="1">
                <a:latin typeface="Calibri"/>
                <a:cs typeface="Calibri"/>
              </a:rPr>
              <a:t>Novell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Sistema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Operativo,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56,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NTP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protocolo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sincronización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horaria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(Network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Time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Protocol),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38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Proxy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Servidor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intermediario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 acceso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 Internet, </a:t>
            </a:r>
            <a:r>
              <a:rPr dirty="0" sz="1000" spc="-25">
                <a:latin typeface="Calibri"/>
                <a:cs typeface="Calibri"/>
              </a:rPr>
              <a:t>52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25" b="1">
                <a:latin typeface="Calibri"/>
                <a:cs typeface="Calibri"/>
              </a:rPr>
              <a:t>RAE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Definido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como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Academia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Española,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0" b="1">
                <a:latin typeface="Calibri"/>
                <a:cs typeface="Calibri"/>
              </a:rPr>
              <a:t>RRHH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Recursos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Humanos,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98,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5" b="1">
                <a:latin typeface="Calibri"/>
                <a:cs typeface="Calibri"/>
              </a:rPr>
              <a:t>RSA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sistema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seguridad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acceso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remoto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(Rivest,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Shamir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y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Adleman),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0" b="1">
                <a:latin typeface="Calibri"/>
                <a:cs typeface="Calibri"/>
              </a:rPr>
              <a:t>S.O.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Forma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abreviada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definir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Sistemas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Operativos,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62,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63,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64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10" b="1">
                <a:latin typeface="Calibri"/>
                <a:cs typeface="Calibri"/>
              </a:rPr>
              <a:t>ServiceDesk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Software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para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gestión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incidencias,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61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0" b="1">
                <a:latin typeface="Calibri"/>
                <a:cs typeface="Calibri"/>
              </a:rPr>
              <a:t>SGSI</a:t>
            </a:r>
            <a:endParaRPr sz="1100">
              <a:latin typeface="Calibri"/>
              <a:cs typeface="Calibri"/>
            </a:endParaRPr>
          </a:p>
          <a:p>
            <a:pPr marL="292100" marR="243840" indent="-140335">
              <a:lnSpc>
                <a:spcPct val="101499"/>
              </a:lnSpc>
              <a:spcBef>
                <a:spcPts val="10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Sistema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Gestión 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Seguridad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 Información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(Information</a:t>
            </a:r>
            <a:r>
              <a:rPr dirty="0" sz="1000">
                <a:latin typeface="Calibri"/>
                <a:cs typeface="Calibri"/>
              </a:rPr>
              <a:t> Security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Management </a:t>
            </a:r>
            <a:r>
              <a:rPr dirty="0" sz="1000">
                <a:latin typeface="Calibri"/>
                <a:cs typeface="Calibri"/>
              </a:rPr>
              <a:t>System),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42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25" b="1">
                <a:latin typeface="Calibri"/>
                <a:cs typeface="Calibri"/>
              </a:rPr>
              <a:t>SLA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Acuerdo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Nivel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Servicio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(Service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Level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Agreement),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101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10" b="1">
                <a:latin typeface="Calibri"/>
                <a:cs typeface="Calibri"/>
              </a:rPr>
              <a:t>snapshots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5"/>
              </a:spcBef>
            </a:pPr>
            <a:r>
              <a:rPr dirty="0" sz="1000">
                <a:latin typeface="Calibri"/>
                <a:cs typeface="Calibri"/>
              </a:rPr>
              <a:t>Son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fotos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sobre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estado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actual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máquinas,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61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0" b="1">
                <a:latin typeface="Calibri"/>
                <a:cs typeface="Calibri"/>
              </a:rPr>
              <a:t>Spam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correo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basura,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30,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32,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46,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77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spyware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20"/>
              </a:spcBef>
            </a:pPr>
            <a:r>
              <a:rPr dirty="0" sz="1000">
                <a:latin typeface="Calibri"/>
                <a:cs typeface="Calibri"/>
              </a:rPr>
              <a:t>Se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definen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así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programas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espías,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31,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46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0" b="1">
                <a:latin typeface="Calibri"/>
                <a:cs typeface="Calibri"/>
              </a:rPr>
              <a:t>Tiphone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Software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basado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VoIP,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52,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56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100" spc="-20" b="1">
                <a:latin typeface="Calibri"/>
                <a:cs typeface="Calibri"/>
              </a:rPr>
              <a:t>Wifi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Conectividad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Wireless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usada,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53,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54,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55,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58,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85,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100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100" spc="-20" b="1">
                <a:latin typeface="Calibri"/>
                <a:cs typeface="Calibri"/>
              </a:rPr>
              <a:t>WSUS</a:t>
            </a:r>
            <a:endParaRPr sz="1100">
              <a:latin typeface="Calibri"/>
              <a:cs typeface="Calibri"/>
            </a:endParaRPr>
          </a:p>
          <a:p>
            <a:pPr marL="151765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Calibri"/>
                <a:cs typeface="Calibri"/>
              </a:rPr>
              <a:t>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el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servidor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actualizaciones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Windows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(Windows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Server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Update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Services),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52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90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68069" y="489457"/>
            <a:ext cx="5414645" cy="9155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14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14.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Referencias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6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100">
                <a:latin typeface="Cambria"/>
                <a:cs typeface="Cambria"/>
              </a:rPr>
              <a:t>Acha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Iturmendi,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(1994).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empresa.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Paraninfo.</a:t>
            </a:r>
            <a:endParaRPr sz="1100">
              <a:latin typeface="Cambria"/>
              <a:cs typeface="Cambria"/>
            </a:endParaRPr>
          </a:p>
          <a:p>
            <a:pPr marL="12700" marR="6096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AEPD.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(2013).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EVALÚA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2"/>
              </a:rPr>
              <a:t>http://www.agpd.es/portalwebAGPD/jornadas/dia_proteccion_2011/responsable/evalu</a:t>
            </a:r>
            <a:r>
              <a:rPr dirty="0" sz="1100" spc="-10">
                <a:latin typeface="Cambria"/>
                <a:cs typeface="Cambria"/>
              </a:rPr>
              <a:t> a-ides-idphp.php</a:t>
            </a:r>
            <a:endParaRPr sz="1100">
              <a:latin typeface="Cambria"/>
              <a:cs typeface="Cambria"/>
            </a:endParaRPr>
          </a:p>
          <a:p>
            <a:pPr marL="12700" marR="304165">
              <a:lnSpc>
                <a:spcPts val="1290"/>
              </a:lnSpc>
              <a:spcBef>
                <a:spcPts val="600"/>
              </a:spcBef>
            </a:pPr>
            <a:r>
              <a:rPr dirty="0" sz="1100" spc="-10">
                <a:latin typeface="Cambria"/>
                <a:cs typeface="Cambria"/>
              </a:rPr>
              <a:t>Anónimo.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(2009).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Cuestionario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para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realizar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una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gerar961437: </a:t>
            </a:r>
            <a:r>
              <a:rPr dirty="0" sz="1100" spc="-10">
                <a:latin typeface="Cambria"/>
                <a:cs typeface="Cambria"/>
                <a:hlinkClick r:id="rId3"/>
              </a:rPr>
              <a:t>http://www.scribd.com/doc/18565564/CUESTIONARIO-PARA-REALIZAR-</a:t>
            </a:r>
            <a:r>
              <a:rPr dirty="0" sz="1100" spc="-20">
                <a:latin typeface="Cambria"/>
                <a:cs typeface="Cambria"/>
                <a:hlinkClick r:id="rId3"/>
              </a:rPr>
              <a:t>UNA-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AUDITORIA-INFORMATICA</a:t>
            </a:r>
            <a:endParaRPr sz="1100">
              <a:latin typeface="Cambria"/>
              <a:cs typeface="Cambria"/>
            </a:endParaRPr>
          </a:p>
          <a:p>
            <a:pPr marL="12700" marR="245110">
              <a:lnSpc>
                <a:spcPts val="1290"/>
              </a:lnSpc>
              <a:spcBef>
                <a:spcPts val="600"/>
              </a:spcBef>
            </a:pPr>
            <a:r>
              <a:rPr dirty="0" sz="1100" spc="-1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Sistemas.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(2012). </a:t>
            </a:r>
            <a:r>
              <a:rPr dirty="0" sz="1100" i="1">
                <a:latin typeface="Cambria"/>
                <a:cs typeface="Cambria"/>
              </a:rPr>
              <a:t>Listas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chequeo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o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checklist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para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áreas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cómputo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  <a:hlinkClick r:id="rId4"/>
              </a:rPr>
              <a:t>http://auditordesistemas.blogspot.com.es/2012/02/listas-</a:t>
            </a:r>
            <a:r>
              <a:rPr dirty="0" sz="1100" spc="-25">
                <a:latin typeface="Cambria"/>
                <a:cs typeface="Cambria"/>
                <a:hlinkClick r:id="rId4"/>
              </a:rPr>
              <a:t>de-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chequeo-o-checklist-para.html</a:t>
            </a:r>
            <a:endParaRPr sz="1100">
              <a:latin typeface="Cambria"/>
              <a:cs typeface="Cambria"/>
            </a:endParaRPr>
          </a:p>
          <a:p>
            <a:pPr marL="12700" marR="46355">
              <a:lnSpc>
                <a:spcPts val="1290"/>
              </a:lnSpc>
              <a:spcBef>
                <a:spcPts val="590"/>
              </a:spcBef>
            </a:pPr>
            <a:r>
              <a:rPr dirty="0" sz="1100">
                <a:latin typeface="Cambria"/>
                <a:cs typeface="Cambria"/>
              </a:rPr>
              <a:t>BOE.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(13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Diciembre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1999).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Ley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Orgánica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15/1999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Protección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Datos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Carácter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General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  <a:hlinkClick r:id="rId5"/>
              </a:rPr>
              <a:t>http://www.boe.es/buscar/doc.php?id=BOE-A-1999-23750</a:t>
            </a:r>
            <a:endParaRPr sz="1100">
              <a:latin typeface="Cambria"/>
              <a:cs typeface="Cambria"/>
            </a:endParaRPr>
          </a:p>
          <a:p>
            <a:pPr marL="12700" marR="554355">
              <a:lnSpc>
                <a:spcPts val="129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Cocomsys.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(2014).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of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Computer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Systems: </a:t>
            </a:r>
            <a:r>
              <a:rPr dirty="0" sz="1100" spc="-10">
                <a:latin typeface="Cambria"/>
                <a:cs typeface="Cambria"/>
                <a:hlinkClick r:id="rId6"/>
              </a:rPr>
              <a:t>http://cocomsys.com/cocomsys/auditoria-informatica</a:t>
            </a:r>
            <a:endParaRPr sz="1100">
              <a:latin typeface="Cambria"/>
              <a:cs typeface="Cambria"/>
            </a:endParaRPr>
          </a:p>
          <a:p>
            <a:pPr marL="12700" marR="452755">
              <a:lnSpc>
                <a:spcPts val="129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portal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27001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Español.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(2014).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Sistemas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Gestión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Seguridad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la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Información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  <a:hlinkClick r:id="rId7"/>
              </a:rPr>
              <a:t>http://www.iso27000.es/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1100" spc="-10">
                <a:latin typeface="Cambria"/>
                <a:cs typeface="Cambria"/>
              </a:rPr>
              <a:t>EMPRESA_X.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(2014). </a:t>
            </a:r>
            <a:r>
              <a:rPr dirty="0" sz="1100" i="1">
                <a:latin typeface="Cambria"/>
                <a:cs typeface="Cambria"/>
              </a:rPr>
              <a:t>Manual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Gestión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Calidad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10" i="1">
                <a:latin typeface="Cambria"/>
                <a:cs typeface="Cambria"/>
              </a:rPr>
              <a:t> Seguridad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0" i="1">
                <a:latin typeface="Cambria"/>
                <a:cs typeface="Cambria"/>
              </a:rPr>
              <a:t> EMPRESA_X.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Madrid.</a:t>
            </a:r>
            <a:endParaRPr sz="1100">
              <a:latin typeface="Cambria"/>
              <a:cs typeface="Cambria"/>
            </a:endParaRPr>
          </a:p>
          <a:p>
            <a:pPr marL="12700" marR="93345">
              <a:lnSpc>
                <a:spcPts val="1290"/>
              </a:lnSpc>
              <a:spcBef>
                <a:spcPts val="635"/>
              </a:spcBef>
            </a:pPr>
            <a:r>
              <a:rPr dirty="0" sz="1100" spc="-10">
                <a:latin typeface="Cambria"/>
                <a:cs typeface="Cambria"/>
              </a:rPr>
              <a:t>Enrique </a:t>
            </a:r>
            <a:r>
              <a:rPr dirty="0" sz="1100">
                <a:latin typeface="Cambria"/>
                <a:cs typeface="Cambria"/>
              </a:rPr>
              <a:t>Castillo,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(2009). </a:t>
            </a:r>
            <a:r>
              <a:rPr dirty="0" sz="1100" spc="-10" i="1">
                <a:latin typeface="Cambria"/>
                <a:cs typeface="Cambria"/>
              </a:rPr>
              <a:t>Planeación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0" i="1">
                <a:latin typeface="Cambria"/>
                <a:cs typeface="Cambria"/>
              </a:rPr>
              <a:t> Auditoría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Sistemas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Informáticos.</a:t>
            </a:r>
            <a:r>
              <a:rPr dirty="0" sz="1100" spc="5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8"/>
              </a:rPr>
              <a:t>http://www.slideshare.net/vidalcruz/planeacion-de-auditoria-de-sistemas-informaticos</a:t>
            </a:r>
            <a:endParaRPr sz="1100">
              <a:latin typeface="Cambria"/>
              <a:cs typeface="Cambria"/>
            </a:endParaRPr>
          </a:p>
          <a:p>
            <a:pPr marL="12700" marR="566420">
              <a:lnSpc>
                <a:spcPts val="1290"/>
              </a:lnSpc>
              <a:spcBef>
                <a:spcPts val="605"/>
              </a:spcBef>
            </a:pPr>
            <a:r>
              <a:rPr dirty="0" sz="1100">
                <a:latin typeface="Cambria"/>
                <a:cs typeface="Cambria"/>
              </a:rPr>
              <a:t>Huerta,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(13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Noviembre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2012).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Analisis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Riesgos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con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PILAR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5">
                <a:latin typeface="Cambria"/>
                <a:cs typeface="Cambria"/>
              </a:rPr>
              <a:t> de </a:t>
            </a:r>
            <a:r>
              <a:rPr dirty="0" sz="1100" spc="-10">
                <a:latin typeface="Cambria"/>
                <a:cs typeface="Cambria"/>
                <a:hlinkClick r:id="rId9"/>
              </a:rPr>
              <a:t>http://www.securityartwork.es/2012/11/13/analisis-de-riesgos-con-pilar-</a:t>
            </a:r>
            <a:r>
              <a:rPr dirty="0" sz="1100" spc="-25">
                <a:latin typeface="Cambria"/>
                <a:cs typeface="Cambria"/>
                <a:hlinkClick r:id="rId9"/>
              </a:rPr>
              <a:t>ii/</a:t>
            </a:r>
            <a:endParaRPr sz="1100">
              <a:latin typeface="Cambria"/>
              <a:cs typeface="Cambria"/>
            </a:endParaRPr>
          </a:p>
          <a:p>
            <a:pPr marL="12700" marR="7620">
              <a:lnSpc>
                <a:spcPts val="129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INTECO.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(2014).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LOPD.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Derecho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3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Deberes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10"/>
              </a:rPr>
              <a:t>http://www.inteco.es/Formacion/Legislacion/Ley_Organiza_de_Proteccion_de_Datos/Der</a:t>
            </a:r>
            <a:r>
              <a:rPr dirty="0" sz="1100" spc="-10">
                <a:latin typeface="Cambria"/>
                <a:cs typeface="Cambria"/>
              </a:rPr>
              <a:t> echos_y_Deberes/</a:t>
            </a:r>
            <a:endParaRPr sz="1100">
              <a:latin typeface="Cambria"/>
              <a:cs typeface="Cambria"/>
            </a:endParaRPr>
          </a:p>
          <a:p>
            <a:pPr marL="12700" marR="1010919">
              <a:lnSpc>
                <a:spcPts val="1280"/>
              </a:lnSpc>
              <a:spcBef>
                <a:spcPts val="605"/>
              </a:spcBef>
            </a:pPr>
            <a:r>
              <a:rPr dirty="0" sz="1100" spc="-10">
                <a:latin typeface="Cambria"/>
                <a:cs typeface="Cambria"/>
              </a:rPr>
              <a:t>ISACA.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(2013).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COBIT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4.1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  <a:hlinkClick r:id="rId11"/>
              </a:rPr>
              <a:t>http://www.isaca.org/Knowledge-</a:t>
            </a:r>
            <a:r>
              <a:rPr dirty="0" sz="1100" spc="-10">
                <a:latin typeface="Cambria"/>
                <a:cs typeface="Cambria"/>
              </a:rPr>
              <a:t> Center/Research/ResearchDeliverables/Pages/COBIT-4-1.aspx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1100" spc="-10">
                <a:latin typeface="Cambria"/>
                <a:cs typeface="Cambria"/>
              </a:rPr>
              <a:t>ISO/IEC.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(2005).</a:t>
            </a:r>
            <a:r>
              <a:rPr dirty="0" sz="1100" spc="-10">
                <a:latin typeface="Cambria"/>
                <a:cs typeface="Cambria"/>
              </a:rPr>
              <a:t> 27001:2005.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100" spc="-10">
                <a:latin typeface="Cambria"/>
                <a:cs typeface="Cambria"/>
              </a:rPr>
              <a:t>ISO/IEC.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(2013).</a:t>
            </a:r>
            <a:r>
              <a:rPr dirty="0" sz="1100" spc="-10">
                <a:latin typeface="Cambria"/>
                <a:cs typeface="Cambria"/>
              </a:rPr>
              <a:t> 27001:2013.</a:t>
            </a:r>
            <a:endParaRPr sz="1100">
              <a:latin typeface="Cambria"/>
              <a:cs typeface="Cambria"/>
            </a:endParaRPr>
          </a:p>
          <a:p>
            <a:pPr marL="12700" marR="910590">
              <a:lnSpc>
                <a:spcPts val="1290"/>
              </a:lnSpc>
              <a:spcBef>
                <a:spcPts val="640"/>
              </a:spcBef>
            </a:pPr>
            <a:r>
              <a:rPr dirty="0" sz="1100">
                <a:latin typeface="Cambria"/>
                <a:cs typeface="Cambria"/>
              </a:rPr>
              <a:t>Jazmin,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(2009).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Perfil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del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Auditor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Informático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12"/>
              </a:rPr>
              <a:t>http://www.slideshare.net/rossemarycruces/perfil-del-auditor-informtico</a:t>
            </a:r>
            <a:endParaRPr sz="1100">
              <a:latin typeface="Cambria"/>
              <a:cs typeface="Cambria"/>
            </a:endParaRPr>
          </a:p>
          <a:p>
            <a:pPr marL="12700" marR="16510">
              <a:lnSpc>
                <a:spcPts val="1290"/>
              </a:lnSpc>
              <a:spcBef>
                <a:spcPts val="600"/>
              </a:spcBef>
            </a:pPr>
            <a:r>
              <a:rPr dirty="0" sz="1100">
                <a:latin typeface="Cambria"/>
                <a:cs typeface="Cambria"/>
              </a:rPr>
              <a:t>Lombardi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Pereira,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(2010).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Metodología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Auditoría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-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Isaca</a:t>
            </a:r>
            <a:r>
              <a:rPr dirty="0" sz="1100">
                <a:latin typeface="Cambria"/>
                <a:cs typeface="Cambria"/>
              </a:rPr>
              <a:t>.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13"/>
              </a:rPr>
              <a:t>http://www.scribd.com/doc/170986549/Metodologia-de-La-Auditoria-Informatica-Isaca</a:t>
            </a: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100">
                <a:latin typeface="Cambria"/>
                <a:cs typeface="Cambria"/>
              </a:rPr>
              <a:t>Lucena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Prats,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(2006).</a:t>
            </a:r>
            <a:r>
              <a:rPr dirty="0" sz="1100" spc="-10">
                <a:latin typeface="Cambria"/>
                <a:cs typeface="Cambria"/>
              </a:rPr>
              <a:t> 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Informática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0">
                <a:latin typeface="Cambria"/>
                <a:cs typeface="Cambria"/>
              </a:rPr>
              <a:t> Seguridad </a:t>
            </a:r>
            <a:r>
              <a:rPr dirty="0" sz="1100">
                <a:latin typeface="Cambria"/>
                <a:cs typeface="Cambria"/>
              </a:rPr>
              <a:t>Física.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PFC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UC3M.</a:t>
            </a:r>
            <a:endParaRPr sz="1100">
              <a:latin typeface="Cambria"/>
              <a:cs typeface="Cambria"/>
            </a:endParaRPr>
          </a:p>
          <a:p>
            <a:pPr marL="12700" marR="116839">
              <a:lnSpc>
                <a:spcPts val="1290"/>
              </a:lnSpc>
              <a:spcBef>
                <a:spcPts val="640"/>
              </a:spcBef>
            </a:pPr>
            <a:r>
              <a:rPr dirty="0" sz="1100" spc="-10">
                <a:latin typeface="Cambria"/>
                <a:cs typeface="Cambria"/>
              </a:rPr>
              <a:t>Marroquín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Rivera,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A.,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&amp;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Rivas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Merino,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(2009).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Administración</a:t>
            </a:r>
            <a:r>
              <a:rPr dirty="0" sz="1100" spc="-1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Centros</a:t>
            </a:r>
            <a:r>
              <a:rPr dirty="0" sz="1100" spc="-20" i="1">
                <a:latin typeface="Cambria"/>
                <a:cs typeface="Cambria"/>
              </a:rPr>
              <a:t> </a:t>
            </a:r>
            <a:r>
              <a:rPr dirty="0" sz="1100" spc="-25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Cómputo.</a:t>
            </a:r>
            <a:r>
              <a:rPr dirty="0" sz="1100" spc="55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  <a:hlinkClick r:id="rId14"/>
              </a:rPr>
              <a:t>http://inforemp3.blogspot.com.es/2009/02/la-version-actual-</a:t>
            </a:r>
            <a:r>
              <a:rPr dirty="0" sz="1100" spc="-25">
                <a:latin typeface="Cambria"/>
                <a:cs typeface="Cambria"/>
                <a:hlinkClick r:id="rId14"/>
              </a:rPr>
              <a:t>es-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cobit-4.html</a:t>
            </a:r>
            <a:endParaRPr sz="1100">
              <a:latin typeface="Cambria"/>
              <a:cs typeface="Cambria"/>
            </a:endParaRPr>
          </a:p>
          <a:p>
            <a:pPr marL="12700" marR="5080">
              <a:lnSpc>
                <a:spcPts val="1290"/>
              </a:lnSpc>
              <a:spcBef>
                <a:spcPts val="600"/>
              </a:spcBef>
            </a:pPr>
            <a:r>
              <a:rPr dirty="0" sz="1100" spc="-10">
                <a:latin typeface="Cambria"/>
                <a:cs typeface="Cambria"/>
              </a:rPr>
              <a:t>Ministerio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Hacienda. </a:t>
            </a:r>
            <a:r>
              <a:rPr dirty="0" sz="1100">
                <a:latin typeface="Cambria"/>
                <a:cs typeface="Cambria"/>
              </a:rPr>
              <a:t>(2014).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Metodologia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Analisis </a:t>
            </a:r>
            <a:r>
              <a:rPr dirty="0" sz="1100" i="1">
                <a:latin typeface="Cambria"/>
                <a:cs typeface="Cambria"/>
              </a:rPr>
              <a:t>y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Riesgos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los S.I.</a:t>
            </a:r>
            <a:r>
              <a:rPr dirty="0" sz="1100" spc="10" i="1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Obtenido</a:t>
            </a:r>
            <a:r>
              <a:rPr dirty="0" sz="110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15"/>
              </a:rPr>
              <a:t>http://administracionelectronica.gob.es/pae_Home/pae_Documentacion/pae_Metodolog/</a:t>
            </a:r>
            <a:r>
              <a:rPr dirty="0" sz="1100" spc="-10">
                <a:latin typeface="Cambria"/>
                <a:cs typeface="Cambria"/>
              </a:rPr>
              <a:t> pae_Magerit.html#.UpTs5cQz2So</a:t>
            </a:r>
            <a:endParaRPr sz="1100">
              <a:latin typeface="Cambria"/>
              <a:cs typeface="Cambria"/>
            </a:endParaRPr>
          </a:p>
          <a:p>
            <a:pPr marL="12700" marR="1625600">
              <a:lnSpc>
                <a:spcPts val="1280"/>
              </a:lnSpc>
              <a:spcBef>
                <a:spcPts val="610"/>
              </a:spcBef>
            </a:pPr>
            <a:r>
              <a:rPr dirty="0" sz="1100">
                <a:latin typeface="Cambria"/>
                <a:cs typeface="Cambria"/>
              </a:rPr>
              <a:t>RAE.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(2014).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Definición</a:t>
            </a:r>
            <a:r>
              <a:rPr dirty="0" sz="1100" spc="-10">
                <a:latin typeface="Cambria"/>
                <a:cs typeface="Cambria"/>
              </a:rPr>
              <a:t>. Obtenido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16"/>
              </a:rPr>
              <a:t>http://lema.rae.es/drae/srv/search?id=jHIksgNjM2x53A2fZYh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14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91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026660" cy="3568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Universidad de </a:t>
            </a:r>
            <a:r>
              <a:rPr dirty="0" sz="1100" spc="-10">
                <a:latin typeface="Cambria"/>
                <a:cs typeface="Cambria"/>
              </a:rPr>
              <a:t>Belgrano.</a:t>
            </a:r>
            <a:r>
              <a:rPr dirty="0" sz="1100">
                <a:latin typeface="Cambria"/>
                <a:cs typeface="Cambria"/>
              </a:rPr>
              <a:t> (2013).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Metodología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10" i="1">
                <a:latin typeface="Cambria"/>
                <a:cs typeface="Cambria"/>
              </a:rPr>
              <a:t> Auditoría</a:t>
            </a:r>
            <a:r>
              <a:rPr dirty="0" sz="1100" spc="-5" i="1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Informática</a:t>
            </a:r>
            <a:r>
              <a:rPr dirty="0" sz="1100" spc="-10">
                <a:latin typeface="Cambria"/>
                <a:cs typeface="Cambria"/>
              </a:rPr>
              <a:t>.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Obtenido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 spc="-10">
                <a:latin typeface="Cambria"/>
                <a:cs typeface="Cambria"/>
                <a:hlinkClick r:id="rId2"/>
              </a:rPr>
              <a:t>http://www.ub.edu.ar/catedras/ingenieria/auditoria/tpmetodo/tpmetodo2.htm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2880360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15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15.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Anexo</a:t>
            </a:r>
            <a:r>
              <a:rPr dirty="0" sz="1400" spc="8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I.</a:t>
            </a:r>
            <a:r>
              <a:rPr dirty="0" sz="1400" spc="7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Calendario</a:t>
            </a:r>
            <a:r>
              <a:rPr dirty="0" sz="1400" spc="8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de</a:t>
            </a:r>
            <a:r>
              <a:rPr dirty="0" sz="1400" spc="12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Trabajo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92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6710" cy="264985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Respecto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calendario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distinguiremos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costado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1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 </a:t>
            </a:r>
            <a:r>
              <a:rPr dirty="0" sz="1100">
                <a:latin typeface="Cambria"/>
                <a:cs typeface="Cambria"/>
              </a:rPr>
              <a:t>contando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auditores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fases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detallamos.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  <a:buChar char="·"/>
              <a:tabLst>
                <a:tab pos="536575" algn="l"/>
              </a:tabLst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llevado casi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año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proceso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inicial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analizar,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implementar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proyecto.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tenido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definir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bien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objetivos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acotación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límites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auditoría.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Pensamos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podría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haber </a:t>
            </a:r>
            <a:r>
              <a:rPr dirty="0" sz="1100">
                <a:latin typeface="Cambria"/>
                <a:cs typeface="Cambria"/>
              </a:rPr>
              <a:t>realizado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menos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retrasado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teníamos </a:t>
            </a:r>
            <a:r>
              <a:rPr dirty="0" sz="1100">
                <a:latin typeface="Cambria"/>
                <a:cs typeface="Cambria"/>
              </a:rPr>
              <a:t>demasiados</a:t>
            </a:r>
            <a:r>
              <a:rPr dirty="0" sz="1100" spc="-10">
                <a:latin typeface="Cambria"/>
                <a:cs typeface="Cambria"/>
              </a:rPr>
              <a:t> conocimientos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LOPD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ISO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27001.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Char char="·"/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buChar char="·"/>
              <a:tabLst>
                <a:tab pos="546100" algn="l"/>
              </a:tabLst>
            </a:pP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esto,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analizamos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habría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llevado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metodología aplicada.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duración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cada </a:t>
            </a:r>
            <a:r>
              <a:rPr dirty="0" sz="1100">
                <a:latin typeface="Cambria"/>
                <a:cs typeface="Cambria"/>
              </a:rPr>
              <a:t>tarea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orientativos,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basándonos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estudio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habría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 i="1">
                <a:latin typeface="Cambria"/>
                <a:cs typeface="Cambria"/>
              </a:rPr>
              <a:t>EMPRESA_X</a:t>
            </a:r>
            <a:r>
              <a:rPr dirty="0" sz="1100" spc="-10">
                <a:latin typeface="Cambria"/>
                <a:cs typeface="Cambria"/>
              </a:rPr>
              <a:t>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supuesto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inicio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-10">
                <a:latin typeface="Cambria"/>
                <a:cs typeface="Cambria"/>
              </a:rPr>
              <a:t> proyecto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15/01/2014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resultándonos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finalización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0">
                <a:latin typeface="Cambria"/>
                <a:cs typeface="Cambria"/>
              </a:rPr>
              <a:t> dispondremos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17/02/2014.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8876791"/>
            <a:ext cx="5420995" cy="3568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priori,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cálculos</a:t>
            </a:r>
            <a:r>
              <a:rPr dirty="0" sz="1100" spc="1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tenemos</a:t>
            </a:r>
            <a:r>
              <a:rPr dirty="0" sz="1100" spc="1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las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ejecutar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demasiado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nos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da.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75" y="4518659"/>
            <a:ext cx="4943475" cy="38385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83310" y="8335517"/>
            <a:ext cx="1221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35.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Calendario_1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93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4805" cy="199453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715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nunca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ninguna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empresa,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sabemos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resultados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esperados</a:t>
            </a:r>
            <a:r>
              <a:rPr dirty="0" sz="1100" spc="23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salir,</a:t>
            </a:r>
            <a:r>
              <a:rPr dirty="0" sz="1100" spc="23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obstante,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229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planteado</a:t>
            </a:r>
            <a:r>
              <a:rPr dirty="0" sz="1100" spc="23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un </a:t>
            </a:r>
            <a:r>
              <a:rPr dirty="0" sz="1100">
                <a:latin typeface="Cambria"/>
                <a:cs typeface="Cambria"/>
              </a:rPr>
              <a:t>sobreasignamiento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razón: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6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ver</a:t>
            </a:r>
            <a:r>
              <a:rPr dirty="0" sz="1100" spc="165">
                <a:latin typeface="Cambria"/>
                <a:cs typeface="Cambria"/>
              </a:rPr>
              <a:t>  </a:t>
            </a:r>
            <a:r>
              <a:rPr dirty="0" sz="1100" spc="-25">
                <a:latin typeface="Cambria"/>
                <a:cs typeface="Cambria"/>
              </a:rPr>
              <a:t>más </a:t>
            </a:r>
            <a:r>
              <a:rPr dirty="0" sz="1100">
                <a:latin typeface="Cambria"/>
                <a:cs typeface="Cambria"/>
              </a:rPr>
              <a:t>específicamente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posibles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auditar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1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que </a:t>
            </a:r>
            <a:r>
              <a:rPr dirty="0" sz="1100">
                <a:latin typeface="Cambria"/>
                <a:cs typeface="Cambria"/>
              </a:rPr>
              <a:t>puedan</a:t>
            </a:r>
            <a:r>
              <a:rPr dirty="0" sz="1100" spc="-6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realizarlas.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3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1050"/>
              </a:spcBef>
            </a:pP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continuación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mostraremos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diagrama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Gantt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proyecto.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Según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observar,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hemos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considerado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ciertas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tareas</a:t>
            </a:r>
            <a:r>
              <a:rPr dirty="0" sz="1100" spc="1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pueden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ejecutar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14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mismo </a:t>
            </a:r>
            <a:r>
              <a:rPr dirty="0" sz="1100">
                <a:latin typeface="Cambria"/>
                <a:cs typeface="Cambria"/>
              </a:rPr>
              <a:t>tiempo.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Esto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apreciación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ficticia,</a:t>
            </a:r>
            <a:r>
              <a:rPr dirty="0" sz="1100" spc="1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1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podemos</a:t>
            </a:r>
            <a:r>
              <a:rPr dirty="0" sz="1100" spc="20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saber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exactitud</a:t>
            </a:r>
            <a:r>
              <a:rPr dirty="0" sz="1100" spc="1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19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se </a:t>
            </a:r>
            <a:r>
              <a:rPr dirty="0" sz="1100">
                <a:latin typeface="Cambria"/>
                <a:cs typeface="Cambria"/>
              </a:rPr>
              <a:t>podrían producir.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funcionamiento diario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>
                <a:latin typeface="Cambria"/>
                <a:cs typeface="Cambria"/>
              </a:rPr>
              <a:t>dirá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cumple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0">
                <a:latin typeface="Cambria"/>
                <a:cs typeface="Cambria"/>
              </a:rPr>
              <a:t> proyecto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diseñado.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143" y="3203193"/>
            <a:ext cx="5397881" cy="24165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73403" y="5653277"/>
            <a:ext cx="1221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36.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Calendario_2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15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94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9601"/>
            <a:ext cx="5426075" cy="52070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Aquí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mostramos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tabla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indicando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auditor,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cuántos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recursos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horas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destinado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tarea.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pesar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parece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mucho</a:t>
            </a:r>
            <a:r>
              <a:rPr dirty="0" sz="1100" spc="4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tiempo,</a:t>
            </a:r>
            <a:r>
              <a:rPr dirty="0" sz="1100" spc="4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ya</a:t>
            </a:r>
            <a:r>
              <a:rPr dirty="0" sz="1100" spc="434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indicamos anteriormente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hacemos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hacernos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idea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mostrar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resultados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amplios.</a:t>
            </a:r>
            <a:endParaRPr sz="1100">
              <a:latin typeface="Cambria"/>
              <a:cs typeface="Cambria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2007773" y="1732249"/>
          <a:ext cx="3565525" cy="6982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970"/>
                <a:gridCol w="394970"/>
                <a:gridCol w="1861185"/>
                <a:gridCol w="902335"/>
              </a:tblGrid>
              <a:tr h="317500">
                <a:tc>
                  <a:txBody>
                    <a:bodyPr/>
                    <a:lstStyle/>
                    <a:p>
                      <a:pPr algn="ctr" marL="15875">
                        <a:lnSpc>
                          <a:spcPts val="919"/>
                        </a:lnSpc>
                      </a:pPr>
                      <a:r>
                        <a:rPr dirty="0" sz="800" spc="-25">
                          <a:latin typeface="Arial"/>
                          <a:cs typeface="Arial"/>
                        </a:rPr>
                        <a:t>Id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>
                        <a:lnSpc>
                          <a:spcPts val="919"/>
                        </a:lnSpc>
                      </a:pPr>
                      <a:r>
                        <a:rPr dirty="0" sz="800" spc="-30">
                          <a:latin typeface="Arial"/>
                          <a:cs typeface="Arial"/>
                        </a:rPr>
                        <a:t>Nombre</a:t>
                      </a:r>
                      <a:r>
                        <a:rPr dirty="0" sz="8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0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recurso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ts val="919"/>
                        </a:lnSpc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Trabajo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1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35">
                          <a:latin typeface="Arial"/>
                          <a:cs typeface="Arial"/>
                        </a:rPr>
                        <a:t>Informatico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 Generalista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0">
                          <a:latin typeface="Arial"/>
                          <a:cs typeface="Arial"/>
                        </a:rPr>
                        <a:t>80,35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Alcance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800" spc="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Generales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funcional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9,95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i="1">
                          <a:latin typeface="Arial"/>
                          <a:cs typeface="Arial"/>
                        </a:rPr>
                        <a:t>operación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inventario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7,2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materiales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3,2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humanos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3,2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Revision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Otros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19,2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Realizacion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4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50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Desarrollo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Proyectos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0">
                          <a:latin typeface="Arial"/>
                          <a:cs typeface="Arial"/>
                        </a:rPr>
                        <a:t>27,98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800" spc="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Específicos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Analisis</a:t>
                      </a:r>
                      <a:r>
                        <a:rPr dirty="0" sz="800" spc="1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50" i="1">
                          <a:latin typeface="Arial"/>
                          <a:cs typeface="Arial"/>
                        </a:rPr>
                        <a:t>sistemas</a:t>
                      </a:r>
                      <a:r>
                        <a:rPr dirty="0" sz="800" spc="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complejos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Revision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Realizacion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4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2,38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25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25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Tecnico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Sistemas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25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20,8</a:t>
                      </a:r>
                      <a:r>
                        <a:rPr dirty="0" sz="8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materiales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Herramientas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16</a:t>
                      </a:r>
                      <a:r>
                        <a:rPr dirty="0" sz="800" spc="-7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BD</a:t>
                      </a:r>
                      <a:r>
                        <a:rPr dirty="0" sz="8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ysu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Administracion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0">
                          <a:latin typeface="Arial"/>
                          <a:cs typeface="Arial"/>
                        </a:rPr>
                        <a:t>16,78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i="1">
                          <a:latin typeface="Arial"/>
                          <a:cs typeface="Arial"/>
                        </a:rPr>
                        <a:t>operación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inventario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Herramientas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Realizacion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4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2,38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5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Comunicaciones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14,4</a:t>
                      </a:r>
                      <a:r>
                        <a:rPr dirty="0" sz="8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Analisis</a:t>
                      </a:r>
                      <a:r>
                        <a:rPr dirty="0" sz="800" spc="1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50" i="1">
                          <a:latin typeface="Arial"/>
                          <a:cs typeface="Arial"/>
                        </a:rPr>
                        <a:t>sistemas</a:t>
                      </a:r>
                      <a:r>
                        <a:rPr dirty="0" sz="800" spc="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complejos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25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Herramientas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25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Explotacion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0">
                          <a:latin typeface="Arial"/>
                          <a:cs typeface="Arial"/>
                        </a:rPr>
                        <a:t>38,72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organizativo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3,2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160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5" i="1">
                          <a:latin typeface="Arial"/>
                          <a:cs typeface="Arial"/>
                        </a:rPr>
                        <a:t>operación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i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inventario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14,4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Analisis</a:t>
                      </a:r>
                      <a:r>
                        <a:rPr dirty="0" sz="800" spc="1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50" i="1">
                          <a:latin typeface="Arial"/>
                          <a:cs typeface="Arial"/>
                        </a:rPr>
                        <a:t>sistemas</a:t>
                      </a:r>
                      <a:r>
                        <a:rPr dirty="0" sz="800" spc="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complejos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Herramientas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Otros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6,72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19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19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Tecnico</a:t>
                      </a:r>
                      <a:r>
                        <a:rPr dirty="0" sz="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Organización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19"/>
                        </a:lnSpc>
                      </a:pPr>
                      <a:r>
                        <a:rPr dirty="0" sz="800" spc="-40">
                          <a:latin typeface="Arial"/>
                          <a:cs typeface="Arial"/>
                        </a:rPr>
                        <a:t>81,72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Alcance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25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800" spc="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Generales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25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800" spc="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Específicos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organizativo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funcional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19"/>
                        </a:lnSpc>
                      </a:pPr>
                      <a:r>
                        <a:rPr dirty="0" sz="800" spc="-40" i="1">
                          <a:latin typeface="Arial"/>
                          <a:cs typeface="Arial"/>
                        </a:rPr>
                        <a:t>12,45</a:t>
                      </a:r>
                      <a:r>
                        <a:rPr dirty="0" sz="800" spc="-5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materiales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humanos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4,8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Revision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3,2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25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Otros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9215">
                        <a:lnSpc>
                          <a:spcPts val="925"/>
                        </a:lnSpc>
                      </a:pPr>
                      <a:r>
                        <a:rPr dirty="0" sz="800" spc="-45" i="1">
                          <a:latin typeface="Arial"/>
                          <a:cs typeface="Arial"/>
                        </a:rPr>
                        <a:t>5,28</a:t>
                      </a:r>
                      <a:r>
                        <a:rPr dirty="0" sz="800" spc="-6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Realizacion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4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50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 algn="ctr" marL="6985">
                        <a:lnSpc>
                          <a:spcPts val="925"/>
                        </a:lnSpc>
                      </a:pPr>
                      <a:r>
                        <a:rPr dirty="0" sz="800">
                          <a:latin typeface="Arial"/>
                          <a:cs typeface="Arial"/>
                        </a:rPr>
                        <a:t>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925"/>
                        </a:lnSpc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Tecnico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800" spc="-40">
                          <a:latin typeface="Arial"/>
                          <a:cs typeface="Arial"/>
                        </a:rPr>
                        <a:t>Evaluacion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Costes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165">
                        <a:lnSpc>
                          <a:spcPts val="925"/>
                        </a:lnSpc>
                      </a:pPr>
                      <a:r>
                        <a:rPr dirty="0" sz="800" spc="-45">
                          <a:latin typeface="Arial"/>
                          <a:cs typeface="Arial"/>
                        </a:rPr>
                        <a:t>41,6</a:t>
                      </a:r>
                      <a:r>
                        <a:rPr dirty="0" sz="8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25"/>
                        </a:lnSpc>
                      </a:pPr>
                      <a:r>
                        <a:rPr dirty="0" sz="800" spc="-10" i="1">
                          <a:latin typeface="Arial"/>
                          <a:cs typeface="Arial"/>
                        </a:rPr>
                        <a:t>Alcance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25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3,2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800" spc="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Generales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6,4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materiales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6,4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0" i="1"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800" spc="-1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humanos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19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19"/>
                        </a:lnSpc>
                      </a:pPr>
                      <a:r>
                        <a:rPr dirty="0" sz="800" spc="-25" i="1">
                          <a:latin typeface="Arial"/>
                          <a:cs typeface="Arial"/>
                        </a:rPr>
                        <a:t>Realizacion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800" spc="2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45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4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919"/>
                        </a:lnSpc>
                      </a:pPr>
                      <a:r>
                        <a:rPr dirty="0" sz="800" spc="-35" i="1">
                          <a:latin typeface="Arial"/>
                          <a:cs typeface="Arial"/>
                        </a:rPr>
                        <a:t>9,6</a:t>
                      </a:r>
                      <a:r>
                        <a:rPr dirty="0" sz="800" spc="-6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2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C0C0C0"/>
                      </a:solidFill>
                      <a:prstDash val="solid"/>
                    </a:lnB>
                  </a:tcPr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ts val="925"/>
                        </a:lnSpc>
                      </a:pPr>
                      <a:r>
                        <a:rPr dirty="0" sz="800" spc="-50" i="1">
                          <a:latin typeface="Arial"/>
                          <a:cs typeface="Arial"/>
                        </a:rPr>
                        <a:t>Informe</a:t>
                      </a:r>
                      <a:r>
                        <a:rPr dirty="0" sz="800" spc="-30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Final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9525">
                      <a:solidFill>
                        <a:srgbClr val="C0C0C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50800">
                        <a:lnSpc>
                          <a:spcPts val="925"/>
                        </a:lnSpc>
                      </a:pPr>
                      <a:r>
                        <a:rPr dirty="0" sz="800" i="1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800" spc="-8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 i="1">
                          <a:latin typeface="Arial"/>
                          <a:cs typeface="Arial"/>
                        </a:rPr>
                        <a:t>horas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0C0C0"/>
                      </a:solidFill>
                      <a:prstDash val="solid"/>
                    </a:lnL>
                    <a:lnR w="12700">
                      <a:solidFill>
                        <a:srgbClr val="808080"/>
                      </a:solidFill>
                      <a:prstDash val="solid"/>
                    </a:lnR>
                    <a:lnT w="9525">
                      <a:solidFill>
                        <a:srgbClr val="C0C0C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682" y="1927189"/>
            <a:ext cx="103282" cy="10284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339085" y="8805926"/>
            <a:ext cx="12211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37.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Calendario_3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2185035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16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16.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Anexo</a:t>
            </a:r>
            <a:r>
              <a:rPr dirty="0" sz="1400" spc="6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II.</a:t>
            </a:r>
            <a:r>
              <a:rPr dirty="0" sz="1400" spc="7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Presupuesto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95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965"/>
            <a:ext cx="5425440" cy="133921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2700" marR="5080" indent="450215">
              <a:lnSpc>
                <a:spcPts val="1290"/>
              </a:lnSpc>
              <a:spcBef>
                <a:spcPts val="165"/>
              </a:spcBef>
            </a:pPr>
            <a:r>
              <a:rPr dirty="0" sz="1100">
                <a:latin typeface="Cambria"/>
                <a:cs typeface="Cambria"/>
              </a:rPr>
              <a:t>Sobre el presupuesto conviene indicar que los costes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 hora,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 número de </a:t>
            </a:r>
            <a:r>
              <a:rPr dirty="0" sz="1100" spc="-10">
                <a:latin typeface="Cambria"/>
                <a:cs typeface="Cambria"/>
              </a:rPr>
              <a:t>horas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número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involucradas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proyecto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orientativas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ningún</a:t>
            </a:r>
            <a:r>
              <a:rPr dirty="0" sz="1100" spc="10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caso </a:t>
            </a:r>
            <a:r>
              <a:rPr dirty="0" sz="1100">
                <a:latin typeface="Cambria"/>
                <a:cs typeface="Cambria"/>
              </a:rPr>
              <a:t>deben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ejemplo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coste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total.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Sobre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personas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involucradas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hay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indicar</a:t>
            </a:r>
            <a:r>
              <a:rPr dirty="0" sz="1100" spc="2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</a:t>
            </a:r>
            <a:r>
              <a:rPr dirty="0" sz="1100" spc="28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personal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interviene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auditores,</a:t>
            </a:r>
            <a:r>
              <a:rPr dirty="0" sz="1100" spc="9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aunque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diferenciaremos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tipos</a:t>
            </a:r>
            <a:r>
              <a:rPr dirty="0" sz="1100" spc="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8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auditores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sea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especialidad.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tanto,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vez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nombrarlos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auditor1,</a:t>
            </a:r>
            <a:r>
              <a:rPr dirty="0" sz="1100" spc="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auditor2,...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los </a:t>
            </a:r>
            <a:r>
              <a:rPr dirty="0" sz="1100" spc="-10">
                <a:latin typeface="Cambria"/>
                <a:cs typeface="Cambria"/>
              </a:rPr>
              <a:t>nombraremos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tipo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trabajo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son</a:t>
            </a:r>
            <a:r>
              <a:rPr dirty="0" sz="1100" spc="-10">
                <a:latin typeface="Cambria"/>
                <a:cs typeface="Cambria"/>
              </a:rPr>
              <a:t> especialistas.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8933941"/>
            <a:ext cx="13074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38.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Presupuesto_1</a:t>
            </a:r>
            <a:endParaRPr sz="900">
              <a:latin typeface="Cambria"/>
              <a:cs typeface="Cambria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099158" y="6852040"/>
          <a:ext cx="5048885" cy="1762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0059"/>
                <a:gridCol w="671829"/>
                <a:gridCol w="2016125"/>
                <a:gridCol w="600075"/>
                <a:gridCol w="447675"/>
                <a:gridCol w="824230"/>
              </a:tblGrid>
              <a:tr h="163830">
                <a:tc gridSpan="6">
                  <a:txBody>
                    <a:bodyPr/>
                    <a:lstStyle/>
                    <a:p>
                      <a:pPr marL="16040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800" spc="-10" b="1">
                          <a:latin typeface="Arial"/>
                          <a:cs typeface="Arial"/>
                        </a:rPr>
                        <a:t>PERSONAL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Cantidad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Recurso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Categoría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831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Dedicación</a:t>
                      </a:r>
                      <a:endParaRPr sz="9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135"/>
                        </a:lnSpc>
                        <a:spcBef>
                          <a:spcPts val="120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(horas)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Coste</a:t>
                      </a:r>
                      <a:endParaRPr sz="950">
                        <a:latin typeface="Calibri"/>
                        <a:cs typeface="Calibri"/>
                      </a:endParaRPr>
                    </a:p>
                    <a:p>
                      <a:pPr marL="67310">
                        <a:lnSpc>
                          <a:spcPts val="1135"/>
                        </a:lnSpc>
                        <a:spcBef>
                          <a:spcPts val="120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(hora)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31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950" b="1">
                          <a:latin typeface="Calibri"/>
                          <a:cs typeface="Calibri"/>
                        </a:rPr>
                        <a:t>Coste</a:t>
                      </a:r>
                      <a:r>
                        <a:rPr dirty="0" sz="95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50" spc="-10" b="1">
                          <a:latin typeface="Calibri"/>
                          <a:cs typeface="Calibri"/>
                        </a:rPr>
                        <a:t>Total</a:t>
                      </a:r>
                      <a:endParaRPr sz="95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135"/>
                        </a:lnSpc>
                        <a:spcBef>
                          <a:spcPts val="120"/>
                        </a:spcBef>
                      </a:pPr>
                      <a:r>
                        <a:rPr dirty="0" sz="950" spc="-10" b="1">
                          <a:latin typeface="Calibri"/>
                          <a:cs typeface="Calibri"/>
                        </a:rPr>
                        <a:t>(Euro)</a:t>
                      </a:r>
                      <a:endParaRPr sz="95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Informático</a:t>
                      </a:r>
                      <a:r>
                        <a:rPr dirty="0" sz="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Generalista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80,37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15,00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1.205,50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Desarrollo</a:t>
                      </a:r>
                      <a:r>
                        <a:rPr dirty="0" sz="8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Proyectos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27,98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20,00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559,60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Técnico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Sistemas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20,8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15,00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312,00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BD</a:t>
                      </a:r>
                      <a:r>
                        <a:rPr dirty="0" sz="8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8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su</a:t>
                      </a:r>
                      <a:r>
                        <a:rPr dirty="0" sz="8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Administración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16,78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20,00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335,60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8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Comunicación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8669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14,4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20,00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288,00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Experto</a:t>
                      </a:r>
                      <a:r>
                        <a:rPr dirty="0" sz="8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Explotación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38,72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25,00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968,00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46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Técnico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Organización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81,72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25,00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2.043,00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AUDITOR</a:t>
                      </a:r>
                      <a:r>
                        <a:rPr dirty="0" sz="800" spc="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413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>
                          <a:latin typeface="Arial"/>
                          <a:cs typeface="Arial"/>
                        </a:rPr>
                        <a:t>Técnico</a:t>
                      </a:r>
                      <a:r>
                        <a:rPr dirty="0" sz="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>
                          <a:latin typeface="Arial"/>
                          <a:cs typeface="Arial"/>
                        </a:rPr>
                        <a:t>Evaluación de</a:t>
                      </a:r>
                      <a:r>
                        <a:rPr dirty="0" sz="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00" spc="-10">
                          <a:latin typeface="Arial"/>
                          <a:cs typeface="Arial"/>
                        </a:rPr>
                        <a:t>Costes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8669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20">
                          <a:latin typeface="Arial"/>
                          <a:cs typeface="Arial"/>
                        </a:rPr>
                        <a:t>41,6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Arial"/>
                          <a:cs typeface="Arial"/>
                        </a:rPr>
                        <a:t>25,00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65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00" spc="-10">
                          <a:latin typeface="Calibri"/>
                          <a:cs typeface="Calibri"/>
                        </a:rPr>
                        <a:t>1.040,00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2270675" y="3473416"/>
            <a:ext cx="2799715" cy="72009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20" b="1">
                <a:latin typeface="Arial"/>
                <a:cs typeface="Arial"/>
              </a:rPr>
              <a:t>UNIVERSIDAD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CARLOS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III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MADRID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200" b="1">
                <a:latin typeface="Arial"/>
                <a:cs typeface="Arial"/>
              </a:rPr>
              <a:t>Escuela</a:t>
            </a:r>
            <a:r>
              <a:rPr dirty="0" sz="1200" spc="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Politécnica</a:t>
            </a:r>
            <a:r>
              <a:rPr dirty="0" sz="1200" spc="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Superior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</a:pPr>
            <a:r>
              <a:rPr dirty="0" sz="800" b="1">
                <a:latin typeface="Arial"/>
                <a:cs typeface="Arial"/>
              </a:rPr>
              <a:t>PRESUPUESTO</a:t>
            </a:r>
            <a:r>
              <a:rPr dirty="0" sz="800" spc="1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DE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PROYECTO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87121" y="4346878"/>
            <a:ext cx="125603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050">
                <a:latin typeface="Calibri"/>
                <a:cs typeface="Calibri"/>
              </a:rPr>
              <a:t>JORGE</a:t>
            </a:r>
            <a:r>
              <a:rPr dirty="0" sz="1050" spc="-15">
                <a:latin typeface="Calibri"/>
                <a:cs typeface="Calibri"/>
              </a:rPr>
              <a:t> </a:t>
            </a:r>
            <a:r>
              <a:rPr dirty="0" sz="1050">
                <a:latin typeface="Calibri"/>
                <a:cs typeface="Calibri"/>
              </a:rPr>
              <a:t>BARRIO</a:t>
            </a:r>
            <a:r>
              <a:rPr dirty="0" sz="1050" spc="-10">
                <a:latin typeface="Calibri"/>
                <a:cs typeface="Calibri"/>
              </a:rPr>
              <a:t> IBAÑEZ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18438" y="4698968"/>
            <a:ext cx="1273810" cy="1892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sng" sz="1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DEPARTAMENTO</a:t>
            </a:r>
            <a:r>
              <a:rPr dirty="0" sz="1000" spc="370">
                <a:latin typeface="Arial"/>
                <a:cs typeface="Arial"/>
              </a:rPr>
              <a:t> </a:t>
            </a:r>
            <a:r>
              <a:rPr dirty="0" sz="1050" spc="-25">
                <a:latin typeface="Calibri"/>
                <a:cs typeface="Calibri"/>
              </a:rPr>
              <a:t>IT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8438" y="5027843"/>
            <a:ext cx="1917700" cy="51308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DESCRIPCION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DEL</a:t>
            </a:r>
            <a:r>
              <a:rPr dirty="0" u="sng" sz="1000" spc="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PROYECTO</a:t>
            </a:r>
            <a:endParaRPr sz="1000">
              <a:latin typeface="Arial"/>
              <a:cs typeface="Arial"/>
            </a:endParaRPr>
          </a:p>
          <a:p>
            <a:pPr marL="140335" indent="-64135">
              <a:lnSpc>
                <a:spcPct val="100000"/>
              </a:lnSpc>
              <a:spcBef>
                <a:spcPts val="110"/>
              </a:spcBef>
              <a:buChar char="-"/>
              <a:tabLst>
                <a:tab pos="140970" algn="l"/>
              </a:tabLst>
            </a:pPr>
            <a:r>
              <a:rPr dirty="0" sz="950" spc="-10">
                <a:latin typeface="Calibri"/>
                <a:cs typeface="Calibri"/>
              </a:rPr>
              <a:t>Titulo</a:t>
            </a:r>
            <a:endParaRPr sz="950">
              <a:latin typeface="Calibri"/>
              <a:cs typeface="Calibri"/>
            </a:endParaRPr>
          </a:p>
          <a:p>
            <a:pPr marL="140335" indent="-64135">
              <a:lnSpc>
                <a:spcPct val="100000"/>
              </a:lnSpc>
              <a:spcBef>
                <a:spcPts val="125"/>
              </a:spcBef>
              <a:buChar char="-"/>
              <a:tabLst>
                <a:tab pos="140970" algn="l"/>
              </a:tabLst>
            </a:pPr>
            <a:r>
              <a:rPr dirty="0" sz="950" spc="-10">
                <a:latin typeface="Calibri"/>
                <a:cs typeface="Calibri"/>
              </a:rPr>
              <a:t>Duración</a:t>
            </a:r>
            <a:r>
              <a:rPr dirty="0" sz="950" spc="-20">
                <a:latin typeface="Calibri"/>
                <a:cs typeface="Calibri"/>
              </a:rPr>
              <a:t> </a:t>
            </a:r>
            <a:r>
              <a:rPr dirty="0" sz="950" spc="-10">
                <a:latin typeface="Calibri"/>
                <a:cs typeface="Calibri"/>
              </a:rPr>
              <a:t>(dias)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278942" y="5195089"/>
            <a:ext cx="1783080" cy="34607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950" spc="-30" b="1">
                <a:latin typeface="Arial"/>
                <a:cs typeface="Arial"/>
              </a:rPr>
              <a:t>Auditoria</a:t>
            </a:r>
            <a:r>
              <a:rPr dirty="0" sz="950" spc="-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Empresa_X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50" spc="-10" b="1">
                <a:latin typeface="Arial"/>
                <a:cs typeface="Arial"/>
              </a:rPr>
              <a:t>24</a:t>
            </a:r>
            <a:r>
              <a:rPr dirty="0" sz="950" spc="-25" b="1">
                <a:latin typeface="Arial"/>
                <a:cs typeface="Arial"/>
              </a:rPr>
              <a:t> </a:t>
            </a:r>
            <a:r>
              <a:rPr dirty="0" sz="950" spc="-20" b="1">
                <a:latin typeface="Arial"/>
                <a:cs typeface="Arial"/>
              </a:rPr>
              <a:t>días</a:t>
            </a:r>
            <a:r>
              <a:rPr dirty="0" sz="950" spc="-30" b="1">
                <a:latin typeface="Arial"/>
                <a:cs typeface="Arial"/>
              </a:rPr>
              <a:t> (15/01/2014</a:t>
            </a:r>
            <a:r>
              <a:rPr dirty="0" sz="950" spc="-25" b="1">
                <a:latin typeface="Arial"/>
                <a:cs typeface="Arial"/>
              </a:rPr>
              <a:t> </a:t>
            </a:r>
            <a:r>
              <a:rPr dirty="0" sz="950" b="1">
                <a:latin typeface="Arial"/>
                <a:cs typeface="Arial"/>
              </a:rPr>
              <a:t>-</a:t>
            </a:r>
            <a:r>
              <a:rPr dirty="0" sz="950" spc="5" b="1">
                <a:latin typeface="Arial"/>
                <a:cs typeface="Arial"/>
              </a:rPr>
              <a:t> </a:t>
            </a:r>
            <a:r>
              <a:rPr dirty="0" sz="950" spc="-10" b="1">
                <a:latin typeface="Arial"/>
                <a:cs typeface="Arial"/>
              </a:rPr>
              <a:t>17/02/2014)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18438" y="5827371"/>
            <a:ext cx="1980564" cy="36957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PRESUPUESTO</a:t>
            </a:r>
            <a:r>
              <a:rPr dirty="0" u="sng" sz="10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TOTAL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(EUROS)</a:t>
            </a:r>
            <a:endParaRPr sz="1000">
              <a:latin typeface="Arial"/>
              <a:cs typeface="Arial"/>
            </a:endParaRPr>
          </a:p>
          <a:p>
            <a:pPr marL="484505">
              <a:lnSpc>
                <a:spcPct val="100000"/>
              </a:lnSpc>
              <a:spcBef>
                <a:spcPts val="170"/>
              </a:spcBef>
            </a:pPr>
            <a:r>
              <a:rPr dirty="0" sz="950" spc="-10">
                <a:latin typeface="Calibri"/>
                <a:cs typeface="Calibri"/>
              </a:rPr>
              <a:t>Euros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294919" y="6019119"/>
            <a:ext cx="569595" cy="179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Calibri"/>
                <a:cs typeface="Calibri"/>
              </a:rPr>
              <a:t>8.714,06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spc="-50" b="1">
                <a:latin typeface="Calibri"/>
                <a:cs typeface="Calibri"/>
              </a:rPr>
              <a:t>€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18438" y="6515348"/>
            <a:ext cx="1263015" cy="179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COSTES</a:t>
            </a:r>
            <a:r>
              <a:rPr dirty="0" u="sng" sz="1000" spc="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DIRECTOS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78942" y="8779667"/>
            <a:ext cx="633730" cy="1695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50" spc="-25" b="1">
                <a:latin typeface="Calibri"/>
                <a:cs typeface="Calibri"/>
              </a:rPr>
              <a:t>SUBTOTAL</a:t>
            </a:r>
            <a:r>
              <a:rPr dirty="0" sz="950" spc="-10" b="1">
                <a:latin typeface="Calibri"/>
                <a:cs typeface="Calibri"/>
              </a:rPr>
              <a:t> </a:t>
            </a:r>
            <a:r>
              <a:rPr dirty="0" sz="950" spc="-50" b="1">
                <a:latin typeface="Calibri"/>
                <a:cs typeface="Calibri"/>
              </a:rPr>
              <a:t>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323735" y="8771678"/>
            <a:ext cx="816610" cy="179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05"/>
              </a:spcBef>
            </a:pPr>
            <a:r>
              <a:rPr dirty="0" sz="1000" spc="-10" b="1">
                <a:latin typeface="Calibri"/>
                <a:cs typeface="Calibri"/>
              </a:rPr>
              <a:t>6.751,70</a:t>
            </a:r>
            <a:r>
              <a:rPr dirty="0" sz="1000" spc="15" b="1">
                <a:latin typeface="Calibri"/>
                <a:cs typeface="Calibri"/>
              </a:rPr>
              <a:t> </a:t>
            </a:r>
            <a:r>
              <a:rPr dirty="0" sz="1000" spc="-50" b="1">
                <a:latin typeface="Calibri"/>
                <a:cs typeface="Calibri"/>
              </a:rPr>
              <a:t>€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8438" y="4354867"/>
            <a:ext cx="493395" cy="179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AUTOR: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315694" y="8776388"/>
            <a:ext cx="832485" cy="176530"/>
            <a:chOff x="5315694" y="8776388"/>
            <a:chExt cx="832485" cy="176530"/>
          </a:xfrm>
        </p:grpSpPr>
        <p:sp>
          <p:nvSpPr>
            <p:cNvPr id="21" name="object 21" descr=""/>
            <p:cNvSpPr/>
            <p:nvPr/>
          </p:nvSpPr>
          <p:spPr>
            <a:xfrm>
              <a:off x="6143871" y="8780381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w="0" h="168275">
                  <a:moveTo>
                    <a:pt x="0" y="0"/>
                  </a:moveTo>
                  <a:lnTo>
                    <a:pt x="0" y="168057"/>
                  </a:lnTo>
                </a:path>
              </a:pathLst>
            </a:custGeom>
            <a:ln w="79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139823" y="8776388"/>
              <a:ext cx="8255" cy="176530"/>
            </a:xfrm>
            <a:custGeom>
              <a:avLst/>
              <a:gdLst/>
              <a:ahLst/>
              <a:cxnLst/>
              <a:rect l="l" t="t" r="r" b="b"/>
              <a:pathLst>
                <a:path w="8254" h="176529">
                  <a:moveTo>
                    <a:pt x="7988" y="0"/>
                  </a:moveTo>
                  <a:lnTo>
                    <a:pt x="0" y="0"/>
                  </a:lnTo>
                  <a:lnTo>
                    <a:pt x="0" y="176045"/>
                  </a:lnTo>
                  <a:lnTo>
                    <a:pt x="7988" y="176045"/>
                  </a:lnTo>
                  <a:lnTo>
                    <a:pt x="79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319688" y="8780381"/>
              <a:ext cx="0" cy="168275"/>
            </a:xfrm>
            <a:custGeom>
              <a:avLst/>
              <a:gdLst/>
              <a:ahLst/>
              <a:cxnLst/>
              <a:rect l="l" t="t" r="r" b="b"/>
              <a:pathLst>
                <a:path w="0" h="168275">
                  <a:moveTo>
                    <a:pt x="0" y="0"/>
                  </a:moveTo>
                  <a:lnTo>
                    <a:pt x="0" y="168057"/>
                  </a:lnTo>
                </a:path>
              </a:pathLst>
            </a:custGeom>
            <a:ln w="79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315747" y="8776388"/>
              <a:ext cx="8255" cy="176530"/>
            </a:xfrm>
            <a:custGeom>
              <a:avLst/>
              <a:gdLst/>
              <a:ahLst/>
              <a:cxnLst/>
              <a:rect l="l" t="t" r="r" b="b"/>
              <a:pathLst>
                <a:path w="8254" h="176529">
                  <a:moveTo>
                    <a:pt x="7988" y="0"/>
                  </a:moveTo>
                  <a:lnTo>
                    <a:pt x="0" y="0"/>
                  </a:lnTo>
                  <a:lnTo>
                    <a:pt x="0" y="176045"/>
                  </a:lnTo>
                  <a:lnTo>
                    <a:pt x="7988" y="176045"/>
                  </a:lnTo>
                  <a:lnTo>
                    <a:pt x="79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327676" y="8948438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816194" y="0"/>
                  </a:lnTo>
                </a:path>
              </a:pathLst>
            </a:custGeom>
            <a:ln w="79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323735" y="8944443"/>
              <a:ext cx="824230" cy="8255"/>
            </a:xfrm>
            <a:custGeom>
              <a:avLst/>
              <a:gdLst/>
              <a:ahLst/>
              <a:cxnLst/>
              <a:rect l="l" t="t" r="r" b="b"/>
              <a:pathLst>
                <a:path w="824229" h="8254">
                  <a:moveTo>
                    <a:pt x="824129" y="0"/>
                  </a:moveTo>
                  <a:lnTo>
                    <a:pt x="0" y="0"/>
                  </a:lnTo>
                  <a:lnTo>
                    <a:pt x="0" y="7989"/>
                  </a:lnTo>
                  <a:lnTo>
                    <a:pt x="824129" y="7989"/>
                  </a:lnTo>
                  <a:lnTo>
                    <a:pt x="824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104" y="3439615"/>
            <a:ext cx="608138" cy="499899"/>
          </a:xfrm>
          <a:prstGeom prst="rect">
            <a:avLst/>
          </a:prstGeom>
        </p:spPr>
      </p:pic>
      <p:sp>
        <p:nvSpPr>
          <p:cNvPr id="28" name="object 2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16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96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936515"/>
            <a:ext cx="5395340" cy="740103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63563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16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97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8069" y="8718804"/>
            <a:ext cx="13081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Tabla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b="1">
                <a:solidFill>
                  <a:srgbClr val="1F487C"/>
                </a:solidFill>
                <a:latin typeface="Cambria"/>
                <a:cs typeface="Cambria"/>
              </a:rPr>
              <a:t>39.</a:t>
            </a:r>
            <a:r>
              <a:rPr dirty="0" sz="900" spc="-15" b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900" spc="-10" b="1">
                <a:solidFill>
                  <a:srgbClr val="1F487C"/>
                </a:solidFill>
                <a:latin typeface="Cambria"/>
                <a:cs typeface="Cambria"/>
              </a:rPr>
              <a:t>Presupuesto_2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185" y="904494"/>
            <a:ext cx="5395340" cy="782789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68069" y="489457"/>
            <a:ext cx="3688079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solidFill>
                  <a:srgbClr val="1F487C"/>
                </a:solidFill>
                <a:latin typeface="Cambria"/>
                <a:cs typeface="Cambria"/>
              </a:rPr>
              <a:t>Capítulo</a:t>
            </a:r>
            <a:r>
              <a:rPr dirty="0" sz="1000" spc="-5" i="1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dirty="0" sz="1000" spc="-25" i="1">
                <a:solidFill>
                  <a:srgbClr val="1F487C"/>
                </a:solidFill>
                <a:latin typeface="Cambria"/>
                <a:cs typeface="Cambria"/>
              </a:rPr>
              <a:t>17</a:t>
            </a:r>
            <a:endParaRPr sz="1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dirty="0" sz="1400" spc="-25">
                <a:solidFill>
                  <a:srgbClr val="17365D"/>
                </a:solidFill>
                <a:latin typeface="Cambria"/>
                <a:cs typeface="Cambria"/>
              </a:rPr>
              <a:t>17.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	Anexo</a:t>
            </a:r>
            <a:r>
              <a:rPr dirty="0" sz="1400" spc="9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II.</a:t>
            </a:r>
            <a:r>
              <a:rPr dirty="0" sz="1400" spc="9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Controles</a:t>
            </a:r>
            <a:r>
              <a:rPr dirty="0" sz="1400" spc="130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Detallados</a:t>
            </a:r>
            <a:r>
              <a:rPr dirty="0" sz="1400" spc="95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>
                <a:solidFill>
                  <a:srgbClr val="17365D"/>
                </a:solidFill>
                <a:latin typeface="Cambria"/>
                <a:cs typeface="Cambria"/>
              </a:rPr>
              <a:t>y</a:t>
            </a:r>
            <a:r>
              <a:rPr dirty="0" sz="1400" spc="114">
                <a:solidFill>
                  <a:srgbClr val="17365D"/>
                </a:solidFill>
                <a:latin typeface="Cambria"/>
                <a:cs typeface="Cambria"/>
              </a:rPr>
              <a:t> </a:t>
            </a:r>
            <a:r>
              <a:rPr dirty="0" sz="1400" spc="-10">
                <a:solidFill>
                  <a:srgbClr val="17365D"/>
                </a:solidFill>
                <a:latin typeface="Cambria"/>
                <a:cs typeface="Cambria"/>
              </a:rPr>
              <a:t>Políticas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061719" y="9806177"/>
            <a:ext cx="5439410" cy="38100"/>
          </a:xfrm>
          <a:custGeom>
            <a:avLst/>
            <a:gdLst/>
            <a:ahLst/>
            <a:cxnLst/>
            <a:rect l="l" t="t" r="r" b="b"/>
            <a:pathLst>
              <a:path w="5439410" h="38100">
                <a:moveTo>
                  <a:pt x="5438902" y="0"/>
                </a:moveTo>
                <a:lnTo>
                  <a:pt x="0" y="0"/>
                </a:lnTo>
                <a:lnTo>
                  <a:pt x="0" y="38099"/>
                </a:lnTo>
                <a:lnTo>
                  <a:pt x="5438902" y="38099"/>
                </a:lnTo>
                <a:lnTo>
                  <a:pt x="543890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733285" y="380491"/>
            <a:ext cx="4019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i="1">
                <a:solidFill>
                  <a:srgbClr val="A6A6A6"/>
                </a:solidFill>
                <a:latin typeface="Cambria"/>
                <a:cs typeface="Cambria"/>
              </a:rPr>
              <a:t>98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61719" y="1159763"/>
            <a:ext cx="5439410" cy="12700"/>
          </a:xfrm>
          <a:custGeom>
            <a:avLst/>
            <a:gdLst/>
            <a:ahLst/>
            <a:cxnLst/>
            <a:rect l="l" t="t" r="r" b="b"/>
            <a:pathLst>
              <a:path w="5439410" h="12700">
                <a:moveTo>
                  <a:pt x="5438902" y="0"/>
                </a:moveTo>
                <a:lnTo>
                  <a:pt x="0" y="0"/>
                </a:lnTo>
                <a:lnTo>
                  <a:pt x="0" y="12192"/>
                </a:lnTo>
                <a:lnTo>
                  <a:pt x="5438902" y="12192"/>
                </a:lnTo>
                <a:lnTo>
                  <a:pt x="543890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68069" y="1505203"/>
            <a:ext cx="5426075" cy="2844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17.1.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4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4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Activos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Existe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actualizable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permanentemente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3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detalla</a:t>
            </a:r>
            <a:r>
              <a:rPr dirty="0" sz="1100" spc="36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>
                <a:latin typeface="Cambria"/>
                <a:cs typeface="Cambria"/>
              </a:rPr>
              <a:t>identificador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activo,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naturaleza,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departamento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qué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recurso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está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asignado.</a:t>
            </a:r>
            <a:r>
              <a:rPr dirty="0" sz="1100" spc="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6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>
                <a:latin typeface="Cambria"/>
                <a:cs typeface="Cambria"/>
              </a:rPr>
              <a:t>vez,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también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tendrá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referenciada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fecha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alta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baja,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así</a:t>
            </a:r>
            <a:r>
              <a:rPr dirty="0" sz="1100" spc="4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4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estado</a:t>
            </a:r>
            <a:r>
              <a:rPr dirty="0" sz="1100" spc="42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de </a:t>
            </a:r>
            <a:r>
              <a:rPr dirty="0" sz="1100">
                <a:latin typeface="Cambria"/>
                <a:cs typeface="Cambria"/>
              </a:rPr>
              <a:t>amortización.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Este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documento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sólo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será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accesible</a:t>
            </a:r>
            <a:r>
              <a:rPr dirty="0" sz="1100" spc="5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persona</a:t>
            </a:r>
            <a:r>
              <a:rPr dirty="0" sz="1100" spc="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RRHH</a:t>
            </a:r>
            <a:r>
              <a:rPr dirty="0" sz="1100" spc="70">
                <a:latin typeface="Cambria"/>
                <a:cs typeface="Cambria"/>
              </a:rPr>
              <a:t> </a:t>
            </a:r>
            <a:r>
              <a:rPr dirty="0" sz="1100" spc="-50">
                <a:latin typeface="Cambria"/>
                <a:cs typeface="Cambria"/>
              </a:rPr>
              <a:t>y</a:t>
            </a:r>
            <a:r>
              <a:rPr dirty="0" sz="1100">
                <a:latin typeface="Cambria"/>
                <a:cs typeface="Cambria"/>
              </a:rPr>
              <a:t> será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regularmente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auditoría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externa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inventario.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635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solicitar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cualquier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activo,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rellenará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1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formulario</a:t>
            </a:r>
            <a:r>
              <a:rPr dirty="0" sz="1100" spc="11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deberá </a:t>
            </a:r>
            <a:r>
              <a:rPr dirty="0" sz="1100">
                <a:latin typeface="Cambria"/>
                <a:cs typeface="Cambria"/>
              </a:rPr>
              <a:t>tener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todos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 datos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indicados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anteriormente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aprobado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por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el </a:t>
            </a:r>
            <a:r>
              <a:rPr dirty="0" sz="1100" i="1">
                <a:latin typeface="Cambria"/>
                <a:cs typeface="Cambria"/>
              </a:rPr>
              <a:t>Responsable</a:t>
            </a:r>
            <a:r>
              <a:rPr dirty="0" sz="1100" spc="-30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de</a:t>
            </a:r>
            <a:r>
              <a:rPr dirty="0" sz="1100" spc="-25" i="1">
                <a:latin typeface="Cambria"/>
                <a:cs typeface="Cambria"/>
              </a:rPr>
              <a:t> </a:t>
            </a:r>
            <a:r>
              <a:rPr dirty="0" sz="1100" i="1">
                <a:latin typeface="Cambria"/>
                <a:cs typeface="Cambria"/>
              </a:rPr>
              <a:t>Seguridad</a:t>
            </a:r>
            <a:r>
              <a:rPr dirty="0" sz="1100">
                <a:latin typeface="Cambria"/>
                <a:cs typeface="Cambria"/>
              </a:rPr>
              <a:t>,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responsable</a:t>
            </a:r>
            <a:r>
              <a:rPr dirty="0" sz="1100" spc="-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RRHH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controller.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Cuando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solicitemos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retirada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soporte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38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activo,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</a:t>
            </a:r>
            <a:r>
              <a:rPr dirty="0" sz="1100" spc="3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crear</a:t>
            </a:r>
            <a:r>
              <a:rPr dirty="0" sz="1100" spc="37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una </a:t>
            </a:r>
            <a:r>
              <a:rPr dirty="0" sz="1100">
                <a:latin typeface="Cambria"/>
                <a:cs typeface="Cambria"/>
              </a:rPr>
              <a:t>solicitud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indicando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cambio,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sustitución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destrucción.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</a:t>
            </a:r>
            <a:r>
              <a:rPr dirty="0" sz="1100" spc="-25">
                <a:latin typeface="Cambria"/>
                <a:cs typeface="Cambria"/>
              </a:rPr>
              <a:t> ser </a:t>
            </a:r>
            <a:r>
              <a:rPr dirty="0" sz="1100">
                <a:latin typeface="Cambria"/>
                <a:cs typeface="Cambria"/>
              </a:rPr>
              <a:t>destruido,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deberemos acompañar la solicitud de baja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 un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certificado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 spc="-10">
                <a:latin typeface="Cambria"/>
                <a:cs typeface="Cambria"/>
              </a:rPr>
              <a:t>asegure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ese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activo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destruido.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Auditoría</a:t>
            </a:r>
            <a:r>
              <a:rPr dirty="0" spc="-20"/>
              <a:t> </a:t>
            </a:r>
            <a:r>
              <a:rPr dirty="0"/>
              <a:t>informática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/>
              <a:t>aplicación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un</a:t>
            </a:r>
            <a:r>
              <a:rPr dirty="0" spc="-20"/>
              <a:t> </a:t>
            </a:r>
            <a:r>
              <a:rPr dirty="0"/>
              <a:t>caso</a:t>
            </a:r>
            <a:r>
              <a:rPr dirty="0" spc="-15"/>
              <a:t> </a:t>
            </a:r>
            <a:r>
              <a:rPr dirty="0"/>
              <a:t>en</a:t>
            </a:r>
            <a:r>
              <a:rPr dirty="0" spc="-15"/>
              <a:t> </a:t>
            </a:r>
            <a:r>
              <a:rPr dirty="0"/>
              <a:t>una</a:t>
            </a:r>
            <a:r>
              <a:rPr dirty="0" spc="-15"/>
              <a:t> </a:t>
            </a:r>
            <a:r>
              <a:rPr dirty="0"/>
              <a:t>empresa</a:t>
            </a:r>
            <a:r>
              <a:rPr dirty="0" spc="-15"/>
              <a:t> </a:t>
            </a:r>
            <a:r>
              <a:rPr dirty="0" spc="-20"/>
              <a:t>real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068069" y="4810251"/>
            <a:ext cx="5425440" cy="3827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  <a:tabLst>
                <a:tab pos="913130" algn="l"/>
              </a:tabLst>
            </a:pP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17.2.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	Política</a:t>
            </a:r>
            <a:r>
              <a:rPr dirty="0" sz="1300" spc="30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b="1">
                <a:solidFill>
                  <a:srgbClr val="365F91"/>
                </a:solidFill>
                <a:latin typeface="Cambria"/>
                <a:cs typeface="Cambria"/>
              </a:rPr>
              <a:t>de</a:t>
            </a:r>
            <a:r>
              <a:rPr dirty="0" sz="1300" spc="55" b="1">
                <a:solidFill>
                  <a:srgbClr val="365F91"/>
                </a:solidFill>
                <a:latin typeface="Cambria"/>
                <a:cs typeface="Cambria"/>
              </a:rPr>
              <a:t> </a:t>
            </a:r>
            <a:r>
              <a:rPr dirty="0" sz="1300" spc="-10" b="1">
                <a:solidFill>
                  <a:srgbClr val="365F91"/>
                </a:solidFill>
                <a:latin typeface="Cambria"/>
                <a:cs typeface="Cambria"/>
              </a:rPr>
              <a:t>Backup</a:t>
            </a:r>
            <a:endParaRPr sz="13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 spc="-10">
                <a:latin typeface="Cambria"/>
                <a:cs typeface="Cambria"/>
              </a:rPr>
              <a:t>Siguiendo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explicada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punto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u="sng" sz="11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mbria"/>
                <a:cs typeface="Cambria"/>
                <a:hlinkClick r:id="rId2" action="ppaction://hlinksldjump"/>
              </a:rPr>
              <a:t>8.7.15</a:t>
            </a:r>
            <a:r>
              <a:rPr dirty="0" sz="1100">
                <a:latin typeface="Cambria"/>
                <a:cs typeface="Cambria"/>
                <a:hlinkClick r:id="rId2" action="ppaction://hlinksldjump"/>
              </a:rPr>
              <a:t>,</a:t>
            </a:r>
            <a:r>
              <a:rPr dirty="0" sz="1100" spc="-25">
                <a:latin typeface="Cambria"/>
                <a:cs typeface="Cambria"/>
                <a:hlinkClick r:id="rId2" action="ppaction://hlinksldjump"/>
              </a:rPr>
              <a:t> </a:t>
            </a:r>
            <a:r>
              <a:rPr dirty="0" sz="1100">
                <a:latin typeface="Cambria"/>
                <a:cs typeface="Cambria"/>
              </a:rPr>
              <a:t>comentar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proceso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realizará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horario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nocturno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periodo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actividad.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  <a:spcBef>
                <a:spcPts val="5"/>
              </a:spcBef>
            </a:pP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realización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backup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</a:t>
            </a:r>
            <a:r>
              <a:rPr dirty="0" sz="1100" spc="3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juegos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cintas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lunes</a:t>
            </a:r>
            <a:r>
              <a:rPr dirty="0" sz="1100" spc="3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34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jueves, </a:t>
            </a:r>
            <a:r>
              <a:rPr dirty="0" sz="1100">
                <a:latin typeface="Cambria"/>
                <a:cs typeface="Cambria"/>
              </a:rPr>
              <a:t>etiquetadas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lunes1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o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lunes2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según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corresponda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rotarán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semanas.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Para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cintas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semana,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usaremos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juego</a:t>
            </a:r>
            <a:r>
              <a:rPr dirty="0" sz="1100" spc="2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diferente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para</a:t>
            </a:r>
            <a:r>
              <a:rPr dirty="0" sz="1100" spc="23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del</a:t>
            </a:r>
            <a:r>
              <a:rPr dirty="0" sz="1100" spc="215">
                <a:latin typeface="Cambria"/>
                <a:cs typeface="Cambria"/>
              </a:rPr>
              <a:t> </a:t>
            </a:r>
            <a:r>
              <a:rPr dirty="0" sz="1100" spc="-20">
                <a:latin typeface="Cambria"/>
                <a:cs typeface="Cambria"/>
              </a:rPr>
              <a:t>mes, </a:t>
            </a:r>
            <a:r>
              <a:rPr dirty="0" sz="1100" spc="-10">
                <a:latin typeface="Cambria"/>
                <a:cs typeface="Cambria"/>
              </a:rPr>
              <a:t>usando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hasta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juegos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tenga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5</a:t>
            </a:r>
            <a:r>
              <a:rPr dirty="0" sz="1100" spc="-2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semanas.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Cambria"/>
              <a:cs typeface="Cambria"/>
            </a:endParaRPr>
          </a:p>
          <a:p>
            <a:pPr algn="just" marL="12700" marR="5715" indent="450215">
              <a:lnSpc>
                <a:spcPct val="97600"/>
              </a:lnSpc>
            </a:pP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retirada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cintas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sigue: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martes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semana,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una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empresa </a:t>
            </a:r>
            <a:r>
              <a:rPr dirty="0" sz="1100">
                <a:latin typeface="Cambria"/>
                <a:cs typeface="Cambria"/>
              </a:rPr>
              <a:t>externa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8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recoger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cintas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correspondientes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7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</a:t>
            </a:r>
            <a:r>
              <a:rPr dirty="0" sz="1100" spc="26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70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nos </a:t>
            </a:r>
            <a:r>
              <a:rPr dirty="0" sz="1100">
                <a:latin typeface="Cambria"/>
                <a:cs typeface="Cambria"/>
              </a:rPr>
              <a:t>suministrará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el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siguiente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juego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semana.</a:t>
            </a:r>
            <a:r>
              <a:rPr dirty="0" sz="1100" spc="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nuestro</a:t>
            </a:r>
            <a:r>
              <a:rPr dirty="0" sz="1100" spc="2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poder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quedarán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los</a:t>
            </a:r>
            <a:r>
              <a:rPr dirty="0" sz="1100" spc="3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2</a:t>
            </a:r>
            <a:r>
              <a:rPr dirty="0" sz="1100" spc="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juegos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lunes-</a:t>
            </a:r>
            <a:r>
              <a:rPr dirty="0" sz="1100">
                <a:latin typeface="Cambria"/>
                <a:cs typeface="Cambria"/>
              </a:rPr>
              <a:t>jueves.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Dicha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empresa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encargará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salvaguardar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información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-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proteger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su </a:t>
            </a:r>
            <a:r>
              <a:rPr dirty="0" sz="1100">
                <a:latin typeface="Cambria"/>
                <a:cs typeface="Cambria"/>
              </a:rPr>
              <a:t>contenido,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bajo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firma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pertinente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política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confidencialidad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entre</a:t>
            </a:r>
            <a:r>
              <a:rPr dirty="0" sz="1100" spc="-2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ambas</a:t>
            </a:r>
            <a:r>
              <a:rPr dirty="0" sz="1100" spc="-1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partes.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Cambria"/>
              <a:cs typeface="Cambria"/>
            </a:endParaRPr>
          </a:p>
          <a:p>
            <a:pPr algn="just" marL="12700" marR="5080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mes</a:t>
            </a:r>
            <a:r>
              <a:rPr dirty="0" sz="1100" spc="145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vencido,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la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copia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referida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ese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40">
                <a:latin typeface="Cambria"/>
                <a:cs typeface="Cambria"/>
              </a:rPr>
              <a:t>  </a:t>
            </a:r>
            <a:r>
              <a:rPr dirty="0" sz="1100">
                <a:latin typeface="Cambria"/>
                <a:cs typeface="Cambria"/>
              </a:rPr>
              <a:t>semana,</a:t>
            </a:r>
            <a:r>
              <a:rPr dirty="0" sz="1100" spc="5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135">
                <a:latin typeface="Cambria"/>
                <a:cs typeface="Cambria"/>
              </a:rPr>
              <a:t>  </a:t>
            </a:r>
            <a:r>
              <a:rPr dirty="0" sz="1100" spc="-10">
                <a:latin typeface="Cambria"/>
                <a:cs typeface="Cambria"/>
              </a:rPr>
              <a:t>etiquetará </a:t>
            </a:r>
            <a:r>
              <a:rPr dirty="0" sz="1100">
                <a:latin typeface="Cambria"/>
                <a:cs typeface="Cambria"/>
              </a:rPr>
              <a:t>correspondientemente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y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no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sobrescribirá,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25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almacenará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24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forma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perpetua</a:t>
            </a:r>
            <a:r>
              <a:rPr dirty="0" sz="1100" spc="254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245">
                <a:latin typeface="Cambria"/>
                <a:cs typeface="Cambria"/>
              </a:rPr>
              <a:t> </a:t>
            </a:r>
            <a:r>
              <a:rPr dirty="0" sz="1100" spc="-25">
                <a:latin typeface="Cambria"/>
                <a:cs typeface="Cambria"/>
              </a:rPr>
              <a:t>la </a:t>
            </a:r>
            <a:r>
              <a:rPr dirty="0" sz="1100" spc="-10">
                <a:latin typeface="Cambria"/>
                <a:cs typeface="Cambria"/>
              </a:rPr>
              <a:t>empresa</a:t>
            </a:r>
            <a:r>
              <a:rPr dirty="0" sz="1100">
                <a:latin typeface="Cambria"/>
                <a:cs typeface="Cambria"/>
              </a:rPr>
              <a:t> de</a:t>
            </a:r>
            <a:r>
              <a:rPr dirty="0" sz="1100" spc="-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custodia.</a:t>
            </a: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algn="just" marL="12700" marR="8255" indent="450215">
              <a:lnSpc>
                <a:spcPts val="1290"/>
              </a:lnSpc>
            </a:pPr>
            <a:r>
              <a:rPr dirty="0" sz="1100">
                <a:latin typeface="Cambria"/>
                <a:cs typeface="Cambria"/>
              </a:rPr>
              <a:t>En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cada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copia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realizada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fin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de</a:t>
            </a:r>
            <a:r>
              <a:rPr dirty="0" sz="1100" spc="10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mes,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se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procederá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a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su</a:t>
            </a:r>
            <a:r>
              <a:rPr dirty="0" sz="1100" spc="15">
                <a:latin typeface="Cambria"/>
                <a:cs typeface="Cambria"/>
              </a:rPr>
              <a:t> </a:t>
            </a:r>
            <a:r>
              <a:rPr dirty="0" sz="1100">
                <a:latin typeface="Cambria"/>
                <a:cs typeface="Cambria"/>
              </a:rPr>
              <a:t>comprobación</a:t>
            </a:r>
            <a:r>
              <a:rPr dirty="0" sz="1100" spc="5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restaurando </a:t>
            </a:r>
            <a:r>
              <a:rPr dirty="0" sz="1100">
                <a:latin typeface="Cambria"/>
                <a:cs typeface="Cambria"/>
              </a:rPr>
              <a:t>datos</a:t>
            </a:r>
            <a:r>
              <a:rPr dirty="0" sz="1100" spc="-30">
                <a:latin typeface="Cambria"/>
                <a:cs typeface="Cambria"/>
              </a:rPr>
              <a:t> </a:t>
            </a:r>
            <a:r>
              <a:rPr dirty="0" sz="1100" spc="-10">
                <a:latin typeface="Cambria"/>
                <a:cs typeface="Cambria"/>
              </a:rPr>
              <a:t>aleatorios.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2022-03-24T01:34:26Z</dcterms:created>
  <dcterms:modified xsi:type="dcterms:W3CDTF">2022-03-24T01:34:26Z</dcterms:modified>
</cp:coreProperties>
</file>